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350" r:id="rId2"/>
    <p:sldId id="351" r:id="rId3"/>
    <p:sldId id="352" r:id="rId4"/>
    <p:sldId id="353" r:id="rId5"/>
    <p:sldId id="413" r:id="rId6"/>
    <p:sldId id="414" r:id="rId7"/>
    <p:sldId id="396" r:id="rId8"/>
    <p:sldId id="397" r:id="rId9"/>
    <p:sldId id="302" r:id="rId10"/>
    <p:sldId id="304" r:id="rId11"/>
    <p:sldId id="305" r:id="rId12"/>
    <p:sldId id="307" r:id="rId13"/>
    <p:sldId id="309" r:id="rId14"/>
    <p:sldId id="308" r:id="rId15"/>
    <p:sldId id="311" r:id="rId16"/>
    <p:sldId id="356" r:id="rId17"/>
    <p:sldId id="358" r:id="rId18"/>
    <p:sldId id="360" r:id="rId19"/>
    <p:sldId id="361" r:id="rId20"/>
    <p:sldId id="364" r:id="rId21"/>
    <p:sldId id="368" r:id="rId22"/>
    <p:sldId id="369" r:id="rId23"/>
    <p:sldId id="402" r:id="rId24"/>
    <p:sldId id="274" r:id="rId25"/>
    <p:sldId id="275" r:id="rId26"/>
    <p:sldId id="292" r:id="rId27"/>
    <p:sldId id="294" r:id="rId28"/>
    <p:sldId id="295" r:id="rId29"/>
    <p:sldId id="297" r:id="rId30"/>
    <p:sldId id="298" r:id="rId31"/>
    <p:sldId id="290" r:id="rId32"/>
    <p:sldId id="376" r:id="rId33"/>
    <p:sldId id="318" r:id="rId34"/>
    <p:sldId id="406" r:id="rId35"/>
    <p:sldId id="328" r:id="rId36"/>
    <p:sldId id="333" r:id="rId37"/>
    <p:sldId id="409" r:id="rId38"/>
    <p:sldId id="341" r:id="rId39"/>
    <p:sldId id="346" r:id="rId40"/>
    <p:sldId id="417"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EC0"/>
    <a:srgbClr val="EB5A54"/>
    <a:srgbClr val="F78C1E"/>
    <a:srgbClr val="E27222"/>
    <a:srgbClr val="6CB334"/>
    <a:srgbClr val="52312B"/>
    <a:srgbClr val="279190"/>
    <a:srgbClr val="001012"/>
    <a:srgbClr val="0716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57" autoAdjust="0"/>
    <p:restoredTop sz="95563" autoAdjust="0"/>
  </p:normalViewPr>
  <p:slideViewPr>
    <p:cSldViewPr snapToObjects="1">
      <p:cViewPr varScale="1">
        <p:scale>
          <a:sx n="68" d="100"/>
          <a:sy n="68" d="100"/>
        </p:scale>
        <p:origin x="446" y="53"/>
      </p:cViewPr>
      <p:guideLst>
        <p:guide orient="horz" pos="2436"/>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58" d="100"/>
          <a:sy n="158" d="100"/>
        </p:scale>
        <p:origin x="-623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066CB5-D363-3042-A10A-15014841D8DF}" type="datetimeFigureOut">
              <a:rPr lang="en-US" smtClean="0"/>
              <a:t>9/10/2016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C2DADB-003E-614F-B4A1-AB7D1D63C077}" type="slidenum">
              <a:rPr lang="en-US" smtClean="0"/>
              <a:t>‹#›</a:t>
            </a:fld>
            <a:endParaRPr lang="en-US"/>
          </a:p>
        </p:txBody>
      </p:sp>
    </p:spTree>
    <p:extLst>
      <p:ext uri="{BB962C8B-B14F-4D97-AF65-F5344CB8AC3E}">
        <p14:creationId xmlns:p14="http://schemas.microsoft.com/office/powerpoint/2010/main" val="676599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8553A-7CB6-E540-B0F8-EF52513E79C7}" type="datetimeFigureOut">
              <a:rPr lang="en-US" smtClean="0"/>
              <a:t>9/10/2016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AF83B-335A-874F-8690-10EBB58E7FEB}" type="slidenum">
              <a:rPr lang="en-US" smtClean="0"/>
              <a:t>‹#›</a:t>
            </a:fld>
            <a:endParaRPr lang="en-US"/>
          </a:p>
        </p:txBody>
      </p:sp>
    </p:spTree>
    <p:extLst>
      <p:ext uri="{BB962C8B-B14F-4D97-AF65-F5344CB8AC3E}">
        <p14:creationId xmlns:p14="http://schemas.microsoft.com/office/powerpoint/2010/main" val="16130739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AF83B-335A-874F-8690-10EBB58E7FEB}" type="slidenum">
              <a:rPr lang="en-US" smtClean="0"/>
              <a:t>17</a:t>
            </a:fld>
            <a:endParaRPr lang="en-US"/>
          </a:p>
        </p:txBody>
      </p:sp>
    </p:spTree>
    <p:extLst>
      <p:ext uri="{BB962C8B-B14F-4D97-AF65-F5344CB8AC3E}">
        <p14:creationId xmlns:p14="http://schemas.microsoft.com/office/powerpoint/2010/main" val="339303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midst of these changes, new opportunities are being created for ordinary Christians to play their part in Christ’s Great Commission: professionals taking their careers overseas, retirees leveraging their skills and experience, students choosing to study abroad, church planters willing to submerse themselves in language and culture. Each of these play a crucial role in creating limitless missionary teams among unreached peoples and places for the glory of God.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0AF83B-335A-874F-8690-10EBB58E7FEB}" type="slidenum">
              <a:rPr lang="en-US" smtClean="0"/>
              <a:t>32</a:t>
            </a:fld>
            <a:endParaRPr lang="en-US"/>
          </a:p>
        </p:txBody>
      </p:sp>
    </p:spTree>
    <p:extLst>
      <p:ext uri="{BB962C8B-B14F-4D97-AF65-F5344CB8AC3E}">
        <p14:creationId xmlns:p14="http://schemas.microsoft.com/office/powerpoint/2010/main" val="239199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2014, four-point-five million students studied abroad, according to the Association of International Educators, and nearly one million of them attended colleges and universities in the United States. </a:t>
            </a:r>
            <a:endParaRPr lang="en-US" dirty="0"/>
          </a:p>
        </p:txBody>
      </p:sp>
      <p:sp>
        <p:nvSpPr>
          <p:cNvPr id="4" name="Slide Number Placeholder 3"/>
          <p:cNvSpPr>
            <a:spLocks noGrp="1"/>
          </p:cNvSpPr>
          <p:nvPr>
            <p:ph type="sldNum" sz="quarter" idx="10"/>
          </p:nvPr>
        </p:nvSpPr>
        <p:spPr/>
        <p:txBody>
          <a:bodyPr/>
          <a:lstStyle/>
          <a:p>
            <a:fld id="{C70AF83B-335A-874F-8690-10EBB58E7FEB}" type="slidenum">
              <a:rPr lang="en-US" smtClean="0"/>
              <a:t>33</a:t>
            </a:fld>
            <a:endParaRPr lang="en-US"/>
          </a:p>
        </p:txBody>
      </p:sp>
    </p:spTree>
    <p:extLst>
      <p:ext uri="{BB962C8B-B14F-4D97-AF65-F5344CB8AC3E}">
        <p14:creationId xmlns:p14="http://schemas.microsoft.com/office/powerpoint/2010/main" val="352458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Cost is another factor that’s sending American students overseas. The average tuition rate for freshmen at a private, four-year college in the U-S is thirty-one thousand dollars per year, with top-notch institutions costing upwards of sixty-thousand. But many European nations are helping students — including foreign students — make college affordable. Germany, for example, has been fully funding university costs since 2014.</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70AF83B-335A-874F-8690-10EBB58E7FEB}" type="slidenum">
              <a:rPr lang="en-US" smtClean="0"/>
              <a:t>34</a:t>
            </a:fld>
            <a:endParaRPr lang="en-US"/>
          </a:p>
        </p:txBody>
      </p:sp>
    </p:spTree>
    <p:extLst>
      <p:ext uri="{BB962C8B-B14F-4D97-AF65-F5344CB8AC3E}">
        <p14:creationId xmlns:p14="http://schemas.microsoft.com/office/powerpoint/2010/main" val="165142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 the six-point-three million Americans abroad, an estimated one million are evangelical Christians. These expatriate believers represent a vast, untapped missions force that are already working and living among some of the world’s least-reached peoples and places, including many nations where traditional missionaries aren’t welcome.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0AF83B-335A-874F-8690-10EBB58E7FEB}" type="slidenum">
              <a:rPr lang="en-US" smtClean="0"/>
              <a:t>35</a:t>
            </a:fld>
            <a:endParaRPr lang="en-US"/>
          </a:p>
        </p:txBody>
      </p:sp>
    </p:spTree>
    <p:extLst>
      <p:ext uri="{BB962C8B-B14F-4D97-AF65-F5344CB8AC3E}">
        <p14:creationId xmlns:p14="http://schemas.microsoft.com/office/powerpoint/2010/main" val="969796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expatriates go abroad for work, they are often drawn-to and end-up in cities. Globally, London was seen as the most appealing, with Dubai in eleventh place. Both are among the five targeted locations for IMB’s Global Cities Initiative, of which professionals are a key component.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70AF83B-335A-874F-8690-10EBB58E7FEB}" type="slidenum">
              <a:rPr lang="en-US" smtClean="0"/>
              <a:t>36</a:t>
            </a:fld>
            <a:endParaRPr lang="en-US"/>
          </a:p>
        </p:txBody>
      </p:sp>
    </p:spTree>
    <p:extLst>
      <p:ext uri="{BB962C8B-B14F-4D97-AF65-F5344CB8AC3E}">
        <p14:creationId xmlns:p14="http://schemas.microsoft.com/office/powerpoint/2010/main" val="57863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about language? With 848 million speakers, Mandarin was ranked as the most marketable language for Americans who want to work abroad. That’s because more jobs require this Chinese dialect than any other foreign language except Spanish, according to Kiplinger. Other top languages for international business include German, Portuguese, Japanese and Spanish. </a:t>
            </a:r>
            <a:endParaRPr lang="en-US" dirty="0"/>
          </a:p>
        </p:txBody>
      </p:sp>
      <p:sp>
        <p:nvSpPr>
          <p:cNvPr id="4" name="Slide Number Placeholder 3"/>
          <p:cNvSpPr>
            <a:spLocks noGrp="1"/>
          </p:cNvSpPr>
          <p:nvPr>
            <p:ph type="sldNum" sz="quarter" idx="10"/>
          </p:nvPr>
        </p:nvSpPr>
        <p:spPr/>
        <p:txBody>
          <a:bodyPr/>
          <a:lstStyle/>
          <a:p>
            <a:fld id="{C70AF83B-335A-874F-8690-10EBB58E7FEB}" type="slidenum">
              <a:rPr lang="en-US" smtClean="0"/>
              <a:t>37</a:t>
            </a:fld>
            <a:endParaRPr lang="en-US"/>
          </a:p>
        </p:txBody>
      </p:sp>
    </p:spTree>
    <p:extLst>
      <p:ext uri="{BB962C8B-B14F-4D97-AF65-F5344CB8AC3E}">
        <p14:creationId xmlns:p14="http://schemas.microsoft.com/office/powerpoint/2010/main" val="578634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fact, more than half of workers age 60-plus say they plan to keep working after retiring from their current career. Of this group, 81 percent say they'll most likely work part time, while 19 percent plan to continue working full-time.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0AF83B-335A-874F-8690-10EBB58E7FEB}" type="slidenum">
              <a:rPr lang="en-US" smtClean="0"/>
              <a:t>38</a:t>
            </a:fld>
            <a:endParaRPr lang="en-US"/>
          </a:p>
        </p:txBody>
      </p:sp>
    </p:spTree>
    <p:extLst>
      <p:ext uri="{BB962C8B-B14F-4D97-AF65-F5344CB8AC3E}">
        <p14:creationId xmlns:p14="http://schemas.microsoft.com/office/powerpoint/2010/main" val="57863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Where will they go? The top-rated overseas retirement destinations for Americans include Ecuador, Panama, Mexico, Malaysia and Costa Rica. Malaysia – home to one of I-M-B’s Global Cities — is actively working to attract retirees with an official government program called “Malaysia: My Second Home.” The program includes favorable tax breaks, easy visa requirements, and even the option to import one vehicle, duty-free. </a:t>
            </a:r>
          </a:p>
        </p:txBody>
      </p:sp>
      <p:sp>
        <p:nvSpPr>
          <p:cNvPr id="4" name="Slide Number Placeholder 3"/>
          <p:cNvSpPr>
            <a:spLocks noGrp="1"/>
          </p:cNvSpPr>
          <p:nvPr>
            <p:ph type="sldNum" sz="quarter" idx="10"/>
          </p:nvPr>
        </p:nvSpPr>
        <p:spPr/>
        <p:txBody>
          <a:bodyPr/>
          <a:lstStyle/>
          <a:p>
            <a:fld id="{C70AF83B-335A-874F-8690-10EBB58E7FEB}" type="slidenum">
              <a:rPr lang="en-US" smtClean="0"/>
              <a:t>39</a:t>
            </a:fld>
            <a:endParaRPr lang="en-US"/>
          </a:p>
        </p:txBody>
      </p:sp>
    </p:spTree>
    <p:extLst>
      <p:ext uri="{BB962C8B-B14F-4D97-AF65-F5344CB8AC3E}">
        <p14:creationId xmlns:p14="http://schemas.microsoft.com/office/powerpoint/2010/main" val="215165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B3832E-A3CF-8B47-801F-5909EA48E2AB}" type="datetimeFigureOut">
              <a:rPr lang="en-US" smtClean="0"/>
              <a:t>9/10/2016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C8E8D-0865-954D-9592-A7DCE52B9D18}" type="slidenum">
              <a:rPr lang="en-US" smtClean="0"/>
              <a:t>‹#›</a:t>
            </a:fld>
            <a:endParaRPr lang="en-US"/>
          </a:p>
        </p:txBody>
      </p:sp>
    </p:spTree>
    <p:extLst>
      <p:ext uri="{BB962C8B-B14F-4D97-AF65-F5344CB8AC3E}">
        <p14:creationId xmlns:p14="http://schemas.microsoft.com/office/powerpoint/2010/main" val="500912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3832E-A3CF-8B47-801F-5909EA48E2AB}" type="datetimeFigureOut">
              <a:rPr lang="en-US" smtClean="0"/>
              <a:t>9/10/2016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C8E8D-0865-954D-9592-A7DCE52B9D18}" type="slidenum">
              <a:rPr lang="en-US" smtClean="0"/>
              <a:t>‹#›</a:t>
            </a:fld>
            <a:endParaRPr lang="en-US"/>
          </a:p>
        </p:txBody>
      </p:sp>
    </p:spTree>
    <p:extLst>
      <p:ext uri="{BB962C8B-B14F-4D97-AF65-F5344CB8AC3E}">
        <p14:creationId xmlns:p14="http://schemas.microsoft.com/office/powerpoint/2010/main" val="874040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3832E-A3CF-8B47-801F-5909EA48E2AB}" type="datetimeFigureOut">
              <a:rPr lang="en-US" smtClean="0"/>
              <a:t>9/10/2016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C8E8D-0865-954D-9592-A7DCE52B9D18}" type="slidenum">
              <a:rPr lang="en-US" smtClean="0"/>
              <a:t>‹#›</a:t>
            </a:fld>
            <a:endParaRPr lang="en-US"/>
          </a:p>
        </p:txBody>
      </p:sp>
    </p:spTree>
    <p:extLst>
      <p:ext uri="{BB962C8B-B14F-4D97-AF65-F5344CB8AC3E}">
        <p14:creationId xmlns:p14="http://schemas.microsoft.com/office/powerpoint/2010/main" val="334629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3832E-A3CF-8B47-801F-5909EA48E2AB}" type="datetimeFigureOut">
              <a:rPr lang="en-US" smtClean="0"/>
              <a:t>9/10/2016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C8E8D-0865-954D-9592-A7DCE52B9D18}" type="slidenum">
              <a:rPr lang="en-US" smtClean="0"/>
              <a:t>‹#›</a:t>
            </a:fld>
            <a:endParaRPr lang="en-US"/>
          </a:p>
        </p:txBody>
      </p:sp>
    </p:spTree>
    <p:extLst>
      <p:ext uri="{BB962C8B-B14F-4D97-AF65-F5344CB8AC3E}">
        <p14:creationId xmlns:p14="http://schemas.microsoft.com/office/powerpoint/2010/main" val="114288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B3832E-A3CF-8B47-801F-5909EA48E2AB}" type="datetimeFigureOut">
              <a:rPr lang="en-US" smtClean="0"/>
              <a:t>9/10/2016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C8E8D-0865-954D-9592-A7DCE52B9D18}" type="slidenum">
              <a:rPr lang="en-US" smtClean="0"/>
              <a:t>‹#›</a:t>
            </a:fld>
            <a:endParaRPr lang="en-US"/>
          </a:p>
        </p:txBody>
      </p:sp>
    </p:spTree>
    <p:extLst>
      <p:ext uri="{BB962C8B-B14F-4D97-AF65-F5344CB8AC3E}">
        <p14:creationId xmlns:p14="http://schemas.microsoft.com/office/powerpoint/2010/main" val="352472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B3832E-A3CF-8B47-801F-5909EA48E2AB}" type="datetimeFigureOut">
              <a:rPr lang="en-US" smtClean="0"/>
              <a:t>9/10/2016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C8E8D-0865-954D-9592-A7DCE52B9D18}" type="slidenum">
              <a:rPr lang="en-US" smtClean="0"/>
              <a:t>‹#›</a:t>
            </a:fld>
            <a:endParaRPr lang="en-US"/>
          </a:p>
        </p:txBody>
      </p:sp>
    </p:spTree>
    <p:extLst>
      <p:ext uri="{BB962C8B-B14F-4D97-AF65-F5344CB8AC3E}">
        <p14:creationId xmlns:p14="http://schemas.microsoft.com/office/powerpoint/2010/main" val="36059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B3832E-A3CF-8B47-801F-5909EA48E2AB}" type="datetimeFigureOut">
              <a:rPr lang="en-US" smtClean="0"/>
              <a:t>9/10/2016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C8E8D-0865-954D-9592-A7DCE52B9D18}" type="slidenum">
              <a:rPr lang="en-US" smtClean="0"/>
              <a:t>‹#›</a:t>
            </a:fld>
            <a:endParaRPr lang="en-US"/>
          </a:p>
        </p:txBody>
      </p:sp>
    </p:spTree>
    <p:extLst>
      <p:ext uri="{BB962C8B-B14F-4D97-AF65-F5344CB8AC3E}">
        <p14:creationId xmlns:p14="http://schemas.microsoft.com/office/powerpoint/2010/main" val="244171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B3832E-A3CF-8B47-801F-5909EA48E2AB}" type="datetimeFigureOut">
              <a:rPr lang="en-US" smtClean="0"/>
              <a:t>9/10/2016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C8E8D-0865-954D-9592-A7DCE52B9D18}" type="slidenum">
              <a:rPr lang="en-US" smtClean="0"/>
              <a:t>‹#›</a:t>
            </a:fld>
            <a:endParaRPr lang="en-US"/>
          </a:p>
        </p:txBody>
      </p:sp>
    </p:spTree>
    <p:extLst>
      <p:ext uri="{BB962C8B-B14F-4D97-AF65-F5344CB8AC3E}">
        <p14:creationId xmlns:p14="http://schemas.microsoft.com/office/powerpoint/2010/main" val="158836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3832E-A3CF-8B47-801F-5909EA48E2AB}" type="datetimeFigureOut">
              <a:rPr lang="en-US" smtClean="0"/>
              <a:t>9/10/2016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AC8E8D-0865-954D-9592-A7DCE52B9D18}" type="slidenum">
              <a:rPr lang="en-US" smtClean="0"/>
              <a:t>‹#›</a:t>
            </a:fld>
            <a:endParaRPr lang="en-US"/>
          </a:p>
        </p:txBody>
      </p:sp>
    </p:spTree>
    <p:extLst>
      <p:ext uri="{BB962C8B-B14F-4D97-AF65-F5344CB8AC3E}">
        <p14:creationId xmlns:p14="http://schemas.microsoft.com/office/powerpoint/2010/main" val="937980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3832E-A3CF-8B47-801F-5909EA48E2AB}" type="datetimeFigureOut">
              <a:rPr lang="en-US" smtClean="0"/>
              <a:t>9/10/2016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C8E8D-0865-954D-9592-A7DCE52B9D18}" type="slidenum">
              <a:rPr lang="en-US" smtClean="0"/>
              <a:t>‹#›</a:t>
            </a:fld>
            <a:endParaRPr lang="en-US"/>
          </a:p>
        </p:txBody>
      </p:sp>
    </p:spTree>
    <p:extLst>
      <p:ext uri="{BB962C8B-B14F-4D97-AF65-F5344CB8AC3E}">
        <p14:creationId xmlns:p14="http://schemas.microsoft.com/office/powerpoint/2010/main" val="121743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3832E-A3CF-8B47-801F-5909EA48E2AB}" type="datetimeFigureOut">
              <a:rPr lang="en-US" smtClean="0"/>
              <a:t>9/10/2016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C8E8D-0865-954D-9592-A7DCE52B9D18}" type="slidenum">
              <a:rPr lang="en-US" smtClean="0"/>
              <a:t>‹#›</a:t>
            </a:fld>
            <a:endParaRPr lang="en-US"/>
          </a:p>
        </p:txBody>
      </p:sp>
    </p:spTree>
    <p:extLst>
      <p:ext uri="{BB962C8B-B14F-4D97-AF65-F5344CB8AC3E}">
        <p14:creationId xmlns:p14="http://schemas.microsoft.com/office/powerpoint/2010/main" val="3761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5B3832E-A3CF-8B47-801F-5909EA48E2AB}" type="datetimeFigureOut">
              <a:rPr lang="en-US" smtClean="0"/>
              <a:t>9/10/2016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AC8E8D-0865-954D-9592-A7DCE52B9D18}" type="slidenum">
              <a:rPr lang="en-US" smtClean="0"/>
              <a:t>‹#›</a:t>
            </a:fld>
            <a:endParaRPr lang="en-US"/>
          </a:p>
        </p:txBody>
      </p:sp>
    </p:spTree>
    <p:extLst>
      <p:ext uri="{BB962C8B-B14F-4D97-AF65-F5344CB8AC3E}">
        <p14:creationId xmlns:p14="http://schemas.microsoft.com/office/powerpoint/2010/main" val="33664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hyperlink" Target="http://www.consumerreports.org/cro/news/2014/09/go-to-college-free-abroad/index.htm" TargetMode="External"/><Relationship Id="rId4" Type="http://schemas.openxmlformats.org/officeDocument/2006/relationships/hyperlink" Target="https://www.washingtonpost.com/news/worldviews/wp/2014/10/29/7-countries-where-americans-can-study-at-universities-in-english-for-free-or-almost-fre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hyperlink" Target="https://www.bcgperspectives.com/content/articles/human_resources_leadership_decoding_global_talen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hyperlink" Target="http://www.kiplinger.com/slideshow/business/T012-S001-best-foreign-languages-for-your-career/index.html#pIdlSUGLdgIA1o74.99&#xA;" TargetMode="External"/><Relationship Id="rId4" Type="http://schemas.openxmlformats.org/officeDocument/2006/relationships/image" Target="../media/image65.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2.png"/><Relationship Id="rId7" Type="http://schemas.openxmlformats.org/officeDocument/2006/relationships/hyperlink" Target="http://money.usnews.com/money/blogs/on-retirement/articles/2016-01-07/where-to-retire-overseas-in-201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cnbc.com/2013/11/20/ch-back-home-us-retirees-pursue-the-american-dream-abroad.html" TargetMode="External"/><Relationship Id="rId5" Type="http://schemas.openxmlformats.org/officeDocument/2006/relationships/hyperlink" Target="http://www.huffingtonpost.com/internationallivingcom/best-retirement-havens_b_8900678.html" TargetMode="External"/><Relationship Id="rId4" Type="http://schemas.openxmlformats.org/officeDocument/2006/relationships/hyperlink" Target="http://money.usnews.com/money/blogs/on-retirement/2012/09/04/3-countries-that-welcome-foreign-retirees" TargetMode="External"/><Relationship Id="rId9"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lobal_Brief_SlideDeck_Tempate_Subhead-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 y="1513324"/>
            <a:ext cx="9144000" cy="769441"/>
          </a:xfrm>
          <a:prstGeom prst="rect">
            <a:avLst/>
          </a:prstGeom>
          <a:noFill/>
        </p:spPr>
        <p:txBody>
          <a:bodyPr wrap="square" rtlCol="0">
            <a:spAutoFit/>
          </a:bodyPr>
          <a:lstStyle/>
          <a:p>
            <a:pPr algn="ctr"/>
            <a:r>
              <a:rPr lang="en-US" sz="4400" dirty="0" smtClean="0">
                <a:latin typeface="Avenir LT Std 95 Black"/>
                <a:cs typeface="Avenir LT Std 95 Black"/>
              </a:rPr>
              <a:t>QUEDA MUCHO POR HACER</a:t>
            </a:r>
            <a:endParaRPr lang="en-US" sz="4400" dirty="0">
              <a:latin typeface="Avenir LT Std 95 Black"/>
              <a:cs typeface="Avenir LT Std 95 Black"/>
            </a:endParaRPr>
          </a:p>
        </p:txBody>
      </p:sp>
      <p:sp>
        <p:nvSpPr>
          <p:cNvPr id="9" name="TextBox 8"/>
          <p:cNvSpPr txBox="1"/>
          <p:nvPr/>
        </p:nvSpPr>
        <p:spPr>
          <a:xfrm>
            <a:off x="904183" y="2515469"/>
            <a:ext cx="7264848" cy="523220"/>
          </a:xfrm>
          <a:prstGeom prst="rect">
            <a:avLst/>
          </a:prstGeom>
          <a:noFill/>
        </p:spPr>
        <p:txBody>
          <a:bodyPr wrap="square" rtlCol="0">
            <a:spAutoFit/>
          </a:bodyPr>
          <a:lstStyle/>
          <a:p>
            <a:pPr algn="ctr"/>
            <a:r>
              <a:rPr lang="en-US" sz="1400" dirty="0" smtClean="0">
                <a:latin typeface="Avenir LT Std 35 Light"/>
                <a:cs typeface="Avenir LT Std 35 Light"/>
              </a:rPr>
              <a:t>Un </a:t>
            </a:r>
            <a:r>
              <a:rPr lang="en-US" sz="1400" dirty="0" err="1" smtClean="0">
                <a:latin typeface="Avenir LT Std 35 Light"/>
                <a:cs typeface="Avenir LT Std 35 Light"/>
              </a:rPr>
              <a:t>mundo</a:t>
            </a:r>
            <a:r>
              <a:rPr lang="en-US" sz="1400" dirty="0" smtClean="0">
                <a:latin typeface="Avenir LT Std 35 Light"/>
                <a:cs typeface="Avenir LT Std 35 Light"/>
              </a:rPr>
              <a:t> </a:t>
            </a:r>
            <a:r>
              <a:rPr lang="en-US" sz="1400" dirty="0" err="1" smtClean="0">
                <a:latin typeface="Avenir LT Std 35 Light"/>
                <a:cs typeface="Avenir LT Std 35 Light"/>
              </a:rPr>
              <a:t>perdido</a:t>
            </a:r>
            <a:r>
              <a:rPr lang="en-US" sz="1400" dirty="0" smtClean="0">
                <a:latin typeface="Avenir LT Std 35 Light"/>
                <a:cs typeface="Avenir LT Std 35 Light"/>
              </a:rPr>
              <a:t> </a:t>
            </a:r>
            <a:r>
              <a:rPr lang="en-US" sz="1400" dirty="0" smtClean="0">
                <a:solidFill>
                  <a:schemeClr val="accent6"/>
                </a:solidFill>
                <a:latin typeface="Avenir LT Std 35 Light"/>
                <a:cs typeface="Avenir LT Std 35 Light"/>
              </a:rPr>
              <a:t>/</a:t>
            </a:r>
            <a:r>
              <a:rPr lang="en-US" sz="1400" dirty="0" smtClean="0">
                <a:latin typeface="Avenir LT Std 35 Light"/>
                <a:cs typeface="Avenir LT Std 35 Light"/>
              </a:rPr>
              <a:t> </a:t>
            </a:r>
            <a:r>
              <a:rPr lang="en-US" sz="1400" dirty="0" err="1" smtClean="0">
                <a:latin typeface="Avenir LT Std 35 Light"/>
                <a:cs typeface="Avenir LT Std 35 Light"/>
              </a:rPr>
              <a:t>Factores</a:t>
            </a:r>
            <a:r>
              <a:rPr lang="en-US" sz="1400" dirty="0">
                <a:latin typeface="Avenir LT Std 35 Light"/>
                <a:cs typeface="Avenir LT Std 35 Light"/>
              </a:rPr>
              <a:t> </a:t>
            </a:r>
            <a:r>
              <a:rPr lang="en-US" sz="1400" dirty="0" err="1" smtClean="0">
                <a:latin typeface="Avenir LT Std 35 Light"/>
                <a:cs typeface="Avenir LT Std 35 Light"/>
              </a:rPr>
              <a:t>humanos</a:t>
            </a:r>
            <a:r>
              <a:rPr lang="en-US" sz="1400" dirty="0" smtClean="0">
                <a:latin typeface="Avenir LT Std 35 Light"/>
                <a:cs typeface="Avenir LT Std 35 Light"/>
              </a:rPr>
              <a:t> </a:t>
            </a:r>
            <a:r>
              <a:rPr lang="en-US" sz="1400" dirty="0" smtClean="0">
                <a:solidFill>
                  <a:srgbClr val="F79646"/>
                </a:solidFill>
                <a:latin typeface="Avenir LT Std 35 Light"/>
                <a:cs typeface="Avenir LT Std 35 Light"/>
              </a:rPr>
              <a:t>/</a:t>
            </a:r>
            <a:r>
              <a:rPr lang="en-US" sz="1400" dirty="0" smtClean="0">
                <a:latin typeface="Avenir LT Std 35 Light"/>
                <a:cs typeface="Avenir LT Std 35 Light"/>
              </a:rPr>
              <a:t> </a:t>
            </a:r>
          </a:p>
          <a:p>
            <a:pPr algn="ctr"/>
            <a:r>
              <a:rPr lang="en-US" sz="1400" dirty="0" err="1" smtClean="0">
                <a:latin typeface="Avenir LT Std 35 Light"/>
                <a:cs typeface="Avenir LT Std 35 Light"/>
              </a:rPr>
              <a:t>Urbanización</a:t>
            </a:r>
            <a:r>
              <a:rPr lang="en-US" sz="1400" dirty="0" smtClean="0">
                <a:latin typeface="Avenir LT Std 35 Light"/>
                <a:cs typeface="Avenir LT Std 35 Light"/>
              </a:rPr>
              <a:t> </a:t>
            </a:r>
            <a:r>
              <a:rPr lang="en-US" sz="1400" dirty="0" smtClean="0">
                <a:solidFill>
                  <a:srgbClr val="F79646"/>
                </a:solidFill>
                <a:latin typeface="Avenir LT Std 35 Light"/>
                <a:cs typeface="Avenir LT Std 35 Light"/>
              </a:rPr>
              <a:t>/</a:t>
            </a:r>
            <a:r>
              <a:rPr lang="en-US" sz="1400" dirty="0" smtClean="0">
                <a:latin typeface="Avenir LT Std 35 Light"/>
                <a:cs typeface="Avenir LT Std 35 Light"/>
              </a:rPr>
              <a:t> </a:t>
            </a:r>
            <a:r>
              <a:rPr lang="en-US" sz="1400" dirty="0" err="1" smtClean="0">
                <a:latin typeface="Avenir LT Std 35 Light"/>
                <a:cs typeface="Avenir LT Std 35 Light"/>
              </a:rPr>
              <a:t>Oportunidades</a:t>
            </a:r>
            <a:endParaRPr lang="en-US" sz="1400" dirty="0" smtClean="0">
              <a:latin typeface="Avenir LT Std 35 Light"/>
              <a:cs typeface="Avenir LT Std 35 Light"/>
            </a:endParaRPr>
          </a:p>
        </p:txBody>
      </p:sp>
    </p:spTree>
    <p:extLst>
      <p:ext uri="{BB962C8B-B14F-4D97-AF65-F5344CB8AC3E}">
        <p14:creationId xmlns:p14="http://schemas.microsoft.com/office/powerpoint/2010/main" val="698737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61190" y="288250"/>
            <a:ext cx="33964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7" name="TextBox 6"/>
          <p:cNvSpPr txBox="1"/>
          <p:nvPr/>
        </p:nvSpPr>
        <p:spPr>
          <a:xfrm>
            <a:off x="3657599" y="288250"/>
            <a:ext cx="4979773" cy="369332"/>
          </a:xfrm>
          <a:prstGeom prst="rect">
            <a:avLst/>
          </a:prstGeom>
          <a:noFill/>
        </p:spPr>
        <p:txBody>
          <a:bodyPr wrap="square" rtlCol="0">
            <a:spAutoFit/>
          </a:bodyPr>
          <a:lstStyle/>
          <a:p>
            <a:r>
              <a:rPr lang="en-US" dirty="0" err="1" smtClean="0">
                <a:solidFill>
                  <a:schemeClr val="accent6"/>
                </a:solidFill>
                <a:latin typeface="Avenir LT Std 35 Light"/>
                <a:cs typeface="Avenir LT Std 35 Light"/>
              </a:rPr>
              <a:t>Factores</a:t>
            </a:r>
            <a:r>
              <a:rPr lang="en-US" dirty="0">
                <a:solidFill>
                  <a:schemeClr val="accent6"/>
                </a:solidFill>
                <a:latin typeface="Avenir LT Std 35 Light"/>
                <a:cs typeface="Avenir LT Std 35 Light"/>
              </a:rPr>
              <a:t> </a:t>
            </a:r>
            <a:r>
              <a:rPr lang="en-US" dirty="0" err="1">
                <a:solidFill>
                  <a:schemeClr val="accent6"/>
                </a:solidFill>
                <a:latin typeface="Avenir LT Std 35 Light"/>
                <a:cs typeface="Avenir LT Std 35 Light"/>
              </a:rPr>
              <a:t>h</a:t>
            </a:r>
            <a:r>
              <a:rPr lang="en-US" dirty="0" err="1" smtClean="0">
                <a:solidFill>
                  <a:schemeClr val="accent6"/>
                </a:solidFill>
                <a:latin typeface="Avenir LT Std 35 Light"/>
                <a:cs typeface="Avenir LT Std 35 Light"/>
              </a:rPr>
              <a:t>umanos</a:t>
            </a:r>
            <a:endParaRPr lang="en-US" dirty="0">
              <a:solidFill>
                <a:schemeClr val="accent6"/>
              </a:solidFill>
              <a:latin typeface="Avenir LT Std 35 Light"/>
              <a:cs typeface="Avenir LT Std 35 Light"/>
            </a:endParaRPr>
          </a:p>
        </p:txBody>
      </p:sp>
      <p:sp>
        <p:nvSpPr>
          <p:cNvPr id="10" name="TextBox 9"/>
          <p:cNvSpPr txBox="1"/>
          <p:nvPr/>
        </p:nvSpPr>
        <p:spPr>
          <a:xfrm>
            <a:off x="904183" y="2277130"/>
            <a:ext cx="7264848" cy="523220"/>
          </a:xfrm>
          <a:prstGeom prst="rect">
            <a:avLst/>
          </a:prstGeom>
          <a:noFill/>
        </p:spPr>
        <p:txBody>
          <a:bodyPr wrap="square" rtlCol="0">
            <a:spAutoFit/>
          </a:bodyPr>
          <a:lstStyle/>
          <a:p>
            <a:pPr algn="ctr"/>
            <a:r>
              <a:rPr lang="en-US" sz="1400" dirty="0" err="1" smtClean="0">
                <a:latin typeface="Avenir LT Std 35 Light"/>
                <a:cs typeface="Avenir LT Std 35 Light"/>
              </a:rPr>
              <a:t>Hambre</a:t>
            </a:r>
            <a:r>
              <a:rPr lang="en-US" sz="1400" dirty="0" smtClean="0">
                <a:latin typeface="Avenir LT Std 35 Light"/>
                <a:cs typeface="Avenir LT Std 35 Light"/>
              </a:rPr>
              <a:t> </a:t>
            </a:r>
            <a:r>
              <a:rPr lang="en-US" sz="1400" dirty="0" smtClean="0">
                <a:solidFill>
                  <a:srgbClr val="F79646"/>
                </a:solidFill>
                <a:latin typeface="Avenir LT Std 35 Light"/>
                <a:cs typeface="Avenir LT Std 35 Light"/>
              </a:rPr>
              <a:t>/</a:t>
            </a:r>
            <a:r>
              <a:rPr lang="en-US" sz="1400" dirty="0" smtClean="0">
                <a:latin typeface="Avenir LT Std 35 Light"/>
                <a:cs typeface="Avenir LT Std 35 Light"/>
              </a:rPr>
              <a:t> </a:t>
            </a:r>
            <a:r>
              <a:rPr lang="en-US" sz="1400" dirty="0">
                <a:latin typeface="Avenir LT Std 35 Light"/>
                <a:cs typeface="Avenir LT Std 35 Light"/>
              </a:rPr>
              <a:t>A</a:t>
            </a:r>
            <a:r>
              <a:rPr lang="en-US" sz="1400" dirty="0" smtClean="0">
                <a:latin typeface="Avenir LT Std 35 Light"/>
                <a:cs typeface="Avenir LT Std 35 Light"/>
              </a:rPr>
              <a:t>gua y </a:t>
            </a:r>
            <a:r>
              <a:rPr lang="en-US" sz="1400" dirty="0" err="1" smtClean="0">
                <a:latin typeface="Avenir LT Std 35 Light"/>
                <a:cs typeface="Avenir LT Std 35 Light"/>
              </a:rPr>
              <a:t>aseo</a:t>
            </a:r>
            <a:r>
              <a:rPr lang="en-US" sz="1400" dirty="0" smtClean="0">
                <a:latin typeface="Avenir LT Std 35 Light"/>
                <a:cs typeface="Avenir LT Std 35 Light"/>
              </a:rPr>
              <a:t> </a:t>
            </a:r>
            <a:r>
              <a:rPr lang="en-US" sz="1400" dirty="0" smtClean="0">
                <a:solidFill>
                  <a:srgbClr val="F79646"/>
                </a:solidFill>
                <a:latin typeface="Avenir LT Std 35 Light"/>
                <a:cs typeface="Avenir LT Std 35 Light"/>
              </a:rPr>
              <a:t>/</a:t>
            </a:r>
            <a:r>
              <a:rPr lang="en-US" sz="1400" dirty="0" smtClean="0">
                <a:latin typeface="Avenir LT Std 35 Light"/>
                <a:cs typeface="Avenir LT Std 35 Light"/>
              </a:rPr>
              <a:t> </a:t>
            </a:r>
            <a:r>
              <a:rPr lang="en-US" sz="1400" dirty="0" err="1" smtClean="0">
                <a:latin typeface="Avenir LT Std 35 Light"/>
                <a:cs typeface="Avenir LT Std 35 Light"/>
              </a:rPr>
              <a:t>Religiones</a:t>
            </a:r>
            <a:endParaRPr lang="en-US" sz="1400" dirty="0" smtClean="0">
              <a:latin typeface="Avenir LT Std 35 Light"/>
              <a:cs typeface="Avenir LT Std 35 Light"/>
            </a:endParaRPr>
          </a:p>
          <a:p>
            <a:pPr algn="ctr"/>
            <a:r>
              <a:rPr lang="en-US" sz="1400" dirty="0" err="1">
                <a:latin typeface="Avenir LT Std 35 Light"/>
                <a:cs typeface="Avenir LT Std 35 Light"/>
              </a:rPr>
              <a:t>Población</a:t>
            </a:r>
            <a:r>
              <a:rPr lang="en-US" sz="1400" dirty="0">
                <a:latin typeface="Avenir LT Std 35 Light"/>
                <a:cs typeface="Avenir LT Std 35 Light"/>
              </a:rPr>
              <a:t> </a:t>
            </a:r>
            <a:r>
              <a:rPr lang="en-US" sz="1400" dirty="0" smtClean="0">
                <a:solidFill>
                  <a:srgbClr val="F79646"/>
                </a:solidFill>
                <a:latin typeface="Avenir LT Std 35 Light"/>
                <a:cs typeface="Avenir LT Std 35 Light"/>
              </a:rPr>
              <a:t>/</a:t>
            </a:r>
            <a:r>
              <a:rPr lang="en-US" sz="1400" dirty="0" smtClean="0">
                <a:latin typeface="Avenir LT Std 35 Light"/>
                <a:cs typeface="Avenir LT Std 35 Light"/>
              </a:rPr>
              <a:t> </a:t>
            </a:r>
            <a:r>
              <a:rPr lang="en-US" sz="1400" dirty="0" err="1">
                <a:latin typeface="Avenir LT Std 35 Light"/>
                <a:cs typeface="Avenir LT Std 35 Light"/>
              </a:rPr>
              <a:t>Migración</a:t>
            </a:r>
            <a:endParaRPr lang="en-US" sz="1400" dirty="0" smtClean="0">
              <a:latin typeface="Avenir LT Std 35 Light"/>
              <a:cs typeface="Avenir LT Std 35 Light"/>
            </a:endParaRPr>
          </a:p>
        </p:txBody>
      </p:sp>
    </p:spTree>
    <p:extLst>
      <p:ext uri="{BB962C8B-B14F-4D97-AF65-F5344CB8AC3E}">
        <p14:creationId xmlns:p14="http://schemas.microsoft.com/office/powerpoint/2010/main" val="2657610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p:nvSpPr>
        <p:spPr>
          <a:xfrm>
            <a:off x="5257800" y="4170649"/>
            <a:ext cx="2713084" cy="630942"/>
          </a:xfrm>
          <a:prstGeom prst="rect">
            <a:avLst/>
          </a:prstGeom>
          <a:noFill/>
        </p:spPr>
        <p:txBody>
          <a:bodyPr wrap="square" rtlCol="0">
            <a:spAutoFit/>
          </a:bodyPr>
          <a:lstStyle/>
          <a:p>
            <a:r>
              <a:rPr lang="en-US" sz="700" dirty="0" smtClean="0">
                <a:latin typeface="Avenir LT Std 35 Light"/>
                <a:cs typeface="Avenir LT Std 35 Light"/>
              </a:rPr>
              <a:t>SOURCES: </a:t>
            </a:r>
            <a:r>
              <a:rPr lang="en-US" sz="700" dirty="0">
                <a:latin typeface="Avenir LT Std 35 Light"/>
                <a:cs typeface="Avenir LT Std 35 Light"/>
              </a:rPr>
              <a:t>World Bank</a:t>
            </a:r>
          </a:p>
          <a:p>
            <a:r>
              <a:rPr lang="en-US" sz="700" dirty="0">
                <a:latin typeface="Avenir LT Std 35 Light"/>
                <a:cs typeface="Avenir LT Std 35 Light"/>
              </a:rPr>
              <a:t>United Nations</a:t>
            </a:r>
          </a:p>
          <a:p>
            <a:r>
              <a:rPr lang="en-US" sz="700" dirty="0">
                <a:latin typeface="Avenir LT Std 35 Light"/>
                <a:cs typeface="Avenir LT Std 35 Light"/>
              </a:rPr>
              <a:t>http://</a:t>
            </a:r>
            <a:r>
              <a:rPr lang="en-US" sz="700" dirty="0" err="1">
                <a:latin typeface="Avenir LT Std 35 Light"/>
                <a:cs typeface="Avenir LT Std 35 Light"/>
              </a:rPr>
              <a:t>www.compassion.com</a:t>
            </a:r>
            <a:r>
              <a:rPr lang="en-US" sz="700" dirty="0">
                <a:latin typeface="Avenir LT Std 35 Light"/>
                <a:cs typeface="Avenir LT Std 35 Light"/>
              </a:rPr>
              <a:t>/multimedia/human-development-report-2014-undp.pdf</a:t>
            </a:r>
          </a:p>
          <a:p>
            <a:r>
              <a:rPr lang="en-US" sz="700" dirty="0">
                <a:latin typeface="Avenir LT Std 35 Light"/>
                <a:cs typeface="Avenir LT Std 35 Light"/>
              </a:rPr>
              <a:t>http://</a:t>
            </a:r>
            <a:r>
              <a:rPr lang="en-US" sz="700" dirty="0" err="1">
                <a:latin typeface="Avenir LT Std 35 Light"/>
                <a:cs typeface="Avenir LT Std 35 Light"/>
              </a:rPr>
              <a:t>www.compassion.com</a:t>
            </a:r>
            <a:r>
              <a:rPr lang="en-US" sz="700" dirty="0">
                <a:latin typeface="Avenir LT Std 35 Light"/>
                <a:cs typeface="Avenir LT Std 35 Light"/>
              </a:rPr>
              <a:t>/poverty/</a:t>
            </a:r>
            <a:r>
              <a:rPr lang="en-US" sz="700" dirty="0" err="1">
                <a:latin typeface="Avenir LT Std 35 Light"/>
                <a:cs typeface="Avenir LT Std 35 Light"/>
              </a:rPr>
              <a:t>poverty.htm</a:t>
            </a:r>
            <a:endParaRPr lang="en-US" sz="700" dirty="0" smtClean="0">
              <a:latin typeface="Avenir LT Std 35 Light"/>
              <a:cs typeface="Avenir LT Std 35 Light"/>
            </a:endParaRPr>
          </a:p>
        </p:txBody>
      </p:sp>
      <p:sp>
        <p:nvSpPr>
          <p:cNvPr id="10" name="TextBox 9"/>
          <p:cNvSpPr txBox="1"/>
          <p:nvPr/>
        </p:nvSpPr>
        <p:spPr>
          <a:xfrm>
            <a:off x="261190" y="288250"/>
            <a:ext cx="36250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581399" y="288250"/>
            <a:ext cx="5055973" cy="369332"/>
          </a:xfrm>
          <a:prstGeom prst="rect">
            <a:avLst/>
          </a:prstGeom>
          <a:noFill/>
        </p:spPr>
        <p:txBody>
          <a:bodyPr wrap="square" rtlCol="0">
            <a:spAutoFit/>
          </a:bodyPr>
          <a:lstStyle/>
          <a:p>
            <a:r>
              <a:rPr lang="en-US" dirty="0" err="1" smtClean="0">
                <a:solidFill>
                  <a:srgbClr val="001012"/>
                </a:solidFill>
                <a:latin typeface="Avenir LT Std 35 Light"/>
                <a:cs typeface="Avenir LT Std 35 Light"/>
              </a:rPr>
              <a:t>Factores</a:t>
            </a:r>
            <a:r>
              <a:rPr lang="en-US" dirty="0" smtClean="0">
                <a:solidFill>
                  <a:srgbClr val="001012"/>
                </a:solidFill>
                <a:latin typeface="Avenir LT Std 35 Light"/>
                <a:cs typeface="Avenir LT Std 35 Light"/>
              </a:rPr>
              <a:t> </a:t>
            </a:r>
            <a:r>
              <a:rPr lang="en-US" dirty="0" err="1">
                <a:solidFill>
                  <a:srgbClr val="001012"/>
                </a:solidFill>
                <a:latin typeface="Avenir LT Std 35 Light"/>
                <a:cs typeface="Avenir LT Std 35 Light"/>
              </a:rPr>
              <a:t>h</a:t>
            </a:r>
            <a:r>
              <a:rPr lang="en-US" dirty="0" err="1" smtClean="0">
                <a:solidFill>
                  <a:srgbClr val="001012"/>
                </a:solidFill>
                <a:latin typeface="Avenir LT Std 35 Light"/>
                <a:cs typeface="Avenir LT Std 35 Light"/>
              </a:rPr>
              <a:t>umanos</a:t>
            </a:r>
            <a:r>
              <a:rPr lang="en-US" dirty="0" smtClean="0">
                <a:solidFill>
                  <a:schemeClr val="accent6"/>
                </a:solidFill>
                <a:latin typeface="Avenir LT Std 35 Light"/>
                <a:cs typeface="Avenir LT Std 35 Light"/>
              </a:rPr>
              <a:t>/ La </a:t>
            </a:r>
            <a:r>
              <a:rPr lang="en-US" dirty="0" err="1" smtClean="0">
                <a:solidFill>
                  <a:schemeClr val="accent6"/>
                </a:solidFill>
                <a:latin typeface="Avenir LT Std 35 Light"/>
                <a:cs typeface="Avenir LT Std 35 Light"/>
              </a:rPr>
              <a:t>pobreza</a:t>
            </a:r>
            <a:r>
              <a:rPr lang="en-US" dirty="0" smtClean="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es</a:t>
            </a:r>
            <a:r>
              <a:rPr lang="en-US" dirty="0" smtClean="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prevalente</a:t>
            </a:r>
            <a:endParaRPr lang="en-US" dirty="0">
              <a:solidFill>
                <a:schemeClr val="accent6"/>
              </a:solidFill>
              <a:latin typeface="Avenir LT Std 35 Light"/>
              <a:cs typeface="Avenir LT Std 35 Ligh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352550"/>
            <a:ext cx="2286000" cy="2286000"/>
          </a:xfrm>
          <a:prstGeom prst="rect">
            <a:avLst/>
          </a:prstGeom>
        </p:spPr>
      </p:pic>
      <p:sp>
        <p:nvSpPr>
          <p:cNvPr id="19" name="TextBox 18"/>
          <p:cNvSpPr txBox="1"/>
          <p:nvPr/>
        </p:nvSpPr>
        <p:spPr>
          <a:xfrm>
            <a:off x="3405717" y="2571750"/>
            <a:ext cx="2286000" cy="307777"/>
          </a:xfrm>
          <a:prstGeom prst="rect">
            <a:avLst/>
          </a:prstGeom>
          <a:noFill/>
        </p:spPr>
        <p:txBody>
          <a:bodyPr wrap="square" rtlCol="0">
            <a:spAutoFit/>
          </a:bodyPr>
          <a:lstStyle/>
          <a:p>
            <a:pPr algn="ctr"/>
            <a:r>
              <a:rPr lang="en-US" sz="1400" dirty="0" err="1">
                <a:latin typeface="Avenir LT Std 35 Light"/>
                <a:cs typeface="Avenir LT Std 35 Light"/>
              </a:rPr>
              <a:t>p</a:t>
            </a:r>
            <a:r>
              <a:rPr lang="en-US" sz="1400" dirty="0" err="1" smtClean="0">
                <a:latin typeface="Avenir LT Std 35 Light"/>
                <a:cs typeface="Avenir LT Std 35 Light"/>
              </a:rPr>
              <a:t>oblación</a:t>
            </a:r>
            <a:r>
              <a:rPr lang="en-US" sz="1400" dirty="0" smtClean="0">
                <a:latin typeface="Avenir LT Std 35 Light"/>
                <a:cs typeface="Avenir LT Std 35 Light"/>
              </a:rPr>
              <a:t> global</a:t>
            </a:r>
          </a:p>
        </p:txBody>
      </p:sp>
      <p:sp>
        <p:nvSpPr>
          <p:cNvPr id="20" name="TextBox 19"/>
          <p:cNvSpPr txBox="1"/>
          <p:nvPr/>
        </p:nvSpPr>
        <p:spPr>
          <a:xfrm>
            <a:off x="3429000" y="1885950"/>
            <a:ext cx="2262717" cy="769441"/>
          </a:xfrm>
          <a:prstGeom prst="rect">
            <a:avLst/>
          </a:prstGeom>
          <a:noFill/>
        </p:spPr>
        <p:txBody>
          <a:bodyPr wrap="square" rtlCol="0">
            <a:spAutoFit/>
          </a:bodyPr>
          <a:lstStyle/>
          <a:p>
            <a:pPr algn="ctr"/>
            <a:r>
              <a:rPr lang="en-US" sz="2200" dirty="0" smtClean="0">
                <a:solidFill>
                  <a:srgbClr val="BCBEC0"/>
                </a:solidFill>
                <a:latin typeface="Avenir Black"/>
                <a:cs typeface="Avenir Black"/>
              </a:rPr>
              <a:t>7.200 </a:t>
            </a:r>
          </a:p>
          <a:p>
            <a:pPr algn="ctr"/>
            <a:r>
              <a:rPr lang="en-US" sz="2200" dirty="0" err="1" smtClean="0">
                <a:solidFill>
                  <a:srgbClr val="BCBEC0"/>
                </a:solidFill>
                <a:latin typeface="Avenir Black"/>
                <a:cs typeface="Avenir Black"/>
              </a:rPr>
              <a:t>millones</a:t>
            </a:r>
            <a:endParaRPr lang="en-US" sz="2200" dirty="0">
              <a:solidFill>
                <a:srgbClr val="BCBEC0"/>
              </a:solidFill>
              <a:latin typeface="Avenir Black"/>
              <a:cs typeface="Avenir Black"/>
            </a:endParaRPr>
          </a:p>
        </p:txBody>
      </p:sp>
      <p:sp>
        <p:nvSpPr>
          <p:cNvPr id="21" name="TextBox 20"/>
          <p:cNvSpPr txBox="1"/>
          <p:nvPr/>
        </p:nvSpPr>
        <p:spPr>
          <a:xfrm>
            <a:off x="76199" y="1729085"/>
            <a:ext cx="3177117" cy="1384995"/>
          </a:xfrm>
          <a:prstGeom prst="rect">
            <a:avLst/>
          </a:prstGeom>
          <a:noFill/>
        </p:spPr>
        <p:txBody>
          <a:bodyPr wrap="square" rtlCol="0">
            <a:spAutoFit/>
          </a:bodyPr>
          <a:lstStyle/>
          <a:p>
            <a:pPr algn="r"/>
            <a:r>
              <a:rPr lang="en-US" sz="3600" dirty="0" smtClean="0">
                <a:solidFill>
                  <a:srgbClr val="EB5A54"/>
                </a:solidFill>
                <a:latin typeface="Avenir Black"/>
                <a:cs typeface="Avenir Black"/>
              </a:rPr>
              <a:t>2.700 </a:t>
            </a:r>
            <a:r>
              <a:rPr lang="en-US" sz="3600" dirty="0" err="1" smtClean="0">
                <a:solidFill>
                  <a:srgbClr val="EB5A54"/>
                </a:solidFill>
                <a:latin typeface="Avenir Black"/>
                <a:cs typeface="Avenir Black"/>
              </a:rPr>
              <a:t>millones</a:t>
            </a:r>
            <a:endParaRPr lang="en-US" sz="3600" dirty="0" smtClean="0">
              <a:solidFill>
                <a:srgbClr val="EB5A54"/>
              </a:solidFill>
              <a:latin typeface="Avenir Black"/>
              <a:cs typeface="Avenir Black"/>
            </a:endParaRPr>
          </a:p>
          <a:p>
            <a:pPr algn="r"/>
            <a:r>
              <a:rPr lang="en-US" sz="2400" dirty="0" err="1" smtClean="0">
                <a:solidFill>
                  <a:srgbClr val="001012"/>
                </a:solidFill>
                <a:latin typeface="Avenir Light"/>
                <a:cs typeface="Avenir Light"/>
              </a:rPr>
              <a:t>viven</a:t>
            </a:r>
            <a:r>
              <a:rPr lang="en-US" sz="2400" dirty="0" smtClean="0">
                <a:solidFill>
                  <a:srgbClr val="001012"/>
                </a:solidFill>
                <a:latin typeface="Avenir Light"/>
                <a:cs typeface="Avenir Light"/>
              </a:rPr>
              <a:t> con </a:t>
            </a:r>
            <a:r>
              <a:rPr lang="en-US" sz="2400" dirty="0" err="1" smtClean="0">
                <a:solidFill>
                  <a:srgbClr val="001012"/>
                </a:solidFill>
                <a:latin typeface="Avenir Light"/>
                <a:cs typeface="Avenir Light"/>
              </a:rPr>
              <a:t>menos</a:t>
            </a:r>
            <a:r>
              <a:rPr lang="en-US" sz="2400" dirty="0" smtClean="0">
                <a:solidFill>
                  <a:srgbClr val="001012"/>
                </a:solidFill>
                <a:latin typeface="Avenir Light"/>
                <a:cs typeface="Avenir Light"/>
              </a:rPr>
              <a:t> de</a:t>
            </a:r>
            <a:r>
              <a:rPr lang="en-US" sz="2400" dirty="0" smtClean="0">
                <a:solidFill>
                  <a:srgbClr val="EB5A54"/>
                </a:solidFill>
                <a:latin typeface="Avenir Black"/>
                <a:cs typeface="Avenir Black"/>
              </a:rPr>
              <a:t> </a:t>
            </a:r>
            <a:r>
              <a:rPr lang="en-US" sz="2400" dirty="0" smtClean="0">
                <a:solidFill>
                  <a:srgbClr val="001012"/>
                </a:solidFill>
                <a:latin typeface="Avenir Black"/>
                <a:cs typeface="Avenir Black"/>
              </a:rPr>
              <a:t>$2.50 </a:t>
            </a:r>
            <a:r>
              <a:rPr lang="en-US" sz="2400" dirty="0" err="1" smtClean="0">
                <a:solidFill>
                  <a:srgbClr val="001012"/>
                </a:solidFill>
                <a:latin typeface="Avenir Black"/>
                <a:cs typeface="Avenir Black"/>
              </a:rPr>
              <a:t>por</a:t>
            </a:r>
            <a:r>
              <a:rPr lang="en-US" sz="2400" dirty="0" smtClean="0">
                <a:solidFill>
                  <a:srgbClr val="001012"/>
                </a:solidFill>
                <a:latin typeface="Avenir Black"/>
                <a:cs typeface="Avenir Black"/>
              </a:rPr>
              <a:t> </a:t>
            </a:r>
            <a:r>
              <a:rPr lang="en-US" sz="2400" dirty="0" err="1" smtClean="0">
                <a:solidFill>
                  <a:srgbClr val="001012"/>
                </a:solidFill>
                <a:latin typeface="Avenir Black"/>
                <a:cs typeface="Avenir Black"/>
              </a:rPr>
              <a:t>día</a:t>
            </a:r>
            <a:endParaRPr lang="en-US" sz="2400" dirty="0" smtClean="0">
              <a:solidFill>
                <a:srgbClr val="001012"/>
              </a:solidFill>
              <a:latin typeface="Avenir Black"/>
              <a:cs typeface="Avenir Black"/>
            </a:endParaRPr>
          </a:p>
        </p:txBody>
      </p:sp>
      <p:sp>
        <p:nvSpPr>
          <p:cNvPr id="16" name="TextBox 15"/>
          <p:cNvSpPr txBox="1"/>
          <p:nvPr/>
        </p:nvSpPr>
        <p:spPr>
          <a:xfrm>
            <a:off x="5867400" y="1729085"/>
            <a:ext cx="3253317" cy="1754326"/>
          </a:xfrm>
          <a:prstGeom prst="rect">
            <a:avLst/>
          </a:prstGeom>
          <a:noFill/>
        </p:spPr>
        <p:txBody>
          <a:bodyPr wrap="square" rtlCol="0">
            <a:spAutoFit/>
          </a:bodyPr>
          <a:lstStyle/>
          <a:p>
            <a:r>
              <a:rPr lang="en-US" sz="3600" dirty="0" smtClean="0">
                <a:solidFill>
                  <a:srgbClr val="52312B"/>
                </a:solidFill>
                <a:latin typeface="Avenir Black"/>
                <a:cs typeface="Avenir Black"/>
              </a:rPr>
              <a:t>1.200 </a:t>
            </a:r>
            <a:r>
              <a:rPr lang="en-US" sz="3600" dirty="0" err="1" smtClean="0">
                <a:solidFill>
                  <a:srgbClr val="52312B"/>
                </a:solidFill>
                <a:latin typeface="Avenir Black"/>
                <a:cs typeface="Avenir Black"/>
              </a:rPr>
              <a:t>millones</a:t>
            </a:r>
            <a:endParaRPr lang="en-US" sz="3600" dirty="0" smtClean="0">
              <a:solidFill>
                <a:srgbClr val="52312B"/>
              </a:solidFill>
              <a:latin typeface="Avenir Black"/>
              <a:cs typeface="Avenir Black"/>
            </a:endParaRPr>
          </a:p>
          <a:p>
            <a:r>
              <a:rPr lang="en-US" sz="2400" dirty="0" err="1" smtClean="0">
                <a:solidFill>
                  <a:srgbClr val="001012"/>
                </a:solidFill>
                <a:latin typeface="Avenir Light"/>
                <a:cs typeface="Avenir Light"/>
              </a:rPr>
              <a:t>viven</a:t>
            </a:r>
            <a:r>
              <a:rPr lang="en-US" sz="2400" dirty="0" smtClean="0">
                <a:solidFill>
                  <a:srgbClr val="001012"/>
                </a:solidFill>
                <a:latin typeface="Avenir Light"/>
                <a:cs typeface="Avenir Light"/>
              </a:rPr>
              <a:t> con </a:t>
            </a:r>
            <a:r>
              <a:rPr lang="en-US" sz="2400" dirty="0" err="1" smtClean="0">
                <a:solidFill>
                  <a:srgbClr val="001012"/>
                </a:solidFill>
                <a:latin typeface="Avenir Light"/>
                <a:cs typeface="Avenir Light"/>
              </a:rPr>
              <a:t>menos</a:t>
            </a:r>
            <a:r>
              <a:rPr lang="en-US" sz="2400" dirty="0" smtClean="0">
                <a:solidFill>
                  <a:srgbClr val="001012"/>
                </a:solidFill>
                <a:latin typeface="Avenir Light"/>
                <a:cs typeface="Avenir Light"/>
              </a:rPr>
              <a:t> de</a:t>
            </a:r>
            <a:r>
              <a:rPr lang="en-US" sz="2400" dirty="0" smtClean="0">
                <a:solidFill>
                  <a:srgbClr val="EB5A54"/>
                </a:solidFill>
                <a:latin typeface="Avenir Black"/>
                <a:cs typeface="Avenir Black"/>
              </a:rPr>
              <a:t> </a:t>
            </a:r>
            <a:r>
              <a:rPr lang="en-US" sz="2400" dirty="0" smtClean="0">
                <a:solidFill>
                  <a:srgbClr val="001012"/>
                </a:solidFill>
                <a:latin typeface="Avenir Black"/>
                <a:cs typeface="Avenir Black"/>
              </a:rPr>
              <a:t>$1.25 </a:t>
            </a:r>
            <a:r>
              <a:rPr lang="en-US" sz="2400" dirty="0" err="1" smtClean="0">
                <a:solidFill>
                  <a:srgbClr val="001012"/>
                </a:solidFill>
                <a:latin typeface="Avenir Black"/>
                <a:cs typeface="Avenir Black"/>
              </a:rPr>
              <a:t>por</a:t>
            </a:r>
            <a:r>
              <a:rPr lang="en-US" sz="2400" dirty="0" smtClean="0">
                <a:solidFill>
                  <a:srgbClr val="001012"/>
                </a:solidFill>
                <a:latin typeface="Avenir Black"/>
                <a:cs typeface="Avenir Black"/>
              </a:rPr>
              <a:t> </a:t>
            </a:r>
            <a:r>
              <a:rPr lang="en-US" sz="2400" dirty="0" err="1" smtClean="0">
                <a:solidFill>
                  <a:srgbClr val="001012"/>
                </a:solidFill>
                <a:latin typeface="Avenir Black"/>
                <a:cs typeface="Avenir Black"/>
              </a:rPr>
              <a:t>día</a:t>
            </a:r>
            <a:endParaRPr lang="en-US" sz="2400" dirty="0">
              <a:solidFill>
                <a:srgbClr val="001012"/>
              </a:solidFill>
              <a:latin typeface="Avenir Black"/>
              <a:cs typeface="Avenir Black"/>
            </a:endParaRPr>
          </a:p>
          <a:p>
            <a:endParaRPr lang="en-US" sz="2400" dirty="0" smtClean="0">
              <a:solidFill>
                <a:srgbClr val="001012"/>
              </a:solidFill>
              <a:latin typeface="Avenir Black"/>
              <a:cs typeface="Avenir Black"/>
            </a:endParaRPr>
          </a:p>
        </p:txBody>
      </p:sp>
    </p:spTree>
    <p:extLst>
      <p:ext uri="{BB962C8B-B14F-4D97-AF65-F5344CB8AC3E}">
        <p14:creationId xmlns:p14="http://schemas.microsoft.com/office/powerpoint/2010/main" val="1772755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p:nvSpPr>
        <p:spPr>
          <a:xfrm>
            <a:off x="4993110" y="4170649"/>
            <a:ext cx="2977774" cy="415498"/>
          </a:xfrm>
          <a:prstGeom prst="rect">
            <a:avLst/>
          </a:prstGeom>
          <a:noFill/>
        </p:spPr>
        <p:txBody>
          <a:bodyPr wrap="square" rtlCol="0">
            <a:spAutoFit/>
          </a:bodyPr>
          <a:lstStyle/>
          <a:p>
            <a:r>
              <a:rPr lang="en-US" sz="700" dirty="0" smtClean="0">
                <a:latin typeface="Avenir LT Std 35 Light"/>
                <a:cs typeface="Avenir LT Std 35 Light"/>
              </a:rPr>
              <a:t>SOURCES: </a:t>
            </a:r>
            <a:r>
              <a:rPr lang="en-US" sz="700" dirty="0">
                <a:latin typeface="Avenir LT Std 35 Light"/>
                <a:cs typeface="Avenir LT Std 35 Light"/>
              </a:rPr>
              <a:t>UNICEF</a:t>
            </a:r>
          </a:p>
          <a:p>
            <a:r>
              <a:rPr lang="en-US" sz="700" dirty="0">
                <a:latin typeface="Avenir LT Std 35 Light"/>
                <a:cs typeface="Avenir LT Std 35 Light"/>
              </a:rPr>
              <a:t>https://</a:t>
            </a:r>
            <a:r>
              <a:rPr lang="en-US" sz="700" dirty="0" err="1">
                <a:latin typeface="Avenir LT Std 35 Light"/>
                <a:cs typeface="Avenir LT Std 35 Light"/>
              </a:rPr>
              <a:t>www.dosomething.org</a:t>
            </a:r>
            <a:r>
              <a:rPr lang="en-US" sz="700" dirty="0">
                <a:latin typeface="Avenir LT Std 35 Light"/>
                <a:cs typeface="Avenir LT Std 35 Light"/>
              </a:rPr>
              <a:t>/facts/11-facts-about-global-poverty</a:t>
            </a:r>
          </a:p>
          <a:p>
            <a:r>
              <a:rPr lang="en-US" sz="700" dirty="0">
                <a:latin typeface="Avenir LT Std 35 Light"/>
                <a:cs typeface="Avenir LT Std 35 Light"/>
              </a:rPr>
              <a:t>http://</a:t>
            </a:r>
            <a:r>
              <a:rPr lang="en-US" sz="700" dirty="0" err="1">
                <a:latin typeface="Avenir LT Std 35 Light"/>
                <a:cs typeface="Avenir LT Std 35 Light"/>
              </a:rPr>
              <a:t>www.compassion.com</a:t>
            </a:r>
            <a:r>
              <a:rPr lang="en-US" sz="700" dirty="0">
                <a:latin typeface="Avenir LT Std 35 Light"/>
                <a:cs typeface="Avenir LT Std 35 Light"/>
              </a:rPr>
              <a:t>/poverty/</a:t>
            </a:r>
            <a:r>
              <a:rPr lang="en-US" sz="700" dirty="0" err="1">
                <a:latin typeface="Avenir LT Std 35 Light"/>
                <a:cs typeface="Avenir LT Std 35 Light"/>
              </a:rPr>
              <a:t>poverty.htm</a:t>
            </a:r>
            <a:endParaRPr lang="en-US" sz="700" dirty="0" smtClean="0">
              <a:latin typeface="Avenir LT Std 35 Light"/>
              <a:cs typeface="Avenir LT Std 35 Light"/>
            </a:endParaRPr>
          </a:p>
        </p:txBody>
      </p:sp>
      <p:sp>
        <p:nvSpPr>
          <p:cNvPr id="10" name="TextBox 9"/>
          <p:cNvSpPr txBox="1"/>
          <p:nvPr/>
        </p:nvSpPr>
        <p:spPr>
          <a:xfrm>
            <a:off x="261190" y="288250"/>
            <a:ext cx="37012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554628" y="288250"/>
            <a:ext cx="4903572" cy="369332"/>
          </a:xfrm>
          <a:prstGeom prst="rect">
            <a:avLst/>
          </a:prstGeom>
          <a:noFill/>
        </p:spPr>
        <p:txBody>
          <a:bodyPr wrap="square" rtlCol="0">
            <a:spAutoFit/>
          </a:bodyPr>
          <a:lstStyle/>
          <a:p>
            <a:r>
              <a:rPr lang="en-US" dirty="0" err="1" smtClean="0">
                <a:solidFill>
                  <a:srgbClr val="001012"/>
                </a:solidFill>
                <a:latin typeface="Avenir LT Std 35 Light"/>
                <a:cs typeface="Avenir LT Std 35 Light"/>
              </a:rPr>
              <a:t>Factores</a:t>
            </a:r>
            <a:r>
              <a:rPr lang="en-US" dirty="0">
                <a:solidFill>
                  <a:srgbClr val="001012"/>
                </a:solidFill>
                <a:latin typeface="Avenir LT Std 35 Light"/>
                <a:cs typeface="Avenir LT Std 35 Light"/>
              </a:rPr>
              <a:t> </a:t>
            </a:r>
            <a:r>
              <a:rPr lang="en-US" dirty="0" err="1">
                <a:solidFill>
                  <a:srgbClr val="001012"/>
                </a:solidFill>
                <a:latin typeface="Avenir LT Std 35 Light"/>
                <a:cs typeface="Avenir LT Std 35 Light"/>
              </a:rPr>
              <a:t>h</a:t>
            </a:r>
            <a:r>
              <a:rPr lang="en-US" dirty="0" err="1" smtClean="0">
                <a:solidFill>
                  <a:srgbClr val="001012"/>
                </a:solidFill>
                <a:latin typeface="Avenir LT Std 35 Light"/>
                <a:cs typeface="Avenir LT Std 35 Light"/>
              </a:rPr>
              <a:t>umanos</a:t>
            </a:r>
            <a:r>
              <a:rPr lang="en-US" dirty="0" smtClean="0">
                <a:solidFill>
                  <a:schemeClr val="accent6"/>
                </a:solidFill>
                <a:latin typeface="Avenir LT Std 35 Light"/>
                <a:cs typeface="Avenir LT Std 35 Light"/>
              </a:rPr>
              <a:t> / </a:t>
            </a:r>
            <a:r>
              <a:rPr lang="en-US" dirty="0" err="1" smtClean="0">
                <a:solidFill>
                  <a:schemeClr val="accent6"/>
                </a:solidFill>
                <a:latin typeface="Avenir LT Std 35 Light"/>
                <a:cs typeface="Avenir LT Std 35 Light"/>
              </a:rPr>
              <a:t>Niños</a:t>
            </a:r>
            <a:r>
              <a:rPr lang="en-US" dirty="0" smtClean="0">
                <a:solidFill>
                  <a:schemeClr val="accent6"/>
                </a:solidFill>
                <a:latin typeface="Avenir LT Std 35 Light"/>
                <a:cs typeface="Avenir LT Std 35 Light"/>
              </a:rPr>
              <a:t> en </a:t>
            </a:r>
            <a:r>
              <a:rPr lang="en-US" dirty="0" err="1" smtClean="0">
                <a:solidFill>
                  <a:schemeClr val="accent6"/>
                </a:solidFill>
                <a:latin typeface="Avenir LT Std 35 Light"/>
                <a:cs typeface="Avenir LT Std 35 Light"/>
              </a:rPr>
              <a:t>pobreza</a:t>
            </a:r>
            <a:endParaRPr lang="en-US" dirty="0">
              <a:solidFill>
                <a:schemeClr val="accent6"/>
              </a:solidFill>
              <a:latin typeface="Avenir LT Std 35 Light"/>
              <a:cs typeface="Avenir LT Std 35 Light"/>
            </a:endParaRPr>
          </a:p>
        </p:txBody>
      </p:sp>
      <p:sp>
        <p:nvSpPr>
          <p:cNvPr id="21" name="TextBox 20"/>
          <p:cNvSpPr txBox="1"/>
          <p:nvPr/>
        </p:nvSpPr>
        <p:spPr>
          <a:xfrm>
            <a:off x="297879" y="1276350"/>
            <a:ext cx="8487940" cy="2031325"/>
          </a:xfrm>
          <a:prstGeom prst="rect">
            <a:avLst/>
          </a:prstGeom>
          <a:noFill/>
        </p:spPr>
        <p:txBody>
          <a:bodyPr wrap="square" rtlCol="0">
            <a:spAutoFit/>
          </a:bodyPr>
          <a:lstStyle/>
          <a:p>
            <a:pPr algn="ctr"/>
            <a:r>
              <a:rPr lang="en-US" sz="3600" dirty="0" smtClean="0">
                <a:solidFill>
                  <a:srgbClr val="EB5A54"/>
                </a:solidFill>
                <a:latin typeface="Avenir Black"/>
                <a:cs typeface="Avenir Black"/>
              </a:rPr>
              <a:t>Mil </a:t>
            </a:r>
            <a:r>
              <a:rPr lang="en-US" sz="3600" dirty="0" err="1" smtClean="0">
                <a:solidFill>
                  <a:srgbClr val="EB5A54"/>
                </a:solidFill>
                <a:latin typeface="Avenir Black"/>
                <a:cs typeface="Avenir Black"/>
              </a:rPr>
              <a:t>millones</a:t>
            </a:r>
            <a:r>
              <a:rPr lang="en-US" sz="3600" dirty="0" smtClean="0">
                <a:solidFill>
                  <a:srgbClr val="EB5A54"/>
                </a:solidFill>
                <a:latin typeface="Avenir Black"/>
                <a:cs typeface="Avenir Black"/>
              </a:rPr>
              <a:t> de </a:t>
            </a:r>
            <a:r>
              <a:rPr lang="en-US" sz="3600" dirty="0" err="1" smtClean="0">
                <a:solidFill>
                  <a:srgbClr val="EB5A54"/>
                </a:solidFill>
                <a:latin typeface="Avenir Black"/>
                <a:cs typeface="Avenir Black"/>
              </a:rPr>
              <a:t>niños</a:t>
            </a:r>
            <a:endParaRPr lang="en-US" sz="3600" dirty="0" smtClean="0">
              <a:solidFill>
                <a:srgbClr val="EB5A54"/>
              </a:solidFill>
              <a:latin typeface="Avenir Black"/>
              <a:cs typeface="Avenir Black"/>
            </a:endParaRPr>
          </a:p>
          <a:p>
            <a:pPr algn="ctr"/>
            <a:r>
              <a:rPr lang="en-US" dirty="0" err="1" smtClean="0">
                <a:solidFill>
                  <a:srgbClr val="001012"/>
                </a:solidFill>
                <a:latin typeface="Avenir Light"/>
                <a:cs typeface="Avenir Light"/>
              </a:rPr>
              <a:t>viven</a:t>
            </a:r>
            <a:r>
              <a:rPr lang="en-US" dirty="0" smtClean="0">
                <a:solidFill>
                  <a:srgbClr val="001012"/>
                </a:solidFill>
                <a:latin typeface="Avenir Light"/>
                <a:cs typeface="Avenir Light"/>
              </a:rPr>
              <a:t> </a:t>
            </a:r>
            <a:r>
              <a:rPr lang="en-US" dirty="0" err="1">
                <a:solidFill>
                  <a:srgbClr val="001012"/>
                </a:solidFill>
                <a:latin typeface="Avenir Light"/>
                <a:cs typeface="Avenir Light"/>
              </a:rPr>
              <a:t>e</a:t>
            </a:r>
            <a:r>
              <a:rPr lang="en-US" dirty="0" err="1" smtClean="0">
                <a:solidFill>
                  <a:srgbClr val="001012"/>
                </a:solidFill>
                <a:latin typeface="Avenir Light"/>
                <a:cs typeface="Avenir Light"/>
              </a:rPr>
              <a:t>n</a:t>
            </a:r>
            <a:r>
              <a:rPr lang="en-US" dirty="0" smtClean="0">
                <a:solidFill>
                  <a:srgbClr val="001012"/>
                </a:solidFill>
                <a:latin typeface="Avenir Light"/>
                <a:cs typeface="Avenir Light"/>
              </a:rPr>
              <a:t> </a:t>
            </a:r>
            <a:r>
              <a:rPr lang="en-US" dirty="0" err="1" smtClean="0">
                <a:solidFill>
                  <a:srgbClr val="001012"/>
                </a:solidFill>
                <a:latin typeface="Avenir Light"/>
                <a:cs typeface="Avenir Light"/>
              </a:rPr>
              <a:t>pobreza</a:t>
            </a:r>
            <a:r>
              <a:rPr lang="en-US" dirty="0" smtClean="0">
                <a:solidFill>
                  <a:srgbClr val="001012"/>
                </a:solidFill>
                <a:latin typeface="Avenir Light"/>
                <a:cs typeface="Avenir Light"/>
              </a:rPr>
              <a:t>.</a:t>
            </a:r>
          </a:p>
          <a:p>
            <a:pPr algn="ctr"/>
            <a:endParaRPr lang="en-US" dirty="0">
              <a:solidFill>
                <a:srgbClr val="001012"/>
              </a:solidFill>
              <a:latin typeface="Avenir Light"/>
              <a:cs typeface="Avenir Light"/>
            </a:endParaRPr>
          </a:p>
          <a:p>
            <a:pPr algn="ctr"/>
            <a:r>
              <a:rPr lang="en-US" sz="3600" dirty="0">
                <a:solidFill>
                  <a:srgbClr val="EB5A54"/>
                </a:solidFill>
                <a:latin typeface="Avenir Black"/>
                <a:cs typeface="Avenir Black"/>
              </a:rPr>
              <a:t>22.000 </a:t>
            </a:r>
            <a:r>
              <a:rPr lang="en-US" sz="3600" dirty="0" err="1">
                <a:solidFill>
                  <a:srgbClr val="EB5A54"/>
                </a:solidFill>
                <a:latin typeface="Avenir Black"/>
                <a:cs typeface="Avenir Black"/>
              </a:rPr>
              <a:t>niños</a:t>
            </a:r>
            <a:endParaRPr lang="en-US" sz="3600" dirty="0">
              <a:solidFill>
                <a:srgbClr val="EB5A54"/>
              </a:solidFill>
              <a:latin typeface="Avenir Black"/>
              <a:cs typeface="Avenir Black"/>
            </a:endParaRPr>
          </a:p>
          <a:p>
            <a:pPr algn="ctr"/>
            <a:r>
              <a:rPr lang="en-US" dirty="0" err="1">
                <a:solidFill>
                  <a:srgbClr val="001012"/>
                </a:solidFill>
                <a:latin typeface="Avenir Light"/>
                <a:cs typeface="Avenir Light"/>
              </a:rPr>
              <a:t>m</a:t>
            </a:r>
            <a:r>
              <a:rPr lang="en-US" dirty="0" err="1" smtClean="0">
                <a:solidFill>
                  <a:srgbClr val="001012"/>
                </a:solidFill>
                <a:latin typeface="Avenir Light"/>
                <a:cs typeface="Avenir Light"/>
              </a:rPr>
              <a:t>ueren</a:t>
            </a:r>
            <a:r>
              <a:rPr lang="en-US" dirty="0" smtClean="0">
                <a:solidFill>
                  <a:srgbClr val="001012"/>
                </a:solidFill>
                <a:latin typeface="Avenir Light"/>
                <a:cs typeface="Avenir Light"/>
              </a:rPr>
              <a:t> </a:t>
            </a:r>
            <a:r>
              <a:rPr lang="en-US" dirty="0" err="1" smtClean="0">
                <a:solidFill>
                  <a:srgbClr val="001012"/>
                </a:solidFill>
                <a:latin typeface="Avenir Light"/>
                <a:cs typeface="Avenir Light"/>
              </a:rPr>
              <a:t>cada</a:t>
            </a:r>
            <a:r>
              <a:rPr lang="en-US" dirty="0" smtClean="0">
                <a:solidFill>
                  <a:srgbClr val="001012"/>
                </a:solidFill>
                <a:latin typeface="Avenir Light"/>
                <a:cs typeface="Avenir Light"/>
              </a:rPr>
              <a:t> </a:t>
            </a:r>
            <a:r>
              <a:rPr lang="en-US" dirty="0" err="1" smtClean="0">
                <a:solidFill>
                  <a:srgbClr val="001012"/>
                </a:solidFill>
                <a:latin typeface="Avenir Light"/>
                <a:cs typeface="Avenir Light"/>
              </a:rPr>
              <a:t>día</a:t>
            </a:r>
            <a:r>
              <a:rPr lang="en-US" dirty="0" smtClean="0">
                <a:solidFill>
                  <a:srgbClr val="001012"/>
                </a:solidFill>
                <a:latin typeface="Avenir Light"/>
                <a:cs typeface="Avenir Light"/>
              </a:rPr>
              <a:t> a causa de la </a:t>
            </a:r>
            <a:r>
              <a:rPr lang="en-US" dirty="0" err="1" smtClean="0">
                <a:solidFill>
                  <a:srgbClr val="001012"/>
                </a:solidFill>
                <a:latin typeface="Avenir Light"/>
                <a:cs typeface="Avenir Light"/>
              </a:rPr>
              <a:t>pobreza</a:t>
            </a:r>
            <a:r>
              <a:rPr lang="en-US" dirty="0" smtClean="0">
                <a:solidFill>
                  <a:srgbClr val="001012"/>
                </a:solidFill>
                <a:latin typeface="Avenir Light"/>
                <a:cs typeface="Avenir Light"/>
              </a:rPr>
              <a:t>.</a:t>
            </a:r>
            <a:endParaRPr lang="en-US" dirty="0">
              <a:solidFill>
                <a:srgbClr val="001012"/>
              </a:solidFill>
              <a:latin typeface="Avenir Light"/>
              <a:cs typeface="Avenir Light"/>
            </a:endParaRPr>
          </a:p>
        </p:txBody>
      </p:sp>
    </p:spTree>
    <p:extLst>
      <p:ext uri="{BB962C8B-B14F-4D97-AF65-F5344CB8AC3E}">
        <p14:creationId xmlns:p14="http://schemas.microsoft.com/office/powerpoint/2010/main" val="1126466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p:nvSpPr>
        <p:spPr>
          <a:xfrm>
            <a:off x="4993110" y="4170649"/>
            <a:ext cx="2977774" cy="307777"/>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dirty="0">
                <a:latin typeface="Avenir LT Std 35 Light"/>
                <a:cs typeface="Avenir LT Std 35 Light"/>
              </a:rPr>
              <a:t>World Food </a:t>
            </a:r>
            <a:r>
              <a:rPr lang="en-US" sz="700" dirty="0" err="1">
                <a:latin typeface="Avenir LT Std 35 Light"/>
                <a:cs typeface="Avenir LT Std 35 Light"/>
              </a:rPr>
              <a:t>Programme</a:t>
            </a:r>
            <a:endParaRPr lang="en-US" sz="700" dirty="0">
              <a:latin typeface="Avenir LT Std 35 Light"/>
              <a:cs typeface="Avenir LT Std 35 Light"/>
            </a:endParaRPr>
          </a:p>
          <a:p>
            <a:r>
              <a:rPr lang="en-US" sz="700" dirty="0">
                <a:latin typeface="Avenir LT Std 35 Light"/>
                <a:cs typeface="Avenir LT Std 35 Light"/>
              </a:rPr>
              <a:t>https://</a:t>
            </a:r>
            <a:r>
              <a:rPr lang="en-US" sz="700" dirty="0" err="1">
                <a:latin typeface="Avenir LT Std 35 Light"/>
                <a:cs typeface="Avenir LT Std 35 Light"/>
              </a:rPr>
              <a:t>www.dosomething.org</a:t>
            </a:r>
            <a:r>
              <a:rPr lang="en-US" sz="700" dirty="0">
                <a:latin typeface="Avenir LT Std 35 Light"/>
                <a:cs typeface="Avenir LT Std 35 Light"/>
              </a:rPr>
              <a:t>/facts/11-facts-about-global-poverty</a:t>
            </a:r>
            <a:endParaRPr lang="en-US" sz="700" dirty="0" smtClean="0">
              <a:latin typeface="Avenir LT Std 35 Light"/>
              <a:cs typeface="Avenir LT Std 35 Light"/>
            </a:endParaRPr>
          </a:p>
        </p:txBody>
      </p:sp>
      <p:sp>
        <p:nvSpPr>
          <p:cNvPr id="10" name="TextBox 9"/>
          <p:cNvSpPr txBox="1"/>
          <p:nvPr/>
        </p:nvSpPr>
        <p:spPr>
          <a:xfrm>
            <a:off x="261190" y="288250"/>
            <a:ext cx="34726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581400" y="288250"/>
            <a:ext cx="4979773" cy="369332"/>
          </a:xfrm>
          <a:prstGeom prst="rect">
            <a:avLst/>
          </a:prstGeom>
          <a:noFill/>
        </p:spPr>
        <p:txBody>
          <a:bodyPr wrap="square" rtlCol="0">
            <a:spAutoFit/>
          </a:bodyPr>
          <a:lstStyle/>
          <a:p>
            <a:r>
              <a:rPr lang="en-US" dirty="0" err="1">
                <a:solidFill>
                  <a:srgbClr val="001012"/>
                </a:solidFill>
                <a:latin typeface="Avenir LT Std 35 Light"/>
                <a:cs typeface="Avenir LT Std 35 Light"/>
              </a:rPr>
              <a:t>Factores</a:t>
            </a:r>
            <a:r>
              <a:rPr lang="en-US" dirty="0">
                <a:solidFill>
                  <a:srgbClr val="001012"/>
                </a:solidFill>
                <a:latin typeface="Avenir LT Std 35 Light"/>
                <a:cs typeface="Avenir LT Std 35 Light"/>
              </a:rPr>
              <a:t> </a:t>
            </a:r>
            <a:r>
              <a:rPr lang="en-US" dirty="0" err="1">
                <a:solidFill>
                  <a:srgbClr val="001012"/>
                </a:solidFill>
                <a:latin typeface="Avenir LT Std 35 Light"/>
                <a:cs typeface="Avenir LT Std 35 Light"/>
              </a:rPr>
              <a:t>Humanos</a:t>
            </a:r>
            <a:r>
              <a:rPr lang="en-US" dirty="0">
                <a:solidFill>
                  <a:schemeClr val="accent6"/>
                </a:solidFill>
                <a:latin typeface="Avenir LT Std 35 Light"/>
                <a:cs typeface="Avenir LT Std 35 Light"/>
              </a:rPr>
              <a:t>  </a:t>
            </a:r>
            <a:r>
              <a:rPr lang="en-US" dirty="0" smtClean="0">
                <a:solidFill>
                  <a:schemeClr val="accent6"/>
                </a:solidFill>
                <a:latin typeface="Avenir LT Std 35 Light"/>
                <a:cs typeface="Avenir LT Std 35 Light"/>
              </a:rPr>
              <a:t>/ La </a:t>
            </a:r>
            <a:r>
              <a:rPr lang="en-US" dirty="0" err="1" smtClean="0">
                <a:solidFill>
                  <a:schemeClr val="accent6"/>
                </a:solidFill>
                <a:latin typeface="Avenir LT Std 35 Light"/>
                <a:cs typeface="Avenir LT Std 35 Light"/>
              </a:rPr>
              <a:t>hambre</a:t>
            </a:r>
            <a:r>
              <a:rPr lang="en-US" dirty="0" smtClean="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es</a:t>
            </a:r>
            <a:r>
              <a:rPr lang="en-US" dirty="0" smtClean="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mortífera</a:t>
            </a:r>
            <a:endParaRPr lang="en-US" dirty="0">
              <a:solidFill>
                <a:schemeClr val="accent6"/>
              </a:solidFill>
              <a:latin typeface="Avenir LT Std 35 Light"/>
              <a:cs typeface="Avenir LT Std 35 Light"/>
            </a:endParaRPr>
          </a:p>
        </p:txBody>
      </p:sp>
      <p:sp>
        <p:nvSpPr>
          <p:cNvPr id="21" name="TextBox 20"/>
          <p:cNvSpPr txBox="1"/>
          <p:nvPr/>
        </p:nvSpPr>
        <p:spPr>
          <a:xfrm>
            <a:off x="351260" y="1877020"/>
            <a:ext cx="3534940" cy="923330"/>
          </a:xfrm>
          <a:prstGeom prst="rect">
            <a:avLst/>
          </a:prstGeom>
          <a:noFill/>
        </p:spPr>
        <p:txBody>
          <a:bodyPr wrap="square" rtlCol="0">
            <a:spAutoFit/>
          </a:bodyPr>
          <a:lstStyle/>
          <a:p>
            <a:pPr algn="r"/>
            <a:r>
              <a:rPr lang="en-US" sz="3600" dirty="0" err="1" smtClean="0">
                <a:solidFill>
                  <a:srgbClr val="EB5A54"/>
                </a:solidFill>
                <a:latin typeface="Avenir Black"/>
                <a:cs typeface="Avenir Black"/>
              </a:rPr>
              <a:t>Hambre</a:t>
            </a:r>
            <a:endParaRPr lang="en-US" sz="3600" dirty="0" smtClean="0">
              <a:solidFill>
                <a:srgbClr val="EB5A54"/>
              </a:solidFill>
              <a:latin typeface="Avenir Black"/>
              <a:cs typeface="Avenir Black"/>
            </a:endParaRPr>
          </a:p>
          <a:p>
            <a:pPr algn="r"/>
            <a:r>
              <a:rPr lang="en-US" dirty="0" err="1">
                <a:solidFill>
                  <a:srgbClr val="001012"/>
                </a:solidFill>
                <a:latin typeface="Avenir Light"/>
                <a:cs typeface="Avenir Light"/>
              </a:rPr>
              <a:t>e</a:t>
            </a:r>
            <a:r>
              <a:rPr lang="en-US" dirty="0" err="1" smtClean="0">
                <a:solidFill>
                  <a:srgbClr val="001012"/>
                </a:solidFill>
                <a:latin typeface="Avenir Light"/>
                <a:cs typeface="Avenir Light"/>
              </a:rPr>
              <a:t>s</a:t>
            </a:r>
            <a:r>
              <a:rPr lang="en-US" dirty="0" smtClean="0">
                <a:solidFill>
                  <a:srgbClr val="001012"/>
                </a:solidFill>
                <a:latin typeface="Avenir Light"/>
                <a:cs typeface="Avenir Light"/>
              </a:rPr>
              <a:t> la </a:t>
            </a:r>
            <a:r>
              <a:rPr lang="en-US" dirty="0" err="1" smtClean="0">
                <a:solidFill>
                  <a:srgbClr val="001012"/>
                </a:solidFill>
                <a:latin typeface="Avenir Light"/>
                <a:cs typeface="Avenir Light"/>
              </a:rPr>
              <a:t>primera</a:t>
            </a:r>
            <a:r>
              <a:rPr lang="en-US" dirty="0" smtClean="0">
                <a:solidFill>
                  <a:srgbClr val="001012"/>
                </a:solidFill>
                <a:latin typeface="Avenir Light"/>
                <a:cs typeface="Avenir Light"/>
              </a:rPr>
              <a:t> causa de </a:t>
            </a:r>
            <a:r>
              <a:rPr lang="en-US" dirty="0" err="1" smtClean="0">
                <a:solidFill>
                  <a:srgbClr val="001012"/>
                </a:solidFill>
                <a:latin typeface="Avenir Light"/>
                <a:cs typeface="Avenir Light"/>
              </a:rPr>
              <a:t>muerte</a:t>
            </a:r>
            <a:r>
              <a:rPr lang="en-US" dirty="0" smtClean="0">
                <a:solidFill>
                  <a:srgbClr val="001012"/>
                </a:solidFill>
                <a:latin typeface="Avenir Light"/>
                <a:cs typeface="Avenir Light"/>
              </a:rPr>
              <a:t>.</a:t>
            </a:r>
            <a:endParaRPr lang="en-US" dirty="0" smtClean="0">
              <a:solidFill>
                <a:srgbClr val="001012"/>
              </a:solidFill>
              <a:latin typeface="Avenir Black"/>
              <a:cs typeface="Avenir Black"/>
            </a:endParaRPr>
          </a:p>
        </p:txBody>
      </p:sp>
      <p:sp>
        <p:nvSpPr>
          <p:cNvPr id="12" name="TextBox 11"/>
          <p:cNvSpPr txBox="1"/>
          <p:nvPr/>
        </p:nvSpPr>
        <p:spPr>
          <a:xfrm>
            <a:off x="4993110" y="1261533"/>
            <a:ext cx="2626890" cy="2308324"/>
          </a:xfrm>
          <a:prstGeom prst="rect">
            <a:avLst/>
          </a:prstGeom>
          <a:noFill/>
        </p:spPr>
        <p:txBody>
          <a:bodyPr wrap="square" rtlCol="0">
            <a:spAutoFit/>
          </a:bodyPr>
          <a:lstStyle/>
          <a:p>
            <a:r>
              <a:rPr lang="en-US" sz="2400" dirty="0" smtClean="0">
                <a:solidFill>
                  <a:srgbClr val="000000"/>
                </a:solidFill>
                <a:latin typeface="Avenir Black"/>
                <a:cs typeface="Avenir Black"/>
              </a:rPr>
              <a:t>VIH </a:t>
            </a:r>
            <a:r>
              <a:rPr lang="en-US" sz="2400" dirty="0" err="1" smtClean="0">
                <a:solidFill>
                  <a:srgbClr val="000000"/>
                </a:solidFill>
                <a:latin typeface="Avenir Black"/>
                <a:cs typeface="Avenir Black"/>
              </a:rPr>
              <a:t>sida</a:t>
            </a:r>
            <a:endParaRPr lang="en-US" sz="2400" dirty="0" smtClean="0">
              <a:solidFill>
                <a:srgbClr val="000000"/>
              </a:solidFill>
              <a:latin typeface="Avenir Black"/>
              <a:cs typeface="Avenir Black"/>
            </a:endParaRPr>
          </a:p>
          <a:p>
            <a:r>
              <a:rPr lang="en-US" sz="3600" dirty="0" smtClean="0">
                <a:solidFill>
                  <a:srgbClr val="EB5A54"/>
                </a:solidFill>
                <a:latin typeface="Avenir Black"/>
                <a:cs typeface="Avenir Black"/>
              </a:rPr>
              <a:t>+</a:t>
            </a:r>
          </a:p>
          <a:p>
            <a:r>
              <a:rPr lang="en-US" sz="2400" dirty="0" smtClean="0">
                <a:solidFill>
                  <a:srgbClr val="000000"/>
                </a:solidFill>
                <a:latin typeface="Avenir Black"/>
                <a:cs typeface="Avenir Black"/>
              </a:rPr>
              <a:t>Malaria</a:t>
            </a:r>
          </a:p>
          <a:p>
            <a:r>
              <a:rPr lang="en-US" sz="3600" dirty="0" smtClean="0">
                <a:solidFill>
                  <a:srgbClr val="EB5A54"/>
                </a:solidFill>
                <a:latin typeface="Avenir Black"/>
                <a:cs typeface="Avenir Black"/>
              </a:rPr>
              <a:t>+</a:t>
            </a:r>
          </a:p>
          <a:p>
            <a:r>
              <a:rPr lang="en-US" sz="2400" dirty="0" smtClean="0">
                <a:latin typeface="Avenir Black"/>
                <a:cs typeface="Avenir Black"/>
              </a:rPr>
              <a:t>Tuberculosis</a:t>
            </a:r>
          </a:p>
        </p:txBody>
      </p:sp>
      <p:sp>
        <p:nvSpPr>
          <p:cNvPr id="13" name="TextBox 12"/>
          <p:cNvSpPr txBox="1"/>
          <p:nvPr/>
        </p:nvSpPr>
        <p:spPr>
          <a:xfrm>
            <a:off x="4008860" y="1733550"/>
            <a:ext cx="867940" cy="1200329"/>
          </a:xfrm>
          <a:prstGeom prst="rect">
            <a:avLst/>
          </a:prstGeom>
          <a:noFill/>
        </p:spPr>
        <p:txBody>
          <a:bodyPr wrap="square" rtlCol="0">
            <a:spAutoFit/>
          </a:bodyPr>
          <a:lstStyle/>
          <a:p>
            <a:pPr algn="ctr"/>
            <a:r>
              <a:rPr lang="en-US" sz="7200" dirty="0" smtClean="0">
                <a:solidFill>
                  <a:srgbClr val="EB5A54"/>
                </a:solidFill>
                <a:latin typeface="Avenir Black"/>
                <a:cs typeface="Avenir Black"/>
              </a:rPr>
              <a:t>&gt;</a:t>
            </a:r>
            <a:endParaRPr lang="en-US" sz="7200" dirty="0" smtClean="0">
              <a:solidFill>
                <a:srgbClr val="001012"/>
              </a:solidFill>
              <a:latin typeface="Avenir Black"/>
              <a:cs typeface="Avenir Black"/>
            </a:endParaRPr>
          </a:p>
        </p:txBody>
      </p:sp>
    </p:spTree>
    <p:extLst>
      <p:ext uri="{BB962C8B-B14F-4D97-AF65-F5344CB8AC3E}">
        <p14:creationId xmlns:p14="http://schemas.microsoft.com/office/powerpoint/2010/main" val="933278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759"/>
            <a:ext cx="9144000" cy="5143500"/>
          </a:xfrm>
          <a:prstGeom prst="rect">
            <a:avLst/>
          </a:prstGeom>
        </p:spPr>
      </p:pic>
      <p:sp>
        <p:nvSpPr>
          <p:cNvPr id="9" name="TextBox 8"/>
          <p:cNvSpPr txBox="1"/>
          <p:nvPr/>
        </p:nvSpPr>
        <p:spPr>
          <a:xfrm>
            <a:off x="6019800" y="4170649"/>
            <a:ext cx="1951084" cy="200055"/>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dirty="0">
                <a:latin typeface="Avenir LT Std 35 Light"/>
                <a:cs typeface="Avenir LT Std 35 Light"/>
              </a:rPr>
              <a:t>https://</a:t>
            </a:r>
            <a:r>
              <a:rPr lang="en-US" sz="700" dirty="0" err="1">
                <a:latin typeface="Avenir LT Std 35 Light"/>
                <a:cs typeface="Avenir LT Std 35 Light"/>
              </a:rPr>
              <a:t>www.wfp.org</a:t>
            </a:r>
            <a:r>
              <a:rPr lang="en-US" sz="700" dirty="0">
                <a:latin typeface="Avenir LT Std 35 Light"/>
                <a:cs typeface="Avenir LT Std 35 Light"/>
              </a:rPr>
              <a:t>/hunger/stats</a:t>
            </a:r>
            <a:endParaRPr lang="en-US" sz="700" dirty="0" smtClean="0">
              <a:latin typeface="Avenir LT Std 35 Light"/>
              <a:cs typeface="Avenir LT Std 35 Light"/>
            </a:endParaRPr>
          </a:p>
        </p:txBody>
      </p:sp>
      <p:sp>
        <p:nvSpPr>
          <p:cNvPr id="10" name="TextBox 9"/>
          <p:cNvSpPr txBox="1"/>
          <p:nvPr/>
        </p:nvSpPr>
        <p:spPr>
          <a:xfrm>
            <a:off x="261190" y="288250"/>
            <a:ext cx="36250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657599" y="288250"/>
            <a:ext cx="4979773" cy="369332"/>
          </a:xfrm>
          <a:prstGeom prst="rect">
            <a:avLst/>
          </a:prstGeom>
          <a:noFill/>
        </p:spPr>
        <p:txBody>
          <a:bodyPr wrap="square" rtlCol="0">
            <a:spAutoFit/>
          </a:bodyPr>
          <a:lstStyle/>
          <a:p>
            <a:r>
              <a:rPr lang="en-US" dirty="0" err="1">
                <a:solidFill>
                  <a:srgbClr val="001012"/>
                </a:solidFill>
                <a:latin typeface="Avenir LT Std 35 Light"/>
                <a:cs typeface="Avenir LT Std 35 Light"/>
              </a:rPr>
              <a:t>Factores</a:t>
            </a:r>
            <a:r>
              <a:rPr lang="en-US" dirty="0">
                <a:solidFill>
                  <a:srgbClr val="001012"/>
                </a:solidFill>
                <a:latin typeface="Avenir LT Std 35 Light"/>
                <a:cs typeface="Avenir LT Std 35 Light"/>
              </a:rPr>
              <a:t> </a:t>
            </a:r>
            <a:r>
              <a:rPr lang="en-US" dirty="0" err="1">
                <a:solidFill>
                  <a:srgbClr val="001012"/>
                </a:solidFill>
                <a:latin typeface="Avenir LT Std 35 Light"/>
                <a:cs typeface="Avenir LT Std 35 Light"/>
              </a:rPr>
              <a:t>h</a:t>
            </a:r>
            <a:r>
              <a:rPr lang="en-US" dirty="0" err="1" smtClean="0">
                <a:solidFill>
                  <a:srgbClr val="001012"/>
                </a:solidFill>
                <a:latin typeface="Avenir LT Std 35 Light"/>
                <a:cs typeface="Avenir LT Std 35 Light"/>
              </a:rPr>
              <a:t>umanos</a:t>
            </a:r>
            <a:r>
              <a:rPr lang="en-US" dirty="0" smtClean="0">
                <a:solidFill>
                  <a:schemeClr val="accent6"/>
                </a:solidFill>
                <a:latin typeface="Avenir LT Std 35 Light"/>
                <a:cs typeface="Avenir LT Std 35 Light"/>
              </a:rPr>
              <a:t> </a:t>
            </a:r>
            <a:r>
              <a:rPr lang="en-US" dirty="0">
                <a:solidFill>
                  <a:schemeClr val="accent6"/>
                </a:solidFill>
                <a:latin typeface="Avenir LT Std 35 Light"/>
                <a:cs typeface="Avenir LT Std 35 Light"/>
              </a:rPr>
              <a:t>/ </a:t>
            </a:r>
            <a:r>
              <a:rPr lang="en-US" dirty="0" smtClean="0">
                <a:solidFill>
                  <a:schemeClr val="accent6"/>
                </a:solidFill>
                <a:latin typeface="Avenir LT Std 35 Light"/>
                <a:cs typeface="Avenir LT Std 35 Light"/>
              </a:rPr>
              <a:t>La </a:t>
            </a:r>
            <a:r>
              <a:rPr lang="en-US" dirty="0" err="1" smtClean="0">
                <a:solidFill>
                  <a:schemeClr val="accent6"/>
                </a:solidFill>
                <a:latin typeface="Avenir LT Std 35 Light"/>
                <a:cs typeface="Avenir LT Std 35 Light"/>
              </a:rPr>
              <a:t>desnutrición</a:t>
            </a:r>
            <a:endParaRPr lang="en-US" dirty="0">
              <a:solidFill>
                <a:schemeClr val="accent6"/>
              </a:solidFill>
              <a:latin typeface="Avenir LT Std 35 Light"/>
              <a:cs typeface="Avenir LT Std 35 Light"/>
            </a:endParaRPr>
          </a:p>
        </p:txBody>
      </p:sp>
      <p:sp>
        <p:nvSpPr>
          <p:cNvPr id="21" name="TextBox 20"/>
          <p:cNvSpPr txBox="1"/>
          <p:nvPr/>
        </p:nvSpPr>
        <p:spPr>
          <a:xfrm>
            <a:off x="579860" y="2008822"/>
            <a:ext cx="4601740" cy="1477328"/>
          </a:xfrm>
          <a:prstGeom prst="rect">
            <a:avLst/>
          </a:prstGeom>
          <a:noFill/>
        </p:spPr>
        <p:txBody>
          <a:bodyPr wrap="square" rtlCol="0">
            <a:spAutoFit/>
          </a:bodyPr>
          <a:lstStyle/>
          <a:p>
            <a:pPr algn="ctr"/>
            <a:r>
              <a:rPr lang="en-US" sz="3600" dirty="0" smtClean="0">
                <a:solidFill>
                  <a:srgbClr val="EB5A54"/>
                </a:solidFill>
                <a:latin typeface="Avenir Black"/>
                <a:cs typeface="Avenir Black"/>
              </a:rPr>
              <a:t>1 de </a:t>
            </a:r>
            <a:r>
              <a:rPr lang="en-US" sz="3600" dirty="0" err="1" smtClean="0">
                <a:solidFill>
                  <a:srgbClr val="EB5A54"/>
                </a:solidFill>
                <a:latin typeface="Avenir Black"/>
                <a:cs typeface="Avenir Black"/>
              </a:rPr>
              <a:t>cada</a:t>
            </a:r>
            <a:r>
              <a:rPr lang="en-US" sz="3600" dirty="0" smtClean="0">
                <a:solidFill>
                  <a:srgbClr val="EB5A54"/>
                </a:solidFill>
                <a:latin typeface="Avenir Black"/>
                <a:cs typeface="Avenir Black"/>
              </a:rPr>
              <a:t> </a:t>
            </a:r>
            <a:r>
              <a:rPr lang="en-US" sz="3600" dirty="0" smtClean="0">
                <a:solidFill>
                  <a:srgbClr val="BCBEC0"/>
                </a:solidFill>
                <a:latin typeface="Avenir Black"/>
                <a:cs typeface="Avenir Black"/>
              </a:rPr>
              <a:t>6 </a:t>
            </a:r>
            <a:r>
              <a:rPr lang="en-US" sz="3600" dirty="0" err="1" smtClean="0">
                <a:solidFill>
                  <a:srgbClr val="BCBEC0"/>
                </a:solidFill>
                <a:latin typeface="Avenir Black"/>
                <a:cs typeface="Avenir Black"/>
              </a:rPr>
              <a:t>niños</a:t>
            </a:r>
            <a:endParaRPr lang="en-US" sz="3600" dirty="0" smtClean="0">
              <a:solidFill>
                <a:srgbClr val="BCBEC0"/>
              </a:solidFill>
              <a:latin typeface="Avenir Black"/>
              <a:cs typeface="Avenir Black"/>
            </a:endParaRPr>
          </a:p>
          <a:p>
            <a:pPr algn="ctr"/>
            <a:r>
              <a:rPr lang="en-US" dirty="0" err="1" smtClean="0">
                <a:solidFill>
                  <a:srgbClr val="001012"/>
                </a:solidFill>
                <a:latin typeface="Avenir Light"/>
                <a:cs typeface="Avenir Light"/>
              </a:rPr>
              <a:t>está</a:t>
            </a:r>
            <a:r>
              <a:rPr lang="en-US" dirty="0" smtClean="0">
                <a:solidFill>
                  <a:srgbClr val="001012"/>
                </a:solidFill>
                <a:latin typeface="Avenir Light"/>
                <a:cs typeface="Avenir Light"/>
              </a:rPr>
              <a:t> </a:t>
            </a:r>
            <a:r>
              <a:rPr lang="en-US" dirty="0" err="1" smtClean="0">
                <a:solidFill>
                  <a:srgbClr val="001012"/>
                </a:solidFill>
                <a:latin typeface="Avenir Light"/>
                <a:cs typeface="Avenir Light"/>
              </a:rPr>
              <a:t>por</a:t>
            </a:r>
            <a:r>
              <a:rPr lang="en-US" dirty="0" smtClean="0">
                <a:solidFill>
                  <a:srgbClr val="001012"/>
                </a:solidFill>
                <a:latin typeface="Avenir Light"/>
                <a:cs typeface="Avenir Light"/>
              </a:rPr>
              <a:t> </a:t>
            </a:r>
            <a:r>
              <a:rPr lang="en-US" dirty="0" err="1" smtClean="0">
                <a:solidFill>
                  <a:srgbClr val="001012"/>
                </a:solidFill>
                <a:latin typeface="Avenir Light"/>
                <a:cs typeface="Avenir Light"/>
              </a:rPr>
              <a:t>debajo</a:t>
            </a:r>
            <a:r>
              <a:rPr lang="en-US" dirty="0" smtClean="0">
                <a:solidFill>
                  <a:srgbClr val="001012"/>
                </a:solidFill>
                <a:latin typeface="Avenir Light"/>
                <a:cs typeface="Avenir Light"/>
              </a:rPr>
              <a:t> del peso normal </a:t>
            </a:r>
          </a:p>
          <a:p>
            <a:pPr algn="ctr"/>
            <a:r>
              <a:rPr lang="en-US" dirty="0" err="1">
                <a:solidFill>
                  <a:srgbClr val="001012"/>
                </a:solidFill>
                <a:latin typeface="Avenir Light"/>
                <a:cs typeface="Avenir Light"/>
              </a:rPr>
              <a:t>d</a:t>
            </a:r>
            <a:r>
              <a:rPr lang="en-US" dirty="0" err="1" smtClean="0">
                <a:solidFill>
                  <a:srgbClr val="001012"/>
                </a:solidFill>
                <a:latin typeface="Avenir Light"/>
                <a:cs typeface="Avenir Light"/>
              </a:rPr>
              <a:t>ebido</a:t>
            </a:r>
            <a:r>
              <a:rPr lang="en-US" dirty="0" smtClean="0">
                <a:solidFill>
                  <a:srgbClr val="001012"/>
                </a:solidFill>
                <a:latin typeface="Avenir Light"/>
                <a:cs typeface="Avenir Light"/>
              </a:rPr>
              <a:t> a la </a:t>
            </a:r>
            <a:r>
              <a:rPr lang="en-US" dirty="0" err="1" smtClean="0">
                <a:solidFill>
                  <a:srgbClr val="001012"/>
                </a:solidFill>
                <a:latin typeface="Avenir Light"/>
                <a:cs typeface="Avenir Light"/>
              </a:rPr>
              <a:t>desnutrición</a:t>
            </a:r>
            <a:r>
              <a:rPr lang="en-US" dirty="0">
                <a:solidFill>
                  <a:srgbClr val="001012"/>
                </a:solidFill>
                <a:latin typeface="Avenir Light"/>
                <a:cs typeface="Avenir Light"/>
              </a:rPr>
              <a:t> </a:t>
            </a:r>
            <a:r>
              <a:rPr lang="en-US" dirty="0" err="1" smtClean="0">
                <a:solidFill>
                  <a:srgbClr val="001012"/>
                </a:solidFill>
                <a:latin typeface="Avenir Light"/>
                <a:cs typeface="Avenir Light"/>
              </a:rPr>
              <a:t>crónica</a:t>
            </a:r>
            <a:r>
              <a:rPr lang="en-US" dirty="0" smtClean="0">
                <a:solidFill>
                  <a:srgbClr val="001012"/>
                </a:solidFill>
                <a:latin typeface="Avenir Light"/>
                <a:cs typeface="Avenir Light"/>
              </a:rPr>
              <a:t>. </a:t>
            </a:r>
          </a:p>
          <a:p>
            <a:pPr algn="ctr"/>
            <a:r>
              <a:rPr lang="en-US" dirty="0" smtClean="0">
                <a:solidFill>
                  <a:srgbClr val="001012"/>
                </a:solidFill>
                <a:latin typeface="Avenir Light"/>
                <a:cs typeface="Avenir Light"/>
              </a:rPr>
              <a:t>(100 </a:t>
            </a:r>
            <a:r>
              <a:rPr lang="en-US" dirty="0" err="1" smtClean="0">
                <a:solidFill>
                  <a:srgbClr val="001012"/>
                </a:solidFill>
                <a:latin typeface="Avenir Light"/>
                <a:cs typeface="Avenir Light"/>
              </a:rPr>
              <a:t>millones</a:t>
            </a:r>
            <a:r>
              <a:rPr lang="en-US" dirty="0" smtClean="0">
                <a:solidFill>
                  <a:srgbClr val="001012"/>
                </a:solidFill>
                <a:latin typeface="Avenir Light"/>
                <a:cs typeface="Avenir Light"/>
              </a:rPr>
              <a:t>)</a:t>
            </a:r>
            <a:endParaRPr lang="en-US" dirty="0" smtClean="0">
              <a:solidFill>
                <a:srgbClr val="001012"/>
              </a:solidFill>
              <a:latin typeface="Avenir Black"/>
              <a:cs typeface="Avenir Black"/>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276350"/>
            <a:ext cx="2286000" cy="2286000"/>
          </a:xfrm>
          <a:prstGeom prst="rect">
            <a:avLst/>
          </a:prstGeom>
        </p:spPr>
      </p:pic>
      <p:sp>
        <p:nvSpPr>
          <p:cNvPr id="15" name="TextBox 14"/>
          <p:cNvSpPr txBox="1"/>
          <p:nvPr/>
        </p:nvSpPr>
        <p:spPr>
          <a:xfrm>
            <a:off x="5310717" y="2355438"/>
            <a:ext cx="2286000" cy="738664"/>
          </a:xfrm>
          <a:prstGeom prst="rect">
            <a:avLst/>
          </a:prstGeom>
          <a:noFill/>
        </p:spPr>
        <p:txBody>
          <a:bodyPr wrap="square" rtlCol="0">
            <a:spAutoFit/>
          </a:bodyPr>
          <a:lstStyle/>
          <a:p>
            <a:pPr algn="ctr"/>
            <a:r>
              <a:rPr lang="en-US" sz="1400" dirty="0" err="1" smtClean="0">
                <a:latin typeface="Avenir LT Std 35 Light"/>
                <a:cs typeface="Avenir LT Std 35 Light"/>
              </a:rPr>
              <a:t>Muertes</a:t>
            </a:r>
            <a:r>
              <a:rPr lang="en-US" sz="1400" dirty="0" smtClean="0">
                <a:latin typeface="Avenir LT Std 35 Light"/>
                <a:cs typeface="Avenir LT Std 35 Light"/>
              </a:rPr>
              <a:t> de </a:t>
            </a:r>
          </a:p>
          <a:p>
            <a:pPr algn="ctr"/>
            <a:r>
              <a:rPr lang="en-US" sz="1400" dirty="0" smtClean="0">
                <a:latin typeface="Avenir LT Std 35 Light"/>
                <a:cs typeface="Avenir LT Std 35 Light"/>
              </a:rPr>
              <a:t>de </a:t>
            </a:r>
            <a:r>
              <a:rPr lang="en-US" sz="1400" dirty="0" err="1" smtClean="0">
                <a:latin typeface="Avenir LT Std 35 Light"/>
                <a:cs typeface="Avenir LT Std 35 Light"/>
              </a:rPr>
              <a:t>niños</a:t>
            </a:r>
            <a:endParaRPr lang="en-US" sz="1400" dirty="0" smtClean="0">
              <a:latin typeface="Avenir LT Std 35 Light"/>
              <a:cs typeface="Avenir LT Std 35 Light"/>
            </a:endParaRPr>
          </a:p>
          <a:p>
            <a:pPr algn="ctr"/>
            <a:r>
              <a:rPr lang="en-US" sz="1400" dirty="0" smtClean="0">
                <a:latin typeface="Avenir LT Std 35 Light"/>
                <a:cs typeface="Avenir LT Std 35 Light"/>
              </a:rPr>
              <a:t>(3,1 </a:t>
            </a:r>
            <a:r>
              <a:rPr lang="en-US" sz="1400" dirty="0" err="1" smtClean="0">
                <a:latin typeface="Avenir LT Std 35 Light"/>
                <a:cs typeface="Avenir LT Std 35 Light"/>
              </a:rPr>
              <a:t>millones</a:t>
            </a:r>
            <a:r>
              <a:rPr lang="en-US" sz="1400" dirty="0" smtClean="0">
                <a:latin typeface="Avenir LT Std 35 Light"/>
                <a:cs typeface="Avenir LT Std 35 Light"/>
              </a:rPr>
              <a:t>)</a:t>
            </a:r>
          </a:p>
        </p:txBody>
      </p:sp>
      <p:sp>
        <p:nvSpPr>
          <p:cNvPr id="16" name="TextBox 15"/>
          <p:cNvSpPr txBox="1"/>
          <p:nvPr/>
        </p:nvSpPr>
        <p:spPr>
          <a:xfrm>
            <a:off x="5334000" y="1733550"/>
            <a:ext cx="2262717" cy="769441"/>
          </a:xfrm>
          <a:prstGeom prst="rect">
            <a:avLst/>
          </a:prstGeom>
          <a:noFill/>
        </p:spPr>
        <p:txBody>
          <a:bodyPr wrap="square" rtlCol="0">
            <a:spAutoFit/>
          </a:bodyPr>
          <a:lstStyle/>
          <a:p>
            <a:pPr algn="ctr"/>
            <a:r>
              <a:rPr lang="en-US" sz="4400" dirty="0" smtClean="0">
                <a:solidFill>
                  <a:srgbClr val="EB5A54"/>
                </a:solidFill>
                <a:latin typeface="Avenir Black"/>
                <a:cs typeface="Avenir Black"/>
              </a:rPr>
              <a:t>45%</a:t>
            </a:r>
            <a:endParaRPr lang="en-US" sz="4400" dirty="0">
              <a:solidFill>
                <a:srgbClr val="EB5A54"/>
              </a:solidFill>
              <a:latin typeface="Avenir Black"/>
              <a:cs typeface="Avenir Black"/>
            </a:endParaRPr>
          </a:p>
        </p:txBody>
      </p:sp>
      <p:pic>
        <p:nvPicPr>
          <p:cNvPr id="3" name="Picture 2" descr="IMB_MI_GlobalBriefing_natelistrom-24-peop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408152"/>
            <a:ext cx="1486637" cy="533400"/>
          </a:xfrm>
          <a:prstGeom prst="rect">
            <a:avLst/>
          </a:prstGeom>
        </p:spPr>
      </p:pic>
    </p:spTree>
    <p:extLst>
      <p:ext uri="{BB962C8B-B14F-4D97-AF65-F5344CB8AC3E}">
        <p14:creationId xmlns:p14="http://schemas.microsoft.com/office/powerpoint/2010/main" val="1457031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4" y="0"/>
            <a:ext cx="9200444" cy="5143500"/>
          </a:xfrm>
          <a:prstGeom prst="rect">
            <a:avLst/>
          </a:prstGeom>
        </p:spPr>
      </p:pic>
      <p:sp>
        <p:nvSpPr>
          <p:cNvPr id="9" name="TextBox 8"/>
          <p:cNvSpPr txBox="1"/>
          <p:nvPr/>
        </p:nvSpPr>
        <p:spPr>
          <a:xfrm>
            <a:off x="6019800" y="4170649"/>
            <a:ext cx="1951084" cy="415498"/>
          </a:xfrm>
          <a:prstGeom prst="rect">
            <a:avLst/>
          </a:prstGeom>
          <a:noFill/>
        </p:spPr>
        <p:txBody>
          <a:bodyPr wrap="square" rtlCol="0">
            <a:spAutoFit/>
          </a:bodyPr>
          <a:lstStyle/>
          <a:p>
            <a:r>
              <a:rPr lang="en-US" sz="700" dirty="0" smtClean="0">
                <a:latin typeface="Avenir LT Std 35 Light"/>
                <a:cs typeface="Avenir LT Std 35 Light"/>
              </a:rPr>
              <a:t>SOURCES: </a:t>
            </a:r>
            <a:r>
              <a:rPr lang="en-US" sz="700" dirty="0">
                <a:latin typeface="Avenir LT Std 35 Light"/>
                <a:cs typeface="Avenir LT Std 35 Light"/>
              </a:rPr>
              <a:t>WHO, UNICEF</a:t>
            </a:r>
          </a:p>
          <a:p>
            <a:r>
              <a:rPr lang="en-US" sz="700" dirty="0">
                <a:latin typeface="Avenir LT Std 35 Light"/>
                <a:cs typeface="Avenir LT Std 35 Light"/>
              </a:rPr>
              <a:t>http://</a:t>
            </a:r>
            <a:r>
              <a:rPr lang="en-US" sz="700" dirty="0" err="1">
                <a:latin typeface="Avenir LT Std 35 Light"/>
                <a:cs typeface="Avenir LT Std 35 Light"/>
              </a:rPr>
              <a:t>water.org</a:t>
            </a:r>
            <a:r>
              <a:rPr lang="en-US" sz="700" dirty="0">
                <a:latin typeface="Avenir LT Std 35 Light"/>
                <a:cs typeface="Avenir LT Std 35 Light"/>
              </a:rPr>
              <a:t>/water-crisis/water-sanitation-facts/</a:t>
            </a:r>
            <a:endParaRPr lang="en-US" sz="700" dirty="0" smtClean="0">
              <a:latin typeface="Avenir LT Std 35 Light"/>
              <a:cs typeface="Avenir LT Std 35 Light"/>
            </a:endParaRPr>
          </a:p>
        </p:txBody>
      </p:sp>
      <p:sp>
        <p:nvSpPr>
          <p:cNvPr id="10" name="TextBox 9"/>
          <p:cNvSpPr txBox="1"/>
          <p:nvPr/>
        </p:nvSpPr>
        <p:spPr>
          <a:xfrm>
            <a:off x="261190" y="288250"/>
            <a:ext cx="33964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581400" y="288250"/>
            <a:ext cx="4979773" cy="369332"/>
          </a:xfrm>
          <a:prstGeom prst="rect">
            <a:avLst/>
          </a:prstGeom>
          <a:noFill/>
        </p:spPr>
        <p:txBody>
          <a:bodyPr wrap="square" rtlCol="0">
            <a:spAutoFit/>
          </a:bodyPr>
          <a:lstStyle/>
          <a:p>
            <a:r>
              <a:rPr lang="en-US" dirty="0" err="1">
                <a:solidFill>
                  <a:srgbClr val="001012"/>
                </a:solidFill>
                <a:latin typeface="Avenir LT Std 35 Light"/>
                <a:cs typeface="Avenir LT Std 35 Light"/>
              </a:rPr>
              <a:t>Factores</a:t>
            </a:r>
            <a:r>
              <a:rPr lang="en-US" dirty="0">
                <a:solidFill>
                  <a:srgbClr val="001012"/>
                </a:solidFill>
                <a:latin typeface="Avenir LT Std 35 Light"/>
                <a:cs typeface="Avenir LT Std 35 Light"/>
              </a:rPr>
              <a:t> </a:t>
            </a:r>
            <a:r>
              <a:rPr lang="en-US" dirty="0" err="1">
                <a:solidFill>
                  <a:srgbClr val="001012"/>
                </a:solidFill>
                <a:latin typeface="Avenir LT Std 35 Light"/>
                <a:cs typeface="Avenir LT Std 35 Light"/>
              </a:rPr>
              <a:t>h</a:t>
            </a:r>
            <a:r>
              <a:rPr lang="en-US" dirty="0" err="1" smtClean="0">
                <a:solidFill>
                  <a:srgbClr val="001012"/>
                </a:solidFill>
                <a:latin typeface="Avenir LT Std 35 Light"/>
                <a:cs typeface="Avenir LT Std 35 Light"/>
              </a:rPr>
              <a:t>umanos</a:t>
            </a:r>
            <a:r>
              <a:rPr lang="en-US" dirty="0" smtClean="0">
                <a:solidFill>
                  <a:schemeClr val="accent6"/>
                </a:solidFill>
                <a:latin typeface="Avenir LT Std 35 Light"/>
                <a:cs typeface="Avenir LT Std 35 Light"/>
              </a:rPr>
              <a:t> </a:t>
            </a:r>
            <a:r>
              <a:rPr lang="en-US" dirty="0">
                <a:solidFill>
                  <a:schemeClr val="accent6"/>
                </a:solidFill>
                <a:latin typeface="Avenir LT Std 35 Light"/>
                <a:cs typeface="Avenir LT Std 35 Light"/>
              </a:rPr>
              <a:t>/ </a:t>
            </a:r>
            <a:r>
              <a:rPr lang="en-US" dirty="0" smtClean="0">
                <a:solidFill>
                  <a:schemeClr val="accent6"/>
                </a:solidFill>
                <a:latin typeface="Avenir LT Std 35 Light"/>
                <a:cs typeface="Avenir LT Std 35 Light"/>
              </a:rPr>
              <a:t>Agua potable</a:t>
            </a:r>
            <a:endParaRPr lang="en-US" dirty="0">
              <a:solidFill>
                <a:schemeClr val="accent6"/>
              </a:solidFill>
              <a:latin typeface="Avenir LT Std 35 Light"/>
              <a:cs typeface="Avenir LT Std 35 Light"/>
            </a:endParaRPr>
          </a:p>
        </p:txBody>
      </p:sp>
      <p:sp>
        <p:nvSpPr>
          <p:cNvPr id="21" name="TextBox 20"/>
          <p:cNvSpPr txBox="1"/>
          <p:nvPr/>
        </p:nvSpPr>
        <p:spPr>
          <a:xfrm>
            <a:off x="228600" y="1774127"/>
            <a:ext cx="8487940" cy="1200329"/>
          </a:xfrm>
          <a:prstGeom prst="rect">
            <a:avLst/>
          </a:prstGeom>
          <a:noFill/>
        </p:spPr>
        <p:txBody>
          <a:bodyPr wrap="square" rtlCol="0">
            <a:spAutoFit/>
          </a:bodyPr>
          <a:lstStyle/>
          <a:p>
            <a:pPr algn="ctr"/>
            <a:r>
              <a:rPr lang="en-US" sz="3500" dirty="0" smtClean="0">
                <a:solidFill>
                  <a:srgbClr val="52312B"/>
                </a:solidFill>
                <a:latin typeface="Avenir Black"/>
                <a:cs typeface="Avenir Black"/>
              </a:rPr>
              <a:t>1 de </a:t>
            </a:r>
            <a:r>
              <a:rPr lang="en-US" sz="3500" dirty="0" err="1" smtClean="0">
                <a:solidFill>
                  <a:srgbClr val="52312B"/>
                </a:solidFill>
                <a:latin typeface="Avenir Black"/>
                <a:cs typeface="Avenir Black"/>
              </a:rPr>
              <a:t>cada</a:t>
            </a:r>
            <a:r>
              <a:rPr lang="en-US" sz="3500" dirty="0" smtClean="0">
                <a:solidFill>
                  <a:srgbClr val="52312B"/>
                </a:solidFill>
                <a:latin typeface="Avenir Black"/>
                <a:cs typeface="Avenir Black"/>
              </a:rPr>
              <a:t> </a:t>
            </a:r>
            <a:r>
              <a:rPr lang="en-US" sz="3500" dirty="0" smtClean="0">
                <a:solidFill>
                  <a:srgbClr val="279190"/>
                </a:solidFill>
                <a:latin typeface="Avenir Black"/>
                <a:cs typeface="Avenir Black"/>
              </a:rPr>
              <a:t>10 personas</a:t>
            </a:r>
          </a:p>
          <a:p>
            <a:pPr algn="ctr"/>
            <a:r>
              <a:rPr lang="en-US" dirty="0">
                <a:solidFill>
                  <a:srgbClr val="001012"/>
                </a:solidFill>
                <a:latin typeface="Avenir Light"/>
                <a:cs typeface="Avenir Light"/>
              </a:rPr>
              <a:t>n</a:t>
            </a:r>
            <a:r>
              <a:rPr lang="en-US" dirty="0" smtClean="0">
                <a:solidFill>
                  <a:srgbClr val="001012"/>
                </a:solidFill>
                <a:latin typeface="Avenir Light"/>
                <a:cs typeface="Avenir Light"/>
              </a:rPr>
              <a:t>o </a:t>
            </a:r>
            <a:r>
              <a:rPr lang="en-US" dirty="0" err="1" smtClean="0">
                <a:solidFill>
                  <a:srgbClr val="001012"/>
                </a:solidFill>
                <a:latin typeface="Avenir Light"/>
                <a:cs typeface="Avenir Light"/>
              </a:rPr>
              <a:t>tiene</a:t>
            </a:r>
            <a:r>
              <a:rPr lang="en-US" dirty="0" smtClean="0">
                <a:solidFill>
                  <a:srgbClr val="001012"/>
                </a:solidFill>
                <a:latin typeface="Avenir Light"/>
                <a:cs typeface="Avenir Light"/>
              </a:rPr>
              <a:t> </a:t>
            </a:r>
            <a:r>
              <a:rPr lang="en-US" dirty="0" err="1" smtClean="0">
                <a:solidFill>
                  <a:srgbClr val="001012"/>
                </a:solidFill>
                <a:latin typeface="Avenir Light"/>
                <a:cs typeface="Avenir Light"/>
              </a:rPr>
              <a:t>acceso</a:t>
            </a:r>
            <a:r>
              <a:rPr lang="en-US" dirty="0" smtClean="0">
                <a:solidFill>
                  <a:srgbClr val="001012"/>
                </a:solidFill>
                <a:latin typeface="Avenir Light"/>
                <a:cs typeface="Avenir Light"/>
              </a:rPr>
              <a:t> al </a:t>
            </a:r>
            <a:r>
              <a:rPr lang="en-US" dirty="0" err="1" smtClean="0">
                <a:solidFill>
                  <a:srgbClr val="001012"/>
                </a:solidFill>
                <a:latin typeface="Avenir Light"/>
                <a:cs typeface="Avenir Light"/>
              </a:rPr>
              <a:t>agua</a:t>
            </a:r>
            <a:r>
              <a:rPr lang="en-US" dirty="0" smtClean="0">
                <a:solidFill>
                  <a:srgbClr val="001012"/>
                </a:solidFill>
                <a:latin typeface="Avenir Light"/>
                <a:cs typeface="Avenir Light"/>
              </a:rPr>
              <a:t> potable. </a:t>
            </a:r>
          </a:p>
          <a:p>
            <a:pPr algn="ctr"/>
            <a:r>
              <a:rPr lang="en-US" dirty="0" smtClean="0">
                <a:solidFill>
                  <a:srgbClr val="001012"/>
                </a:solidFill>
                <a:latin typeface="Avenir Light"/>
                <a:cs typeface="Avenir Light"/>
              </a:rPr>
              <a:t>(663 </a:t>
            </a:r>
            <a:r>
              <a:rPr lang="en-US" dirty="0" err="1" smtClean="0">
                <a:solidFill>
                  <a:srgbClr val="001012"/>
                </a:solidFill>
                <a:latin typeface="Avenir Light"/>
                <a:cs typeface="Avenir Light"/>
              </a:rPr>
              <a:t>millones</a:t>
            </a:r>
            <a:r>
              <a:rPr lang="en-US" dirty="0" smtClean="0">
                <a:solidFill>
                  <a:srgbClr val="001012"/>
                </a:solidFill>
                <a:latin typeface="Avenir Light"/>
                <a:cs typeface="Avenir Light"/>
              </a:rPr>
              <a:t>)</a:t>
            </a:r>
            <a:endParaRPr lang="en-US" dirty="0" smtClean="0">
              <a:solidFill>
                <a:srgbClr val="001012"/>
              </a:solidFill>
              <a:latin typeface="Avenir Black"/>
              <a:cs typeface="Avenir Black"/>
            </a:endParaRPr>
          </a:p>
        </p:txBody>
      </p:sp>
      <p:pic>
        <p:nvPicPr>
          <p:cNvPr id="2" name="Picture 1" descr="IMB_MI_GlobalBriefing_natelistrom-25-peo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61230"/>
            <a:ext cx="1219200" cy="1469071"/>
          </a:xfrm>
          <a:prstGeom prst="rect">
            <a:avLst/>
          </a:prstGeom>
        </p:spPr>
      </p:pic>
      <p:pic>
        <p:nvPicPr>
          <p:cNvPr id="4" name="Picture 3" descr="IMB_MI_GlobalBriefing_natelistrom-25-wate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293" y="1759403"/>
            <a:ext cx="1355985" cy="1355985"/>
          </a:xfrm>
          <a:prstGeom prst="rect">
            <a:avLst/>
          </a:prstGeom>
        </p:spPr>
      </p:pic>
    </p:spTree>
    <p:extLst>
      <p:ext uri="{BB962C8B-B14F-4D97-AF65-F5344CB8AC3E}">
        <p14:creationId xmlns:p14="http://schemas.microsoft.com/office/powerpoint/2010/main" val="353251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p:nvSpPr>
        <p:spPr>
          <a:xfrm>
            <a:off x="5029200" y="4170649"/>
            <a:ext cx="2941684" cy="523220"/>
          </a:xfrm>
          <a:prstGeom prst="rect">
            <a:avLst/>
          </a:prstGeom>
          <a:noFill/>
        </p:spPr>
        <p:txBody>
          <a:bodyPr wrap="square" rtlCol="0">
            <a:spAutoFit/>
          </a:bodyPr>
          <a:lstStyle/>
          <a:p>
            <a:r>
              <a:rPr lang="en-US" sz="700" dirty="0" smtClean="0">
                <a:latin typeface="Avenir LT Std 35 Light"/>
                <a:cs typeface="Avenir LT Std 35 Light"/>
              </a:rPr>
              <a:t>SOURCES: </a:t>
            </a:r>
            <a:r>
              <a:rPr lang="en-US" sz="700" dirty="0">
                <a:latin typeface="Avenir LT Std 35 Light"/>
                <a:cs typeface="Avenir LT Std 35 Light"/>
              </a:rPr>
              <a:t>Pew Research and World Christian Database</a:t>
            </a:r>
          </a:p>
          <a:p>
            <a:r>
              <a:rPr lang="en-US" sz="700" dirty="0">
                <a:latin typeface="Avenir LT Std 35 Light"/>
                <a:cs typeface="Avenir LT Std 35 Light"/>
              </a:rPr>
              <a:t>http://</a:t>
            </a:r>
            <a:r>
              <a:rPr lang="en-US" sz="700" dirty="0" err="1">
                <a:latin typeface="Avenir LT Std 35 Light"/>
                <a:cs typeface="Avenir LT Std 35 Light"/>
              </a:rPr>
              <a:t>www.pewforum.org</a:t>
            </a:r>
            <a:r>
              <a:rPr lang="en-US" sz="700" dirty="0">
                <a:latin typeface="Avenir LT Std 35 Light"/>
                <a:cs typeface="Avenir LT Std 35 Light"/>
              </a:rPr>
              <a:t>/2015/04/02/religious-projections-2010-2050</a:t>
            </a:r>
          </a:p>
          <a:p>
            <a:r>
              <a:rPr lang="en-US" sz="700" dirty="0">
                <a:latin typeface="Avenir LT Std 35 Light"/>
                <a:cs typeface="Avenir LT Std 35 Light"/>
              </a:rPr>
              <a:t>http://</a:t>
            </a:r>
            <a:r>
              <a:rPr lang="en-US" sz="700" dirty="0" err="1">
                <a:latin typeface="Avenir LT Std 35 Light"/>
                <a:cs typeface="Avenir LT Std 35 Light"/>
              </a:rPr>
              <a:t>www.worldchristiandatabase.org</a:t>
            </a:r>
            <a:r>
              <a:rPr lang="en-US" sz="700" dirty="0">
                <a:latin typeface="Avenir LT Std 35 Light"/>
                <a:cs typeface="Avenir LT Std 35 Light"/>
              </a:rPr>
              <a:t>/</a:t>
            </a:r>
            <a:r>
              <a:rPr lang="en-US" sz="700" dirty="0" err="1">
                <a:latin typeface="Avenir LT Std 35 Light"/>
                <a:cs typeface="Avenir LT Std 35 Light"/>
              </a:rPr>
              <a:t>wcd</a:t>
            </a:r>
            <a:r>
              <a:rPr lang="en-US" sz="700" dirty="0">
                <a:latin typeface="Avenir LT Std 35 Light"/>
                <a:cs typeface="Avenir LT Std 35 Light"/>
              </a:rPr>
              <a:t>/</a:t>
            </a:r>
            <a:r>
              <a:rPr lang="en-US" sz="700" dirty="0" err="1">
                <a:latin typeface="Avenir LT Std 35 Light"/>
                <a:cs typeface="Avenir LT Std 35 Light"/>
              </a:rPr>
              <a:t>esweb.asp?WCI</a:t>
            </a:r>
            <a:r>
              <a:rPr lang="en-US" sz="700" dirty="0">
                <a:latin typeface="Avenir LT Std 35 Light"/>
                <a:cs typeface="Avenir LT Std 35 Light"/>
              </a:rPr>
              <a:t>=</a:t>
            </a:r>
            <a:r>
              <a:rPr lang="en-US" sz="700" dirty="0" err="1">
                <a:latin typeface="Avenir LT Std 35 Light"/>
                <a:cs typeface="Avenir LT Std 35 Light"/>
              </a:rPr>
              <a:t>Results&amp;Query</a:t>
            </a:r>
            <a:r>
              <a:rPr lang="en-US" sz="700" dirty="0">
                <a:latin typeface="Avenir LT Std 35 Light"/>
                <a:cs typeface="Avenir LT Std 35 Light"/>
              </a:rPr>
              <a:t>=1747</a:t>
            </a:r>
            <a:endParaRPr lang="en-US" sz="700" dirty="0" smtClean="0">
              <a:latin typeface="Avenir LT Std 35 Light"/>
              <a:cs typeface="Avenir LT Std 35 Light"/>
            </a:endParaRPr>
          </a:p>
        </p:txBody>
      </p:sp>
      <p:sp>
        <p:nvSpPr>
          <p:cNvPr id="10" name="TextBox 9"/>
          <p:cNvSpPr txBox="1"/>
          <p:nvPr/>
        </p:nvSpPr>
        <p:spPr>
          <a:xfrm>
            <a:off x="261190" y="288250"/>
            <a:ext cx="36250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657599" y="288250"/>
            <a:ext cx="4979773" cy="369332"/>
          </a:xfrm>
          <a:prstGeom prst="rect">
            <a:avLst/>
          </a:prstGeom>
          <a:noFill/>
        </p:spPr>
        <p:txBody>
          <a:bodyPr wrap="square" rtlCol="0">
            <a:spAutoFit/>
          </a:bodyPr>
          <a:lstStyle/>
          <a:p>
            <a:r>
              <a:rPr lang="en-US" dirty="0" err="1">
                <a:solidFill>
                  <a:srgbClr val="001012"/>
                </a:solidFill>
                <a:latin typeface="Avenir LT Std 35 Light"/>
                <a:cs typeface="Avenir LT Std 35 Light"/>
              </a:rPr>
              <a:t>Factores</a:t>
            </a:r>
            <a:r>
              <a:rPr lang="en-US" dirty="0">
                <a:solidFill>
                  <a:srgbClr val="001012"/>
                </a:solidFill>
                <a:latin typeface="Avenir LT Std 35 Light"/>
                <a:cs typeface="Avenir LT Std 35 Light"/>
              </a:rPr>
              <a:t> </a:t>
            </a:r>
            <a:r>
              <a:rPr lang="en-US" dirty="0" err="1">
                <a:solidFill>
                  <a:srgbClr val="001012"/>
                </a:solidFill>
                <a:latin typeface="Avenir LT Std 35 Light"/>
                <a:cs typeface="Avenir LT Std 35 Light"/>
              </a:rPr>
              <a:t>h</a:t>
            </a:r>
            <a:r>
              <a:rPr lang="en-US" dirty="0" err="1" smtClean="0">
                <a:solidFill>
                  <a:srgbClr val="001012"/>
                </a:solidFill>
                <a:latin typeface="Avenir LT Std 35 Light"/>
                <a:cs typeface="Avenir LT Std 35 Light"/>
              </a:rPr>
              <a:t>umanos</a:t>
            </a:r>
            <a:r>
              <a:rPr lang="en-US" dirty="0" smtClean="0">
                <a:solidFill>
                  <a:schemeClr val="accent6"/>
                </a:solidFill>
                <a:latin typeface="Avenir LT Std 35 Light"/>
                <a:cs typeface="Avenir LT Std 35 Light"/>
              </a:rPr>
              <a:t> </a:t>
            </a:r>
            <a:r>
              <a:rPr lang="en-US" dirty="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Religiones</a:t>
            </a:r>
            <a:r>
              <a:rPr lang="en-US" dirty="0" smtClean="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principales</a:t>
            </a:r>
            <a:endParaRPr lang="en-US" dirty="0">
              <a:solidFill>
                <a:schemeClr val="accent6"/>
              </a:solidFill>
              <a:latin typeface="Avenir LT Std 35 Light"/>
              <a:cs typeface="Avenir LT Std 35 Ligh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352550"/>
            <a:ext cx="2286000" cy="2286000"/>
          </a:xfrm>
          <a:prstGeom prst="rect">
            <a:avLst/>
          </a:prstGeom>
        </p:spPr>
      </p:pic>
      <p:sp>
        <p:nvSpPr>
          <p:cNvPr id="13" name="TextBox 12"/>
          <p:cNvSpPr txBox="1"/>
          <p:nvPr/>
        </p:nvSpPr>
        <p:spPr>
          <a:xfrm>
            <a:off x="3253317" y="2431638"/>
            <a:ext cx="2286000" cy="307777"/>
          </a:xfrm>
          <a:prstGeom prst="rect">
            <a:avLst/>
          </a:prstGeom>
          <a:noFill/>
        </p:spPr>
        <p:txBody>
          <a:bodyPr wrap="square" rtlCol="0">
            <a:spAutoFit/>
          </a:bodyPr>
          <a:lstStyle/>
          <a:p>
            <a:pPr algn="ctr"/>
            <a:r>
              <a:rPr lang="en-US" sz="1400" dirty="0" err="1" smtClean="0">
                <a:latin typeface="Avenir LT Std 35 Light"/>
                <a:cs typeface="Avenir LT Std 35 Light"/>
              </a:rPr>
              <a:t>población</a:t>
            </a:r>
            <a:r>
              <a:rPr lang="en-US" sz="1400" dirty="0" smtClean="0">
                <a:latin typeface="Avenir LT Std 35 Light"/>
                <a:cs typeface="Avenir LT Std 35 Light"/>
              </a:rPr>
              <a:t> global</a:t>
            </a:r>
          </a:p>
        </p:txBody>
      </p:sp>
      <p:sp>
        <p:nvSpPr>
          <p:cNvPr id="14" name="TextBox 13"/>
          <p:cNvSpPr txBox="1"/>
          <p:nvPr/>
        </p:nvSpPr>
        <p:spPr>
          <a:xfrm>
            <a:off x="3276600" y="2038350"/>
            <a:ext cx="2262717" cy="400110"/>
          </a:xfrm>
          <a:prstGeom prst="rect">
            <a:avLst/>
          </a:prstGeom>
          <a:noFill/>
        </p:spPr>
        <p:txBody>
          <a:bodyPr wrap="square" rtlCol="0">
            <a:spAutoFit/>
          </a:bodyPr>
          <a:lstStyle/>
          <a:p>
            <a:pPr algn="ctr"/>
            <a:r>
              <a:rPr lang="en-US" sz="2000" dirty="0" smtClean="0">
                <a:solidFill>
                  <a:srgbClr val="BCBEC0"/>
                </a:solidFill>
                <a:latin typeface="Avenir Black"/>
                <a:cs typeface="Avenir Black"/>
              </a:rPr>
              <a:t>7.200 </a:t>
            </a:r>
            <a:r>
              <a:rPr lang="en-US" sz="2000" dirty="0" err="1" smtClean="0">
                <a:solidFill>
                  <a:srgbClr val="BCBEC0"/>
                </a:solidFill>
                <a:latin typeface="Avenir Black"/>
                <a:cs typeface="Avenir Black"/>
              </a:rPr>
              <a:t>millones</a:t>
            </a:r>
            <a:endParaRPr lang="en-US" sz="2000" dirty="0">
              <a:solidFill>
                <a:srgbClr val="BCBEC0"/>
              </a:solidFill>
              <a:latin typeface="Avenir Black"/>
              <a:cs typeface="Avenir Black"/>
            </a:endParaRPr>
          </a:p>
        </p:txBody>
      </p:sp>
      <p:sp>
        <p:nvSpPr>
          <p:cNvPr id="15" name="TextBox 14"/>
          <p:cNvSpPr txBox="1"/>
          <p:nvPr/>
        </p:nvSpPr>
        <p:spPr>
          <a:xfrm>
            <a:off x="457200" y="1299686"/>
            <a:ext cx="2895600" cy="738664"/>
          </a:xfrm>
          <a:prstGeom prst="rect">
            <a:avLst/>
          </a:prstGeom>
          <a:noFill/>
        </p:spPr>
        <p:txBody>
          <a:bodyPr wrap="square" rtlCol="0">
            <a:spAutoFit/>
          </a:bodyPr>
          <a:lstStyle/>
          <a:p>
            <a:pPr algn="r"/>
            <a:r>
              <a:rPr lang="en-US" sz="2400" dirty="0" smtClean="0">
                <a:solidFill>
                  <a:srgbClr val="279190"/>
                </a:solidFill>
                <a:latin typeface="Avenir Black"/>
                <a:cs typeface="Avenir Black"/>
              </a:rPr>
              <a:t>32% </a:t>
            </a:r>
            <a:r>
              <a:rPr lang="en-US" sz="2400" dirty="0" err="1" smtClean="0">
                <a:solidFill>
                  <a:srgbClr val="279190"/>
                </a:solidFill>
                <a:latin typeface="Avenir Black"/>
                <a:cs typeface="Avenir Black"/>
              </a:rPr>
              <a:t>cristiano</a:t>
            </a:r>
            <a:endParaRPr lang="en-US" sz="2400" dirty="0" smtClean="0">
              <a:solidFill>
                <a:srgbClr val="279190"/>
              </a:solidFill>
              <a:latin typeface="Avenir Black"/>
              <a:cs typeface="Avenir Black"/>
            </a:endParaRPr>
          </a:p>
          <a:p>
            <a:pPr algn="r"/>
            <a:r>
              <a:rPr lang="en-US" dirty="0" smtClean="0">
                <a:latin typeface="Avenir LT Std 35 Light"/>
                <a:cs typeface="Avenir LT Std 35 Light"/>
              </a:rPr>
              <a:t>(2.400 </a:t>
            </a:r>
            <a:r>
              <a:rPr lang="en-US" dirty="0" err="1" smtClean="0">
                <a:latin typeface="Avenir LT Std 35 Light"/>
                <a:cs typeface="Avenir LT Std 35 Light"/>
              </a:rPr>
              <a:t>millones</a:t>
            </a:r>
            <a:r>
              <a:rPr lang="en-US" dirty="0" smtClean="0">
                <a:latin typeface="Avenir LT Std 35 Light"/>
                <a:cs typeface="Avenir LT Std 35 Light"/>
              </a:rPr>
              <a:t>)</a:t>
            </a:r>
          </a:p>
        </p:txBody>
      </p:sp>
      <p:sp>
        <p:nvSpPr>
          <p:cNvPr id="16" name="TextBox 15"/>
          <p:cNvSpPr txBox="1"/>
          <p:nvPr/>
        </p:nvSpPr>
        <p:spPr>
          <a:xfrm>
            <a:off x="1066800" y="3333750"/>
            <a:ext cx="2590800" cy="738664"/>
          </a:xfrm>
          <a:prstGeom prst="rect">
            <a:avLst/>
          </a:prstGeom>
          <a:noFill/>
        </p:spPr>
        <p:txBody>
          <a:bodyPr wrap="square" rtlCol="0">
            <a:spAutoFit/>
          </a:bodyPr>
          <a:lstStyle/>
          <a:p>
            <a:pPr algn="r"/>
            <a:r>
              <a:rPr lang="en-US" sz="2400" dirty="0" smtClean="0">
                <a:solidFill>
                  <a:srgbClr val="6CB334"/>
                </a:solidFill>
                <a:latin typeface="Avenir Black"/>
                <a:cs typeface="Avenir Black"/>
              </a:rPr>
              <a:t>23% </a:t>
            </a:r>
            <a:r>
              <a:rPr lang="en-US" sz="2400" dirty="0" err="1" smtClean="0">
                <a:solidFill>
                  <a:srgbClr val="6CB334"/>
                </a:solidFill>
                <a:latin typeface="Avenir Black"/>
                <a:cs typeface="Avenir Black"/>
              </a:rPr>
              <a:t>musulmán</a:t>
            </a:r>
            <a:endParaRPr lang="en-US" sz="2400" dirty="0" smtClean="0">
              <a:solidFill>
                <a:srgbClr val="6CB334"/>
              </a:solidFill>
              <a:latin typeface="Avenir Black"/>
              <a:cs typeface="Avenir Black"/>
            </a:endParaRPr>
          </a:p>
          <a:p>
            <a:pPr algn="r"/>
            <a:r>
              <a:rPr lang="en-US" dirty="0" smtClean="0">
                <a:latin typeface="Avenir LT Std 35 Light"/>
                <a:cs typeface="Avenir LT Std 35 Light"/>
              </a:rPr>
              <a:t>(1.700 </a:t>
            </a:r>
            <a:r>
              <a:rPr lang="en-US" dirty="0" err="1" smtClean="0">
                <a:latin typeface="Avenir LT Std 35 Light"/>
                <a:cs typeface="Avenir LT Std 35 Light"/>
              </a:rPr>
              <a:t>millones</a:t>
            </a:r>
            <a:r>
              <a:rPr lang="en-US" dirty="0" smtClean="0">
                <a:latin typeface="Avenir LT Std 35 Light"/>
                <a:cs typeface="Avenir LT Std 35 Light"/>
              </a:rPr>
              <a:t>)</a:t>
            </a:r>
          </a:p>
        </p:txBody>
      </p:sp>
      <p:sp>
        <p:nvSpPr>
          <p:cNvPr id="17" name="TextBox 16"/>
          <p:cNvSpPr txBox="1"/>
          <p:nvPr/>
        </p:nvSpPr>
        <p:spPr>
          <a:xfrm>
            <a:off x="5181600" y="3333750"/>
            <a:ext cx="2286000" cy="738664"/>
          </a:xfrm>
          <a:prstGeom prst="rect">
            <a:avLst/>
          </a:prstGeom>
          <a:noFill/>
        </p:spPr>
        <p:txBody>
          <a:bodyPr wrap="square" rtlCol="0">
            <a:spAutoFit/>
          </a:bodyPr>
          <a:lstStyle/>
          <a:p>
            <a:r>
              <a:rPr lang="en-US" sz="2400" dirty="0">
                <a:solidFill>
                  <a:srgbClr val="F78C1E"/>
                </a:solidFill>
                <a:latin typeface="Avenir Black"/>
                <a:cs typeface="Avenir Black"/>
              </a:rPr>
              <a:t>1</a:t>
            </a:r>
            <a:r>
              <a:rPr lang="en-US" sz="2400" dirty="0" smtClean="0">
                <a:solidFill>
                  <a:srgbClr val="F78C1E"/>
                </a:solidFill>
                <a:latin typeface="Avenir Black"/>
                <a:cs typeface="Avenir Black"/>
              </a:rPr>
              <a:t>3% </a:t>
            </a:r>
            <a:r>
              <a:rPr lang="en-US" sz="2400" dirty="0" err="1" smtClean="0">
                <a:solidFill>
                  <a:srgbClr val="F78C1E"/>
                </a:solidFill>
                <a:latin typeface="Avenir Black"/>
                <a:cs typeface="Avenir Black"/>
              </a:rPr>
              <a:t>hindú</a:t>
            </a:r>
            <a:endParaRPr lang="en-US" sz="2400" dirty="0" smtClean="0">
              <a:solidFill>
                <a:srgbClr val="F78C1E"/>
              </a:solidFill>
              <a:latin typeface="Avenir Black"/>
              <a:cs typeface="Avenir Black"/>
            </a:endParaRPr>
          </a:p>
          <a:p>
            <a:r>
              <a:rPr lang="en-US" dirty="0" smtClean="0">
                <a:latin typeface="Avenir LT Std 35 Light"/>
                <a:cs typeface="Avenir LT Std 35 Light"/>
              </a:rPr>
              <a:t>(1.000 </a:t>
            </a:r>
            <a:r>
              <a:rPr lang="en-US" dirty="0" err="1" smtClean="0">
                <a:latin typeface="Avenir LT Std 35 Light"/>
                <a:cs typeface="Avenir LT Std 35 Light"/>
              </a:rPr>
              <a:t>millones</a:t>
            </a:r>
            <a:r>
              <a:rPr lang="en-US" dirty="0" smtClean="0">
                <a:latin typeface="Avenir LT Std 35 Light"/>
                <a:cs typeface="Avenir LT Std 35 Light"/>
              </a:rPr>
              <a:t>)</a:t>
            </a:r>
          </a:p>
        </p:txBody>
      </p:sp>
      <p:sp>
        <p:nvSpPr>
          <p:cNvPr id="18" name="TextBox 17"/>
          <p:cNvSpPr txBox="1"/>
          <p:nvPr/>
        </p:nvSpPr>
        <p:spPr>
          <a:xfrm>
            <a:off x="5638800" y="2290286"/>
            <a:ext cx="2743200" cy="738664"/>
          </a:xfrm>
          <a:prstGeom prst="rect">
            <a:avLst/>
          </a:prstGeom>
          <a:noFill/>
        </p:spPr>
        <p:txBody>
          <a:bodyPr wrap="square" rtlCol="0">
            <a:spAutoFit/>
          </a:bodyPr>
          <a:lstStyle/>
          <a:p>
            <a:r>
              <a:rPr lang="en-US" sz="2400" dirty="0" smtClean="0">
                <a:solidFill>
                  <a:srgbClr val="EB5A54"/>
                </a:solidFill>
                <a:latin typeface="Avenir Black"/>
                <a:cs typeface="Avenir Black"/>
              </a:rPr>
              <a:t>9% </a:t>
            </a:r>
            <a:r>
              <a:rPr lang="en-US" sz="2400" dirty="0" err="1" smtClean="0">
                <a:solidFill>
                  <a:srgbClr val="EB5A54"/>
                </a:solidFill>
                <a:latin typeface="Avenir Black"/>
                <a:cs typeface="Avenir Black"/>
              </a:rPr>
              <a:t>agnóstico</a:t>
            </a:r>
            <a:endParaRPr lang="en-US" sz="2400" dirty="0" smtClean="0">
              <a:solidFill>
                <a:srgbClr val="EB5A54"/>
              </a:solidFill>
              <a:latin typeface="Avenir Black"/>
              <a:cs typeface="Avenir Black"/>
            </a:endParaRPr>
          </a:p>
          <a:p>
            <a:r>
              <a:rPr lang="en-US" dirty="0" smtClean="0">
                <a:latin typeface="Avenir LT Std 35 Light"/>
                <a:cs typeface="Avenir LT Std 35 Light"/>
              </a:rPr>
              <a:t>(687 </a:t>
            </a:r>
            <a:r>
              <a:rPr lang="en-US" dirty="0" err="1" smtClean="0">
                <a:latin typeface="Avenir LT Std 35 Light"/>
                <a:cs typeface="Avenir LT Std 35 Light"/>
              </a:rPr>
              <a:t>millones</a:t>
            </a:r>
            <a:r>
              <a:rPr lang="en-US" dirty="0" smtClean="0">
                <a:latin typeface="Avenir LT Std 35 Light"/>
                <a:cs typeface="Avenir LT Std 35 Light"/>
              </a:rPr>
              <a:t>)</a:t>
            </a:r>
          </a:p>
        </p:txBody>
      </p:sp>
      <p:sp>
        <p:nvSpPr>
          <p:cNvPr id="19" name="TextBox 18"/>
          <p:cNvSpPr txBox="1"/>
          <p:nvPr/>
        </p:nvSpPr>
        <p:spPr>
          <a:xfrm>
            <a:off x="5486400" y="1306036"/>
            <a:ext cx="2286000" cy="738664"/>
          </a:xfrm>
          <a:prstGeom prst="rect">
            <a:avLst/>
          </a:prstGeom>
          <a:noFill/>
        </p:spPr>
        <p:txBody>
          <a:bodyPr wrap="square" rtlCol="0">
            <a:spAutoFit/>
          </a:bodyPr>
          <a:lstStyle/>
          <a:p>
            <a:r>
              <a:rPr lang="en-US" sz="2400" dirty="0" smtClean="0">
                <a:solidFill>
                  <a:srgbClr val="52312B"/>
                </a:solidFill>
                <a:latin typeface="Avenir Black"/>
                <a:cs typeface="Avenir Black"/>
              </a:rPr>
              <a:t>7% </a:t>
            </a:r>
            <a:r>
              <a:rPr lang="en-US" sz="2400" dirty="0" err="1" smtClean="0">
                <a:solidFill>
                  <a:srgbClr val="52312B"/>
                </a:solidFill>
                <a:latin typeface="Avenir Black"/>
                <a:cs typeface="Avenir Black"/>
              </a:rPr>
              <a:t>budista</a:t>
            </a:r>
            <a:endParaRPr lang="en-US" sz="2400" dirty="0" smtClean="0">
              <a:solidFill>
                <a:srgbClr val="52312B"/>
              </a:solidFill>
              <a:latin typeface="Avenir Black"/>
              <a:cs typeface="Avenir Black"/>
            </a:endParaRPr>
          </a:p>
          <a:p>
            <a:r>
              <a:rPr lang="en-US" dirty="0" smtClean="0">
                <a:latin typeface="Avenir LT Std 35 Light"/>
                <a:cs typeface="Avenir LT Std 35 Light"/>
              </a:rPr>
              <a:t>(515 </a:t>
            </a:r>
            <a:r>
              <a:rPr lang="en-US" dirty="0" err="1" smtClean="0">
                <a:latin typeface="Avenir LT Std 35 Light"/>
                <a:cs typeface="Avenir LT Std 35 Light"/>
              </a:rPr>
              <a:t>millones</a:t>
            </a:r>
            <a:r>
              <a:rPr lang="en-US" dirty="0" smtClean="0">
                <a:latin typeface="Avenir LT Std 35 Light"/>
                <a:cs typeface="Avenir LT Std 35 Light"/>
              </a:rPr>
              <a:t>)</a:t>
            </a:r>
          </a:p>
        </p:txBody>
      </p:sp>
      <p:pic>
        <p:nvPicPr>
          <p:cNvPr id="20" name="Picture 19" descr="IMB_MI_GlobalBriefing_natelistrom-29-globalReligionsChristiani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168" y="1364742"/>
            <a:ext cx="256032" cy="368808"/>
          </a:xfrm>
          <a:prstGeom prst="rect">
            <a:avLst/>
          </a:prstGeom>
        </p:spPr>
      </p:pic>
      <p:pic>
        <p:nvPicPr>
          <p:cNvPr id="21" name="Picture 20" descr="IMB_MI_GlobalBriefing_natelistrom-29-globalReligionsIsl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3409950"/>
            <a:ext cx="384048" cy="335280"/>
          </a:xfrm>
          <a:prstGeom prst="rect">
            <a:avLst/>
          </a:prstGeom>
        </p:spPr>
      </p:pic>
      <p:pic>
        <p:nvPicPr>
          <p:cNvPr id="2" name="Picture 1" descr="IMB_MI_GlobalBriefing_natelistrom-29-globalReligionsBuddhis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9000" y="1370838"/>
            <a:ext cx="362712" cy="362712"/>
          </a:xfrm>
          <a:prstGeom prst="rect">
            <a:avLst/>
          </a:prstGeom>
        </p:spPr>
      </p:pic>
      <p:pic>
        <p:nvPicPr>
          <p:cNvPr id="4" name="Picture 3" descr="IMB_MI_GlobalBriefing_natelistrom-29-globalReligionsHinduis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4200" y="3333750"/>
            <a:ext cx="365760" cy="377952"/>
          </a:xfrm>
          <a:prstGeom prst="rect">
            <a:avLst/>
          </a:prstGeom>
        </p:spPr>
      </p:pic>
      <p:pic>
        <p:nvPicPr>
          <p:cNvPr id="6" name="Picture 5" descr="IMB_MI_GlobalBriefing_natelistrom-29-globalReligionsAgnosticis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72400" y="2292751"/>
            <a:ext cx="161544" cy="414528"/>
          </a:xfrm>
          <a:prstGeom prst="rect">
            <a:avLst/>
          </a:prstGeom>
        </p:spPr>
      </p:pic>
    </p:spTree>
    <p:extLst>
      <p:ext uri="{BB962C8B-B14F-4D97-AF65-F5344CB8AC3E}">
        <p14:creationId xmlns:p14="http://schemas.microsoft.com/office/powerpoint/2010/main" val="2157100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descr="IMB_MI_GlobalBriefing_natelistrom-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 y="0"/>
            <a:ext cx="9146822" cy="5145087"/>
          </a:xfrm>
          <a:prstGeom prst="rect">
            <a:avLst/>
          </a:prstGeom>
        </p:spPr>
      </p:pic>
      <p:sp>
        <p:nvSpPr>
          <p:cNvPr id="9" name="TextBox 8"/>
          <p:cNvSpPr txBox="1"/>
          <p:nvPr/>
        </p:nvSpPr>
        <p:spPr>
          <a:xfrm>
            <a:off x="5029200" y="4170649"/>
            <a:ext cx="2941684" cy="523220"/>
          </a:xfrm>
          <a:prstGeom prst="rect">
            <a:avLst/>
          </a:prstGeom>
          <a:noFill/>
        </p:spPr>
        <p:txBody>
          <a:bodyPr wrap="square" rtlCol="0">
            <a:spAutoFit/>
          </a:bodyPr>
          <a:lstStyle/>
          <a:p>
            <a:r>
              <a:rPr lang="en-US" sz="700" dirty="0" smtClean="0">
                <a:latin typeface="Avenir LT Std 35 Light"/>
                <a:cs typeface="Avenir LT Std 35 Light"/>
              </a:rPr>
              <a:t>SOURCES: </a:t>
            </a:r>
            <a:r>
              <a:rPr lang="en-US" sz="700" dirty="0">
                <a:latin typeface="Avenir LT Std 35 Light"/>
                <a:cs typeface="Avenir LT Std 35 Light"/>
              </a:rPr>
              <a:t>Pew Research and World Christian Database</a:t>
            </a:r>
          </a:p>
          <a:p>
            <a:r>
              <a:rPr lang="en-US" sz="700" dirty="0">
                <a:latin typeface="Avenir LT Std 35 Light"/>
                <a:cs typeface="Avenir LT Std 35 Light"/>
              </a:rPr>
              <a:t>http://</a:t>
            </a:r>
            <a:r>
              <a:rPr lang="en-US" sz="700" dirty="0" err="1">
                <a:latin typeface="Avenir LT Std 35 Light"/>
                <a:cs typeface="Avenir LT Std 35 Light"/>
              </a:rPr>
              <a:t>www.pewforum.org</a:t>
            </a:r>
            <a:r>
              <a:rPr lang="en-US" sz="700" dirty="0">
                <a:latin typeface="Avenir LT Std 35 Light"/>
                <a:cs typeface="Avenir LT Std 35 Light"/>
              </a:rPr>
              <a:t>/2015/04/02/religious-projections-2010-2050</a:t>
            </a:r>
          </a:p>
          <a:p>
            <a:r>
              <a:rPr lang="en-US" sz="700" dirty="0">
                <a:latin typeface="Avenir LT Std 35 Light"/>
                <a:cs typeface="Avenir LT Std 35 Light"/>
              </a:rPr>
              <a:t>http://</a:t>
            </a:r>
            <a:r>
              <a:rPr lang="en-US" sz="700" dirty="0" err="1">
                <a:latin typeface="Avenir LT Std 35 Light"/>
                <a:cs typeface="Avenir LT Std 35 Light"/>
              </a:rPr>
              <a:t>www.worldchristiandatabase.org</a:t>
            </a:r>
            <a:r>
              <a:rPr lang="en-US" sz="700" dirty="0">
                <a:latin typeface="Avenir LT Std 35 Light"/>
                <a:cs typeface="Avenir LT Std 35 Light"/>
              </a:rPr>
              <a:t>/</a:t>
            </a:r>
            <a:r>
              <a:rPr lang="en-US" sz="700" dirty="0" err="1">
                <a:latin typeface="Avenir LT Std 35 Light"/>
                <a:cs typeface="Avenir LT Std 35 Light"/>
              </a:rPr>
              <a:t>wcd</a:t>
            </a:r>
            <a:r>
              <a:rPr lang="en-US" sz="700" dirty="0">
                <a:latin typeface="Avenir LT Std 35 Light"/>
                <a:cs typeface="Avenir LT Std 35 Light"/>
              </a:rPr>
              <a:t>/</a:t>
            </a:r>
            <a:r>
              <a:rPr lang="en-US" sz="700" dirty="0" err="1">
                <a:latin typeface="Avenir LT Std 35 Light"/>
                <a:cs typeface="Avenir LT Std 35 Light"/>
              </a:rPr>
              <a:t>esweb.asp?WCI</a:t>
            </a:r>
            <a:r>
              <a:rPr lang="en-US" sz="700" dirty="0">
                <a:latin typeface="Avenir LT Std 35 Light"/>
                <a:cs typeface="Avenir LT Std 35 Light"/>
              </a:rPr>
              <a:t>=</a:t>
            </a:r>
            <a:r>
              <a:rPr lang="en-US" sz="700" dirty="0" err="1">
                <a:latin typeface="Avenir LT Std 35 Light"/>
                <a:cs typeface="Avenir LT Std 35 Light"/>
              </a:rPr>
              <a:t>Results&amp;Query</a:t>
            </a:r>
            <a:r>
              <a:rPr lang="en-US" sz="700" dirty="0">
                <a:latin typeface="Avenir LT Std 35 Light"/>
                <a:cs typeface="Avenir LT Std 35 Light"/>
              </a:rPr>
              <a:t>=1747</a:t>
            </a:r>
            <a:endParaRPr lang="en-US" sz="700" dirty="0" smtClean="0">
              <a:latin typeface="Avenir LT Std 35 Light"/>
              <a:cs typeface="Avenir LT Std 35 Light"/>
            </a:endParaRPr>
          </a:p>
        </p:txBody>
      </p:sp>
      <p:sp>
        <p:nvSpPr>
          <p:cNvPr id="10" name="TextBox 9"/>
          <p:cNvSpPr txBox="1"/>
          <p:nvPr/>
        </p:nvSpPr>
        <p:spPr>
          <a:xfrm>
            <a:off x="261189" y="288250"/>
            <a:ext cx="3892895"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581400" y="288250"/>
            <a:ext cx="5486401" cy="369332"/>
          </a:xfrm>
          <a:prstGeom prst="rect">
            <a:avLst/>
          </a:prstGeom>
          <a:noFill/>
        </p:spPr>
        <p:txBody>
          <a:bodyPr wrap="square" rtlCol="0">
            <a:spAutoFit/>
          </a:bodyPr>
          <a:lstStyle/>
          <a:p>
            <a:r>
              <a:rPr lang="en-US" dirty="0" err="1">
                <a:solidFill>
                  <a:srgbClr val="001012"/>
                </a:solidFill>
                <a:latin typeface="Avenir LT Std 35 Light"/>
                <a:cs typeface="Avenir LT Std 35 Light"/>
              </a:rPr>
              <a:t>Factores</a:t>
            </a:r>
            <a:r>
              <a:rPr lang="en-US" dirty="0">
                <a:solidFill>
                  <a:srgbClr val="001012"/>
                </a:solidFill>
                <a:latin typeface="Avenir LT Std 35 Light"/>
                <a:cs typeface="Avenir LT Std 35 Light"/>
              </a:rPr>
              <a:t> </a:t>
            </a:r>
            <a:r>
              <a:rPr lang="en-US" dirty="0" err="1">
                <a:solidFill>
                  <a:srgbClr val="001012"/>
                </a:solidFill>
                <a:latin typeface="Avenir LT Std 35 Light"/>
                <a:cs typeface="Avenir LT Std 35 Light"/>
              </a:rPr>
              <a:t>h</a:t>
            </a:r>
            <a:r>
              <a:rPr lang="en-US" dirty="0" err="1" smtClean="0">
                <a:solidFill>
                  <a:srgbClr val="001012"/>
                </a:solidFill>
                <a:latin typeface="Avenir LT Std 35 Light"/>
                <a:cs typeface="Avenir LT Std 35 Light"/>
              </a:rPr>
              <a:t>umanos</a:t>
            </a:r>
            <a:r>
              <a:rPr lang="en-US" dirty="0" smtClean="0">
                <a:solidFill>
                  <a:schemeClr val="accent6"/>
                </a:solidFill>
                <a:latin typeface="Avenir LT Std 35 Light"/>
                <a:cs typeface="Avenir LT Std 35 Light"/>
              </a:rPr>
              <a:t> </a:t>
            </a:r>
            <a:r>
              <a:rPr lang="en-US" dirty="0">
                <a:solidFill>
                  <a:schemeClr val="accent6"/>
                </a:solidFill>
                <a:latin typeface="Avenir LT Std 35 Light"/>
                <a:cs typeface="Avenir LT Std 35 Light"/>
              </a:rPr>
              <a:t>/ </a:t>
            </a:r>
            <a:r>
              <a:rPr lang="en-US" dirty="0" smtClean="0">
                <a:solidFill>
                  <a:schemeClr val="accent6"/>
                </a:solidFill>
                <a:latin typeface="Avenir LT Std 35 Light"/>
                <a:cs typeface="Avenir LT Std 35 Light"/>
              </a:rPr>
              <a:t>El </a:t>
            </a:r>
            <a:r>
              <a:rPr lang="en-US" dirty="0" err="1" smtClean="0">
                <a:solidFill>
                  <a:schemeClr val="accent6"/>
                </a:solidFill>
                <a:latin typeface="Avenir LT Std 35 Light"/>
                <a:cs typeface="Avenir LT Std 35 Light"/>
              </a:rPr>
              <a:t>crecimiento</a:t>
            </a:r>
            <a:r>
              <a:rPr lang="en-US" dirty="0" smtClean="0">
                <a:solidFill>
                  <a:schemeClr val="accent6"/>
                </a:solidFill>
                <a:latin typeface="Avenir LT Std 35 Light"/>
                <a:cs typeface="Avenir LT Std 35 Light"/>
              </a:rPr>
              <a:t> del </a:t>
            </a:r>
            <a:r>
              <a:rPr lang="en-US" dirty="0" err="1" smtClean="0">
                <a:solidFill>
                  <a:schemeClr val="accent6"/>
                </a:solidFill>
                <a:latin typeface="Avenir LT Std 35 Light"/>
                <a:cs typeface="Avenir LT Std 35 Light"/>
              </a:rPr>
              <a:t>islam</a:t>
            </a:r>
            <a:r>
              <a:rPr lang="en-US" dirty="0" smtClean="0">
                <a:solidFill>
                  <a:schemeClr val="accent6"/>
                </a:solidFill>
                <a:latin typeface="Avenir LT Std 35 Light"/>
                <a:cs typeface="Avenir LT Std 35 Light"/>
              </a:rPr>
              <a:t> </a:t>
            </a:r>
            <a:endParaRPr lang="en-US" dirty="0">
              <a:solidFill>
                <a:schemeClr val="accent6"/>
              </a:solidFill>
              <a:latin typeface="Avenir LT Std 35 Light"/>
              <a:cs typeface="Avenir LT Std 35 Light"/>
            </a:endParaRPr>
          </a:p>
        </p:txBody>
      </p:sp>
      <p:sp>
        <p:nvSpPr>
          <p:cNvPr id="15" name="TextBox 14"/>
          <p:cNvSpPr txBox="1"/>
          <p:nvPr/>
        </p:nvSpPr>
        <p:spPr>
          <a:xfrm>
            <a:off x="2030627" y="3260288"/>
            <a:ext cx="3074773" cy="1292662"/>
          </a:xfrm>
          <a:prstGeom prst="rect">
            <a:avLst/>
          </a:prstGeom>
          <a:noFill/>
        </p:spPr>
        <p:txBody>
          <a:bodyPr wrap="square" rtlCol="0">
            <a:spAutoFit/>
          </a:bodyPr>
          <a:lstStyle/>
          <a:p>
            <a:r>
              <a:rPr lang="en-US" sz="2400" dirty="0" smtClean="0">
                <a:solidFill>
                  <a:srgbClr val="000000"/>
                </a:solidFill>
                <a:latin typeface="Avenir Black"/>
                <a:cs typeface="Avenir Black"/>
              </a:rPr>
              <a:t>India</a:t>
            </a:r>
          </a:p>
          <a:p>
            <a:r>
              <a:rPr lang="en-US" dirty="0" smtClean="0">
                <a:solidFill>
                  <a:srgbClr val="6CB334"/>
                </a:solidFill>
                <a:latin typeface="Avenir Black"/>
                <a:cs typeface="Avenir Black"/>
              </a:rPr>
              <a:t>La </a:t>
            </a:r>
            <a:r>
              <a:rPr lang="en-US" dirty="0" err="1" smtClean="0">
                <a:solidFill>
                  <a:srgbClr val="6CB334"/>
                </a:solidFill>
                <a:latin typeface="Avenir Black"/>
                <a:cs typeface="Avenir Black"/>
              </a:rPr>
              <a:t>población</a:t>
            </a:r>
            <a:r>
              <a:rPr lang="en-US" dirty="0" smtClean="0">
                <a:solidFill>
                  <a:srgbClr val="6CB334"/>
                </a:solidFill>
                <a:latin typeface="Avenir Black"/>
                <a:cs typeface="Avenir Black"/>
              </a:rPr>
              <a:t> </a:t>
            </a:r>
            <a:r>
              <a:rPr lang="en-US" dirty="0" err="1" smtClean="0">
                <a:solidFill>
                  <a:srgbClr val="6CB334"/>
                </a:solidFill>
                <a:latin typeface="Avenir Black"/>
                <a:cs typeface="Avenir Black"/>
              </a:rPr>
              <a:t>islámica</a:t>
            </a:r>
            <a:r>
              <a:rPr lang="en-US" dirty="0" smtClean="0">
                <a:solidFill>
                  <a:srgbClr val="6CB334"/>
                </a:solidFill>
                <a:latin typeface="Avenir Black"/>
                <a:cs typeface="Avenir Black"/>
              </a:rPr>
              <a:t> </a:t>
            </a:r>
            <a:r>
              <a:rPr lang="en-US" dirty="0" err="1" smtClean="0">
                <a:solidFill>
                  <a:srgbClr val="6CB334"/>
                </a:solidFill>
                <a:latin typeface="Avenir Black"/>
                <a:cs typeface="Avenir Black"/>
              </a:rPr>
              <a:t>más</a:t>
            </a:r>
            <a:r>
              <a:rPr lang="en-US" dirty="0" smtClean="0">
                <a:solidFill>
                  <a:srgbClr val="6CB334"/>
                </a:solidFill>
                <a:latin typeface="Avenir Black"/>
                <a:cs typeface="Avenir Black"/>
              </a:rPr>
              <a:t> </a:t>
            </a:r>
            <a:r>
              <a:rPr lang="en-US" dirty="0" err="1" smtClean="0">
                <a:solidFill>
                  <a:srgbClr val="6CB334"/>
                </a:solidFill>
                <a:latin typeface="Avenir Black"/>
                <a:cs typeface="Avenir Black"/>
              </a:rPr>
              <a:t>grande</a:t>
            </a:r>
            <a:r>
              <a:rPr lang="en-US" dirty="0" smtClean="0">
                <a:solidFill>
                  <a:srgbClr val="6CB334"/>
                </a:solidFill>
                <a:latin typeface="Avenir Black"/>
                <a:cs typeface="Avenir Black"/>
              </a:rPr>
              <a:t> </a:t>
            </a:r>
            <a:r>
              <a:rPr lang="en-US" dirty="0" smtClean="0">
                <a:solidFill>
                  <a:srgbClr val="000000"/>
                </a:solidFill>
                <a:latin typeface="Avenir Light"/>
                <a:cs typeface="Avenir Light"/>
              </a:rPr>
              <a:t>del </a:t>
            </a:r>
            <a:r>
              <a:rPr lang="en-US" dirty="0" err="1" smtClean="0">
                <a:solidFill>
                  <a:srgbClr val="000000"/>
                </a:solidFill>
                <a:latin typeface="Avenir Light"/>
                <a:cs typeface="Avenir Light"/>
              </a:rPr>
              <a:t>mundo</a:t>
            </a:r>
            <a:r>
              <a:rPr lang="en-US" dirty="0" smtClean="0">
                <a:solidFill>
                  <a:srgbClr val="000000"/>
                </a:solidFill>
                <a:latin typeface="Avenir Light"/>
                <a:cs typeface="Avenir Light"/>
              </a:rPr>
              <a:t> en 2050</a:t>
            </a:r>
            <a:endParaRPr lang="en-US" dirty="0">
              <a:solidFill>
                <a:srgbClr val="000000"/>
              </a:solidFill>
              <a:latin typeface="Avenir Light"/>
              <a:cs typeface="Avenir Light"/>
            </a:endParaRPr>
          </a:p>
          <a:p>
            <a:endParaRPr lang="en-US" dirty="0" smtClean="0">
              <a:latin typeface="Avenir LT Std 35 Light"/>
              <a:cs typeface="Avenir LT Std 35 Light"/>
            </a:endParaRPr>
          </a:p>
        </p:txBody>
      </p:sp>
      <p:sp>
        <p:nvSpPr>
          <p:cNvPr id="13" name="TextBox 12"/>
          <p:cNvSpPr txBox="1"/>
          <p:nvPr/>
        </p:nvSpPr>
        <p:spPr>
          <a:xfrm>
            <a:off x="4038601" y="1687890"/>
            <a:ext cx="1981200" cy="1569660"/>
          </a:xfrm>
          <a:prstGeom prst="rect">
            <a:avLst/>
          </a:prstGeom>
          <a:noFill/>
        </p:spPr>
        <p:txBody>
          <a:bodyPr wrap="square" rtlCol="0">
            <a:spAutoFit/>
          </a:bodyPr>
          <a:lstStyle/>
          <a:p>
            <a:pPr algn="r"/>
            <a:r>
              <a:rPr lang="en-US" sz="2400" dirty="0" smtClean="0">
                <a:solidFill>
                  <a:srgbClr val="000000"/>
                </a:solidFill>
                <a:latin typeface="Avenir Black"/>
                <a:cs typeface="Avenir Black"/>
              </a:rPr>
              <a:t>Europa</a:t>
            </a:r>
          </a:p>
          <a:p>
            <a:pPr algn="r"/>
            <a:r>
              <a:rPr lang="en-US" dirty="0" err="1" smtClean="0">
                <a:solidFill>
                  <a:srgbClr val="000000"/>
                </a:solidFill>
                <a:latin typeface="Avenir Light"/>
                <a:cs typeface="Avenir Light"/>
              </a:rPr>
              <a:t>población</a:t>
            </a:r>
            <a:endParaRPr lang="en-US" dirty="0" smtClean="0">
              <a:solidFill>
                <a:srgbClr val="000000"/>
              </a:solidFill>
              <a:latin typeface="Avenir Light"/>
              <a:cs typeface="Avenir Light"/>
            </a:endParaRPr>
          </a:p>
          <a:p>
            <a:pPr algn="r"/>
            <a:r>
              <a:rPr lang="en-US" dirty="0" smtClean="0">
                <a:solidFill>
                  <a:srgbClr val="6CB334"/>
                </a:solidFill>
                <a:latin typeface="Avenir Black"/>
                <a:cs typeface="Avenir Black"/>
              </a:rPr>
              <a:t>10% </a:t>
            </a:r>
            <a:r>
              <a:rPr lang="en-US" dirty="0" err="1" smtClean="0">
                <a:solidFill>
                  <a:srgbClr val="6CB334"/>
                </a:solidFill>
                <a:latin typeface="Avenir Black"/>
                <a:cs typeface="Avenir Black"/>
              </a:rPr>
              <a:t>musulmana</a:t>
            </a:r>
            <a:r>
              <a:rPr lang="en-US" dirty="0" smtClean="0">
                <a:solidFill>
                  <a:srgbClr val="6CB334"/>
                </a:solidFill>
                <a:latin typeface="Avenir Black"/>
                <a:cs typeface="Avenir Black"/>
              </a:rPr>
              <a:t> </a:t>
            </a:r>
          </a:p>
          <a:p>
            <a:pPr algn="r"/>
            <a:r>
              <a:rPr lang="en-US" dirty="0" err="1" smtClean="0">
                <a:solidFill>
                  <a:srgbClr val="000000"/>
                </a:solidFill>
                <a:latin typeface="Avenir Light"/>
                <a:cs typeface="Avenir Light"/>
              </a:rPr>
              <a:t>en</a:t>
            </a:r>
            <a:r>
              <a:rPr lang="en-US" dirty="0" smtClean="0">
                <a:solidFill>
                  <a:srgbClr val="000000"/>
                </a:solidFill>
                <a:latin typeface="Avenir Light"/>
                <a:cs typeface="Avenir Light"/>
              </a:rPr>
              <a:t> 2050</a:t>
            </a:r>
            <a:endParaRPr lang="en-US" dirty="0">
              <a:solidFill>
                <a:srgbClr val="000000"/>
              </a:solidFill>
              <a:latin typeface="Avenir Light"/>
              <a:cs typeface="Avenir Light"/>
            </a:endParaRPr>
          </a:p>
          <a:p>
            <a:pPr algn="r"/>
            <a:endParaRPr lang="en-US" dirty="0" smtClean="0">
              <a:latin typeface="Avenir LT Std 35 Light"/>
              <a:cs typeface="Avenir LT Std 35 Light"/>
            </a:endParaRPr>
          </a:p>
        </p:txBody>
      </p:sp>
    </p:spTree>
    <p:extLst>
      <p:ext uri="{BB962C8B-B14F-4D97-AF65-F5344CB8AC3E}">
        <p14:creationId xmlns:p14="http://schemas.microsoft.com/office/powerpoint/2010/main" val="3815047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pic>
        <p:nvPicPr>
          <p:cNvPr id="4" name="Picture 3" descr="IMB_MI_GlobalBriefing_natelistrom-33-US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15" y="860165"/>
            <a:ext cx="2778385" cy="2778385"/>
          </a:xfrm>
          <a:prstGeom prst="rect">
            <a:avLst/>
          </a:prstGeom>
        </p:spPr>
      </p:pic>
      <p:sp>
        <p:nvSpPr>
          <p:cNvPr id="9" name="TextBox 8"/>
          <p:cNvSpPr txBox="1"/>
          <p:nvPr/>
        </p:nvSpPr>
        <p:spPr>
          <a:xfrm>
            <a:off x="5029200" y="4170649"/>
            <a:ext cx="2941684" cy="523220"/>
          </a:xfrm>
          <a:prstGeom prst="rect">
            <a:avLst/>
          </a:prstGeom>
          <a:noFill/>
        </p:spPr>
        <p:txBody>
          <a:bodyPr wrap="square" rtlCol="0">
            <a:spAutoFit/>
          </a:bodyPr>
          <a:lstStyle/>
          <a:p>
            <a:r>
              <a:rPr lang="en-US" sz="700" dirty="0" smtClean="0">
                <a:latin typeface="Avenir LT Std 35 Light"/>
                <a:cs typeface="Avenir LT Std 35 Light"/>
              </a:rPr>
              <a:t>SOURCES: </a:t>
            </a:r>
            <a:r>
              <a:rPr lang="en-US" sz="700" dirty="0">
                <a:latin typeface="Avenir LT Std 35 Light"/>
                <a:cs typeface="Avenir LT Std 35 Light"/>
              </a:rPr>
              <a:t>Pew Research and World Christian Database</a:t>
            </a:r>
          </a:p>
          <a:p>
            <a:r>
              <a:rPr lang="en-US" sz="700" dirty="0">
                <a:latin typeface="Avenir LT Std 35 Light"/>
                <a:cs typeface="Avenir LT Std 35 Light"/>
              </a:rPr>
              <a:t>http://</a:t>
            </a:r>
            <a:r>
              <a:rPr lang="en-US" sz="700" dirty="0" err="1">
                <a:latin typeface="Avenir LT Std 35 Light"/>
                <a:cs typeface="Avenir LT Std 35 Light"/>
              </a:rPr>
              <a:t>www.pewforum.org</a:t>
            </a:r>
            <a:r>
              <a:rPr lang="en-US" sz="700" dirty="0">
                <a:latin typeface="Avenir LT Std 35 Light"/>
                <a:cs typeface="Avenir LT Std 35 Light"/>
              </a:rPr>
              <a:t>/2015/04/02/religious-projections-2010-2050</a:t>
            </a:r>
          </a:p>
          <a:p>
            <a:r>
              <a:rPr lang="en-US" sz="700" dirty="0">
                <a:latin typeface="Avenir LT Std 35 Light"/>
                <a:cs typeface="Avenir LT Std 35 Light"/>
              </a:rPr>
              <a:t>http://</a:t>
            </a:r>
            <a:r>
              <a:rPr lang="en-US" sz="700" dirty="0" err="1">
                <a:latin typeface="Avenir LT Std 35 Light"/>
                <a:cs typeface="Avenir LT Std 35 Light"/>
              </a:rPr>
              <a:t>www.worldchristiandatabase.org</a:t>
            </a:r>
            <a:r>
              <a:rPr lang="en-US" sz="700" dirty="0">
                <a:latin typeface="Avenir LT Std 35 Light"/>
                <a:cs typeface="Avenir LT Std 35 Light"/>
              </a:rPr>
              <a:t>/</a:t>
            </a:r>
            <a:r>
              <a:rPr lang="en-US" sz="700" dirty="0" err="1">
                <a:latin typeface="Avenir LT Std 35 Light"/>
                <a:cs typeface="Avenir LT Std 35 Light"/>
              </a:rPr>
              <a:t>wcd</a:t>
            </a:r>
            <a:r>
              <a:rPr lang="en-US" sz="700" dirty="0">
                <a:latin typeface="Avenir LT Std 35 Light"/>
                <a:cs typeface="Avenir LT Std 35 Light"/>
              </a:rPr>
              <a:t>/</a:t>
            </a:r>
            <a:r>
              <a:rPr lang="en-US" sz="700" dirty="0" err="1">
                <a:latin typeface="Avenir LT Std 35 Light"/>
                <a:cs typeface="Avenir LT Std 35 Light"/>
              </a:rPr>
              <a:t>esweb.asp?WCI</a:t>
            </a:r>
            <a:r>
              <a:rPr lang="en-US" sz="700" dirty="0">
                <a:latin typeface="Avenir LT Std 35 Light"/>
                <a:cs typeface="Avenir LT Std 35 Light"/>
              </a:rPr>
              <a:t>=</a:t>
            </a:r>
            <a:r>
              <a:rPr lang="en-US" sz="700" dirty="0" err="1">
                <a:latin typeface="Avenir LT Std 35 Light"/>
                <a:cs typeface="Avenir LT Std 35 Light"/>
              </a:rPr>
              <a:t>Results&amp;Query</a:t>
            </a:r>
            <a:r>
              <a:rPr lang="en-US" sz="700" dirty="0">
                <a:latin typeface="Avenir LT Std 35 Light"/>
                <a:cs typeface="Avenir LT Std 35 Light"/>
              </a:rPr>
              <a:t>=1747</a:t>
            </a:r>
            <a:endParaRPr lang="en-US" sz="700" dirty="0" smtClean="0">
              <a:latin typeface="Avenir LT Std 35 Light"/>
              <a:cs typeface="Avenir LT Std 35 Light"/>
            </a:endParaRPr>
          </a:p>
        </p:txBody>
      </p:sp>
      <p:sp>
        <p:nvSpPr>
          <p:cNvPr id="10" name="TextBox 9"/>
          <p:cNvSpPr txBox="1"/>
          <p:nvPr/>
        </p:nvSpPr>
        <p:spPr>
          <a:xfrm>
            <a:off x="261189" y="288250"/>
            <a:ext cx="3714393"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581400" y="288250"/>
            <a:ext cx="5562600" cy="369332"/>
          </a:xfrm>
          <a:prstGeom prst="rect">
            <a:avLst/>
          </a:prstGeom>
          <a:noFill/>
        </p:spPr>
        <p:txBody>
          <a:bodyPr wrap="square" rtlCol="0">
            <a:spAutoFit/>
          </a:bodyPr>
          <a:lstStyle/>
          <a:p>
            <a:r>
              <a:rPr lang="en-US" dirty="0" err="1">
                <a:solidFill>
                  <a:srgbClr val="001012"/>
                </a:solidFill>
                <a:latin typeface="Avenir LT Std 35 Light"/>
                <a:cs typeface="Avenir LT Std 35 Light"/>
              </a:rPr>
              <a:t>Factores</a:t>
            </a:r>
            <a:r>
              <a:rPr lang="en-US" dirty="0">
                <a:solidFill>
                  <a:srgbClr val="001012"/>
                </a:solidFill>
                <a:latin typeface="Avenir LT Std 35 Light"/>
                <a:cs typeface="Avenir LT Std 35 Light"/>
              </a:rPr>
              <a:t> </a:t>
            </a:r>
            <a:r>
              <a:rPr lang="en-US" dirty="0" err="1">
                <a:solidFill>
                  <a:srgbClr val="001012"/>
                </a:solidFill>
                <a:latin typeface="Avenir LT Std 35 Light"/>
                <a:cs typeface="Avenir LT Std 35 Light"/>
              </a:rPr>
              <a:t>h</a:t>
            </a:r>
            <a:r>
              <a:rPr lang="en-US" dirty="0" err="1" smtClean="0">
                <a:solidFill>
                  <a:srgbClr val="001012"/>
                </a:solidFill>
                <a:latin typeface="Avenir LT Std 35 Light"/>
                <a:cs typeface="Avenir LT Std 35 Light"/>
              </a:rPr>
              <a:t>umanos</a:t>
            </a:r>
            <a:r>
              <a:rPr lang="en-US" dirty="0" smtClean="0">
                <a:solidFill>
                  <a:schemeClr val="accent6"/>
                </a:solidFill>
                <a:latin typeface="Avenir LT Std 35 Light"/>
                <a:cs typeface="Avenir LT Std 35 Light"/>
              </a:rPr>
              <a:t> </a:t>
            </a:r>
            <a:r>
              <a:rPr lang="en-US" dirty="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Cristianos</a:t>
            </a:r>
            <a:r>
              <a:rPr lang="en-US" dirty="0" smtClean="0">
                <a:solidFill>
                  <a:schemeClr val="accent6"/>
                </a:solidFill>
                <a:latin typeface="Avenir LT Std 35 Light"/>
                <a:cs typeface="Avenir LT Std 35 Light"/>
              </a:rPr>
              <a:t> en </a:t>
            </a:r>
            <a:r>
              <a:rPr lang="en-US" dirty="0" err="1" smtClean="0">
                <a:solidFill>
                  <a:schemeClr val="accent6"/>
                </a:solidFill>
                <a:latin typeface="Avenir LT Std 35 Light"/>
                <a:cs typeface="Avenir LT Std 35 Light"/>
              </a:rPr>
              <a:t>Estados</a:t>
            </a:r>
            <a:r>
              <a:rPr lang="en-US" dirty="0" smtClean="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Unidos</a:t>
            </a:r>
            <a:endParaRPr lang="en-US" dirty="0">
              <a:solidFill>
                <a:schemeClr val="accent6"/>
              </a:solidFill>
              <a:latin typeface="Avenir LT Std 35 Light"/>
              <a:cs typeface="Avenir LT Std 35 Light"/>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683" y="1047750"/>
            <a:ext cx="2286000" cy="2286000"/>
          </a:xfrm>
          <a:prstGeom prst="rect">
            <a:avLst/>
          </a:prstGeom>
        </p:spPr>
      </p:pic>
      <p:sp>
        <p:nvSpPr>
          <p:cNvPr id="19" name="TextBox 18"/>
          <p:cNvSpPr txBox="1"/>
          <p:nvPr/>
        </p:nvSpPr>
        <p:spPr>
          <a:xfrm>
            <a:off x="1289402" y="2299247"/>
            <a:ext cx="2286000" cy="307777"/>
          </a:xfrm>
          <a:prstGeom prst="rect">
            <a:avLst/>
          </a:prstGeom>
          <a:noFill/>
        </p:spPr>
        <p:txBody>
          <a:bodyPr wrap="square" rtlCol="0">
            <a:spAutoFit/>
          </a:bodyPr>
          <a:lstStyle/>
          <a:p>
            <a:pPr algn="ctr"/>
            <a:r>
              <a:rPr lang="en-US" sz="1400" dirty="0" err="1" smtClean="0">
                <a:latin typeface="Avenir LT Std 35 Light"/>
                <a:cs typeface="Avenir LT Std 35 Light"/>
              </a:rPr>
              <a:t>población</a:t>
            </a:r>
            <a:endParaRPr lang="en-US" sz="1400" dirty="0" smtClean="0">
              <a:latin typeface="Avenir LT Std 35 Light"/>
              <a:cs typeface="Avenir LT Std 35 Light"/>
            </a:endParaRPr>
          </a:p>
        </p:txBody>
      </p:sp>
      <p:sp>
        <p:nvSpPr>
          <p:cNvPr id="20" name="TextBox 19"/>
          <p:cNvSpPr txBox="1"/>
          <p:nvPr/>
        </p:nvSpPr>
        <p:spPr>
          <a:xfrm>
            <a:off x="1301044" y="1711208"/>
            <a:ext cx="2262717" cy="646331"/>
          </a:xfrm>
          <a:prstGeom prst="rect">
            <a:avLst/>
          </a:prstGeom>
          <a:noFill/>
        </p:spPr>
        <p:txBody>
          <a:bodyPr wrap="square" rtlCol="0">
            <a:spAutoFit/>
          </a:bodyPr>
          <a:lstStyle/>
          <a:p>
            <a:pPr algn="ctr"/>
            <a:r>
              <a:rPr lang="en-US" sz="3600" dirty="0" smtClean="0">
                <a:solidFill>
                  <a:srgbClr val="BCBEC0"/>
                </a:solidFill>
                <a:latin typeface="Avenir Black"/>
                <a:cs typeface="Avenir Black"/>
              </a:rPr>
              <a:t>US</a:t>
            </a:r>
            <a:endParaRPr lang="en-US" sz="3600" dirty="0">
              <a:solidFill>
                <a:srgbClr val="BCBEC0"/>
              </a:solidFill>
              <a:latin typeface="Avenir Black"/>
              <a:cs typeface="Avenir Black"/>
            </a:endParaRPr>
          </a:p>
        </p:txBody>
      </p:sp>
      <p:sp>
        <p:nvSpPr>
          <p:cNvPr id="21" name="TextBox 20"/>
          <p:cNvSpPr txBox="1"/>
          <p:nvPr/>
        </p:nvSpPr>
        <p:spPr>
          <a:xfrm>
            <a:off x="3975583" y="1473200"/>
            <a:ext cx="4101617" cy="923330"/>
          </a:xfrm>
          <a:prstGeom prst="rect">
            <a:avLst/>
          </a:prstGeom>
          <a:noFill/>
        </p:spPr>
        <p:txBody>
          <a:bodyPr wrap="square" rtlCol="0">
            <a:spAutoFit/>
          </a:bodyPr>
          <a:lstStyle/>
          <a:p>
            <a:r>
              <a:rPr lang="en-US" sz="3600" dirty="0" smtClean="0">
                <a:solidFill>
                  <a:srgbClr val="8FD5D8"/>
                </a:solidFill>
                <a:latin typeface="Avenir Black"/>
                <a:cs typeface="Avenir Black"/>
              </a:rPr>
              <a:t>75%+ </a:t>
            </a:r>
            <a:r>
              <a:rPr lang="en-US" sz="3600" dirty="0" err="1" smtClean="0">
                <a:solidFill>
                  <a:srgbClr val="8FD5D8"/>
                </a:solidFill>
                <a:latin typeface="Avenir Black"/>
                <a:cs typeface="Avenir Black"/>
              </a:rPr>
              <a:t>cristiana</a:t>
            </a:r>
            <a:endParaRPr lang="en-US" sz="3600" dirty="0" smtClean="0">
              <a:solidFill>
                <a:srgbClr val="8FD5D8"/>
              </a:solidFill>
              <a:latin typeface="Avenir Black"/>
              <a:cs typeface="Avenir Black"/>
            </a:endParaRPr>
          </a:p>
          <a:p>
            <a:r>
              <a:rPr lang="en-US" dirty="0" err="1" smtClean="0">
                <a:latin typeface="Avenir LT Std 35 Light"/>
                <a:cs typeface="Avenir LT Std 35 Light"/>
              </a:rPr>
              <a:t>en</a:t>
            </a:r>
            <a:r>
              <a:rPr lang="en-US" dirty="0" smtClean="0">
                <a:latin typeface="Avenir LT Std 35 Light"/>
                <a:cs typeface="Avenir LT Std 35 Light"/>
              </a:rPr>
              <a:t> 2010</a:t>
            </a:r>
          </a:p>
        </p:txBody>
      </p:sp>
      <p:sp>
        <p:nvSpPr>
          <p:cNvPr id="22" name="TextBox 21"/>
          <p:cNvSpPr txBox="1"/>
          <p:nvPr/>
        </p:nvSpPr>
        <p:spPr>
          <a:xfrm>
            <a:off x="3620298" y="2639536"/>
            <a:ext cx="3810000" cy="923330"/>
          </a:xfrm>
          <a:prstGeom prst="rect">
            <a:avLst/>
          </a:prstGeom>
          <a:noFill/>
        </p:spPr>
        <p:txBody>
          <a:bodyPr wrap="square" rtlCol="0">
            <a:spAutoFit/>
          </a:bodyPr>
          <a:lstStyle/>
          <a:p>
            <a:r>
              <a:rPr lang="en-US" sz="3600" dirty="0" smtClean="0">
                <a:solidFill>
                  <a:srgbClr val="279190"/>
                </a:solidFill>
                <a:latin typeface="Avenir Black"/>
                <a:cs typeface="Avenir Black"/>
              </a:rPr>
              <a:t>65% </a:t>
            </a:r>
            <a:r>
              <a:rPr lang="en-US" sz="3600" dirty="0" err="1" smtClean="0">
                <a:solidFill>
                  <a:srgbClr val="279190"/>
                </a:solidFill>
                <a:latin typeface="Avenir Black"/>
                <a:cs typeface="Avenir Black"/>
              </a:rPr>
              <a:t>cristiana</a:t>
            </a:r>
            <a:endParaRPr lang="en-US" sz="3600" dirty="0" smtClean="0">
              <a:solidFill>
                <a:srgbClr val="279190"/>
              </a:solidFill>
              <a:latin typeface="Avenir Black"/>
              <a:cs typeface="Avenir Black"/>
            </a:endParaRPr>
          </a:p>
          <a:p>
            <a:r>
              <a:rPr lang="en-US" dirty="0" err="1" smtClean="0">
                <a:latin typeface="Avenir LT Std 35 Light"/>
                <a:cs typeface="Avenir LT Std 35 Light"/>
              </a:rPr>
              <a:t>en</a:t>
            </a:r>
            <a:r>
              <a:rPr lang="en-US" dirty="0" smtClean="0">
                <a:latin typeface="Avenir LT Std 35 Light"/>
                <a:cs typeface="Avenir LT Std 35 Light"/>
              </a:rPr>
              <a:t> 2050</a:t>
            </a:r>
          </a:p>
        </p:txBody>
      </p:sp>
    </p:spTree>
    <p:extLst>
      <p:ext uri="{BB962C8B-B14F-4D97-AF65-F5344CB8AC3E}">
        <p14:creationId xmlns:p14="http://schemas.microsoft.com/office/powerpoint/2010/main" val="3386208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75"/>
            <a:ext cx="9144000" cy="5143500"/>
          </a:xfrm>
          <a:prstGeom prst="rect">
            <a:avLst/>
          </a:prstGeom>
        </p:spPr>
      </p:pic>
      <p:sp>
        <p:nvSpPr>
          <p:cNvPr id="9" name="TextBox 8"/>
          <p:cNvSpPr txBox="1"/>
          <p:nvPr/>
        </p:nvSpPr>
        <p:spPr>
          <a:xfrm>
            <a:off x="5029200" y="4170649"/>
            <a:ext cx="2941684" cy="523220"/>
          </a:xfrm>
          <a:prstGeom prst="rect">
            <a:avLst/>
          </a:prstGeom>
          <a:noFill/>
        </p:spPr>
        <p:txBody>
          <a:bodyPr wrap="square" rtlCol="0">
            <a:spAutoFit/>
          </a:bodyPr>
          <a:lstStyle/>
          <a:p>
            <a:r>
              <a:rPr lang="en-US" sz="700" dirty="0" smtClean="0">
                <a:latin typeface="Avenir LT Std 35 Light"/>
                <a:cs typeface="Avenir LT Std 35 Light"/>
              </a:rPr>
              <a:t>SOURCES: </a:t>
            </a:r>
            <a:r>
              <a:rPr lang="en-US" sz="700" dirty="0">
                <a:latin typeface="Avenir LT Std 35 Light"/>
                <a:cs typeface="Avenir LT Std 35 Light"/>
              </a:rPr>
              <a:t>Pew Research and World Christian Database</a:t>
            </a:r>
          </a:p>
          <a:p>
            <a:r>
              <a:rPr lang="en-US" sz="700" dirty="0">
                <a:latin typeface="Avenir LT Std 35 Light"/>
                <a:cs typeface="Avenir LT Std 35 Light"/>
              </a:rPr>
              <a:t>http://</a:t>
            </a:r>
            <a:r>
              <a:rPr lang="en-US" sz="700" dirty="0" err="1">
                <a:latin typeface="Avenir LT Std 35 Light"/>
                <a:cs typeface="Avenir LT Std 35 Light"/>
              </a:rPr>
              <a:t>www.pewforum.org</a:t>
            </a:r>
            <a:r>
              <a:rPr lang="en-US" sz="700" dirty="0">
                <a:latin typeface="Avenir LT Std 35 Light"/>
                <a:cs typeface="Avenir LT Std 35 Light"/>
              </a:rPr>
              <a:t>/2015/04/02/religious-projections-2010-2050</a:t>
            </a:r>
          </a:p>
          <a:p>
            <a:r>
              <a:rPr lang="en-US" sz="700" dirty="0">
                <a:latin typeface="Avenir LT Std 35 Light"/>
                <a:cs typeface="Avenir LT Std 35 Light"/>
              </a:rPr>
              <a:t>http://</a:t>
            </a:r>
            <a:r>
              <a:rPr lang="en-US" sz="700" dirty="0" err="1">
                <a:latin typeface="Avenir LT Std 35 Light"/>
                <a:cs typeface="Avenir LT Std 35 Light"/>
              </a:rPr>
              <a:t>www.worldchristiandatabase.org</a:t>
            </a:r>
            <a:r>
              <a:rPr lang="en-US" sz="700" dirty="0">
                <a:latin typeface="Avenir LT Std 35 Light"/>
                <a:cs typeface="Avenir LT Std 35 Light"/>
              </a:rPr>
              <a:t>/</a:t>
            </a:r>
            <a:r>
              <a:rPr lang="en-US" sz="700" dirty="0" err="1">
                <a:latin typeface="Avenir LT Std 35 Light"/>
                <a:cs typeface="Avenir LT Std 35 Light"/>
              </a:rPr>
              <a:t>wcd</a:t>
            </a:r>
            <a:r>
              <a:rPr lang="en-US" sz="700" dirty="0">
                <a:latin typeface="Avenir LT Std 35 Light"/>
                <a:cs typeface="Avenir LT Std 35 Light"/>
              </a:rPr>
              <a:t>/</a:t>
            </a:r>
            <a:r>
              <a:rPr lang="en-US" sz="700" dirty="0" err="1">
                <a:latin typeface="Avenir LT Std 35 Light"/>
                <a:cs typeface="Avenir LT Std 35 Light"/>
              </a:rPr>
              <a:t>esweb.asp?WCI</a:t>
            </a:r>
            <a:r>
              <a:rPr lang="en-US" sz="700" dirty="0">
                <a:latin typeface="Avenir LT Std 35 Light"/>
                <a:cs typeface="Avenir LT Std 35 Light"/>
              </a:rPr>
              <a:t>=</a:t>
            </a:r>
            <a:r>
              <a:rPr lang="en-US" sz="700" dirty="0" err="1">
                <a:latin typeface="Avenir LT Std 35 Light"/>
                <a:cs typeface="Avenir LT Std 35 Light"/>
              </a:rPr>
              <a:t>Results&amp;Query</a:t>
            </a:r>
            <a:r>
              <a:rPr lang="en-US" sz="700" dirty="0">
                <a:latin typeface="Avenir LT Std 35 Light"/>
                <a:cs typeface="Avenir LT Std 35 Light"/>
              </a:rPr>
              <a:t>=1747</a:t>
            </a:r>
            <a:endParaRPr lang="en-US" sz="700" dirty="0" smtClean="0">
              <a:latin typeface="Avenir LT Std 35 Light"/>
              <a:cs typeface="Avenir LT Std 35 Light"/>
            </a:endParaRPr>
          </a:p>
        </p:txBody>
      </p:sp>
      <p:sp>
        <p:nvSpPr>
          <p:cNvPr id="10" name="TextBox 9"/>
          <p:cNvSpPr txBox="1"/>
          <p:nvPr/>
        </p:nvSpPr>
        <p:spPr>
          <a:xfrm>
            <a:off x="261190" y="288250"/>
            <a:ext cx="3447349"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657599" y="288250"/>
            <a:ext cx="5334001" cy="369332"/>
          </a:xfrm>
          <a:prstGeom prst="rect">
            <a:avLst/>
          </a:prstGeom>
          <a:noFill/>
        </p:spPr>
        <p:txBody>
          <a:bodyPr wrap="square" rtlCol="0">
            <a:spAutoFit/>
          </a:bodyPr>
          <a:lstStyle/>
          <a:p>
            <a:r>
              <a:rPr lang="en-US" dirty="0" err="1" smtClean="0">
                <a:solidFill>
                  <a:srgbClr val="001012"/>
                </a:solidFill>
                <a:latin typeface="Avenir LT Std 35 Light"/>
                <a:cs typeface="Avenir LT Std 35 Light"/>
              </a:rPr>
              <a:t>Factores</a:t>
            </a:r>
            <a:r>
              <a:rPr lang="en-US" dirty="0" smtClean="0">
                <a:solidFill>
                  <a:srgbClr val="001012"/>
                </a:solidFill>
                <a:latin typeface="Avenir LT Std 35 Light"/>
                <a:cs typeface="Avenir LT Std 35 Light"/>
              </a:rPr>
              <a:t> </a:t>
            </a:r>
            <a:r>
              <a:rPr lang="en-US" dirty="0" err="1">
                <a:solidFill>
                  <a:srgbClr val="001012"/>
                </a:solidFill>
                <a:latin typeface="Avenir LT Std 35 Light"/>
                <a:cs typeface="Avenir LT Std 35 Light"/>
              </a:rPr>
              <a:t>h</a:t>
            </a:r>
            <a:r>
              <a:rPr lang="en-US" dirty="0" err="1" smtClean="0">
                <a:solidFill>
                  <a:srgbClr val="001012"/>
                </a:solidFill>
                <a:latin typeface="Avenir LT Std 35 Light"/>
                <a:cs typeface="Avenir LT Std 35 Light"/>
              </a:rPr>
              <a:t>umanos</a:t>
            </a:r>
            <a:r>
              <a:rPr lang="en-US" dirty="0" smtClean="0">
                <a:solidFill>
                  <a:srgbClr val="001012"/>
                </a:solidFill>
                <a:latin typeface="Avenir LT Std 35 Light"/>
                <a:cs typeface="Avenir LT Std 35 Light"/>
              </a:rPr>
              <a:t> </a:t>
            </a:r>
            <a:r>
              <a:rPr lang="en-US" dirty="0" smtClean="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Cambios</a:t>
            </a:r>
            <a:r>
              <a:rPr lang="en-US" dirty="0" smtClean="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en</a:t>
            </a:r>
            <a:r>
              <a:rPr lang="en-US" dirty="0" smtClean="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cristianismo</a:t>
            </a:r>
            <a:endParaRPr lang="en-US" dirty="0">
              <a:solidFill>
                <a:schemeClr val="accent6"/>
              </a:solidFill>
              <a:latin typeface="Avenir LT Std 35 Light"/>
              <a:cs typeface="Avenir LT Std 35 Light"/>
            </a:endParaRPr>
          </a:p>
        </p:txBody>
      </p:sp>
      <p:pic>
        <p:nvPicPr>
          <p:cNvPr id="2" name="Picture 1" descr="countries-that-will-no-longer-have-a-christian-majority-in-20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14550"/>
            <a:ext cx="2884868" cy="160020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8539" y="1809750"/>
            <a:ext cx="2616061" cy="832104"/>
          </a:xfrm>
          <a:prstGeom prst="rect">
            <a:avLst/>
          </a:prstGeom>
        </p:spPr>
      </p:pic>
      <p:sp>
        <p:nvSpPr>
          <p:cNvPr id="26" name="TextBox 25"/>
          <p:cNvSpPr txBox="1"/>
          <p:nvPr/>
        </p:nvSpPr>
        <p:spPr>
          <a:xfrm>
            <a:off x="3581400" y="1004608"/>
            <a:ext cx="3276600" cy="646331"/>
          </a:xfrm>
          <a:prstGeom prst="rect">
            <a:avLst/>
          </a:prstGeom>
          <a:noFill/>
        </p:spPr>
        <p:txBody>
          <a:bodyPr wrap="square" rtlCol="0">
            <a:spAutoFit/>
          </a:bodyPr>
          <a:lstStyle/>
          <a:p>
            <a:r>
              <a:rPr lang="en-US" dirty="0" smtClean="0">
                <a:solidFill>
                  <a:srgbClr val="279190"/>
                </a:solidFill>
                <a:latin typeface="Avenir Black"/>
                <a:cs typeface="Avenir Black"/>
              </a:rPr>
              <a:t>+40 </a:t>
            </a:r>
            <a:r>
              <a:rPr lang="en-US" dirty="0" err="1" smtClean="0">
                <a:solidFill>
                  <a:srgbClr val="279190"/>
                </a:solidFill>
                <a:latin typeface="Avenir Black"/>
                <a:cs typeface="Avenir Black"/>
              </a:rPr>
              <a:t>millones</a:t>
            </a:r>
            <a:r>
              <a:rPr lang="en-US" dirty="0" smtClean="0">
                <a:solidFill>
                  <a:srgbClr val="279190"/>
                </a:solidFill>
                <a:latin typeface="Avenir Black"/>
                <a:cs typeface="Avenir Black"/>
              </a:rPr>
              <a:t> </a:t>
            </a:r>
            <a:r>
              <a:rPr lang="en-US" dirty="0" err="1" smtClean="0">
                <a:latin typeface="Avenir Light"/>
                <a:cs typeface="Avenir Light"/>
              </a:rPr>
              <a:t>proyectados</a:t>
            </a:r>
            <a:r>
              <a:rPr lang="en-US" dirty="0" smtClean="0">
                <a:latin typeface="Avenir Light"/>
                <a:cs typeface="Avenir Light"/>
              </a:rPr>
              <a:t> </a:t>
            </a:r>
          </a:p>
          <a:p>
            <a:r>
              <a:rPr lang="en-US" dirty="0" smtClean="0">
                <a:latin typeface="Avenir Light"/>
                <a:cs typeface="Avenir Light"/>
              </a:rPr>
              <a:t>a </a:t>
            </a:r>
            <a:r>
              <a:rPr lang="en-US" dirty="0" err="1" smtClean="0">
                <a:latin typeface="Avenir Light"/>
                <a:cs typeface="Avenir Light"/>
              </a:rPr>
              <a:t>convertirse</a:t>
            </a:r>
            <a:r>
              <a:rPr lang="en-US" dirty="0" smtClean="0">
                <a:latin typeface="Avenir Light"/>
                <a:cs typeface="Avenir Light"/>
              </a:rPr>
              <a:t> al </a:t>
            </a:r>
            <a:r>
              <a:rPr lang="en-US" dirty="0" err="1">
                <a:latin typeface="Avenir Light"/>
                <a:cs typeface="Avenir Light"/>
              </a:rPr>
              <a:t>c</a:t>
            </a:r>
            <a:r>
              <a:rPr lang="en-US" dirty="0" err="1" smtClean="0">
                <a:latin typeface="Avenir Light"/>
                <a:cs typeface="Avenir Light"/>
              </a:rPr>
              <a:t>ristianismo</a:t>
            </a:r>
            <a:endParaRPr lang="en-US" dirty="0" smtClean="0">
              <a:latin typeface="Avenir Light"/>
              <a:cs typeface="Avenir Light"/>
            </a:endParaRPr>
          </a:p>
        </p:txBody>
      </p:sp>
      <p:sp>
        <p:nvSpPr>
          <p:cNvPr id="28" name="TextBox 27"/>
          <p:cNvSpPr txBox="1"/>
          <p:nvPr/>
        </p:nvSpPr>
        <p:spPr>
          <a:xfrm>
            <a:off x="3602567" y="2763619"/>
            <a:ext cx="2722033" cy="923330"/>
          </a:xfrm>
          <a:prstGeom prst="rect">
            <a:avLst/>
          </a:prstGeom>
          <a:noFill/>
        </p:spPr>
        <p:txBody>
          <a:bodyPr wrap="square" rtlCol="0">
            <a:spAutoFit/>
          </a:bodyPr>
          <a:lstStyle/>
          <a:p>
            <a:r>
              <a:rPr lang="en-US" dirty="0" smtClean="0">
                <a:solidFill>
                  <a:srgbClr val="EB5A54"/>
                </a:solidFill>
                <a:latin typeface="Avenir Black"/>
                <a:cs typeface="Avenir Black"/>
              </a:rPr>
              <a:t>–106 </a:t>
            </a:r>
            <a:r>
              <a:rPr lang="en-US" dirty="0" err="1" smtClean="0">
                <a:solidFill>
                  <a:srgbClr val="EB5A54"/>
                </a:solidFill>
                <a:latin typeface="Avenir Black"/>
                <a:cs typeface="Avenir Black"/>
              </a:rPr>
              <a:t>millones</a:t>
            </a:r>
            <a:r>
              <a:rPr lang="en-US" dirty="0" smtClean="0">
                <a:solidFill>
                  <a:srgbClr val="EB5A54"/>
                </a:solidFill>
                <a:latin typeface="Avenir Black"/>
                <a:cs typeface="Avenir Black"/>
              </a:rPr>
              <a:t> </a:t>
            </a:r>
            <a:r>
              <a:rPr lang="en-US" dirty="0" err="1" smtClean="0">
                <a:latin typeface="Avenir Light"/>
                <a:cs typeface="Avenir Light"/>
              </a:rPr>
              <a:t>proyectados</a:t>
            </a:r>
            <a:r>
              <a:rPr lang="en-US" dirty="0" smtClean="0">
                <a:latin typeface="Avenir Light"/>
                <a:cs typeface="Avenir Light"/>
              </a:rPr>
              <a:t> a</a:t>
            </a:r>
          </a:p>
          <a:p>
            <a:r>
              <a:rPr lang="en-US" dirty="0" err="1" smtClean="0">
                <a:latin typeface="Avenir Light"/>
                <a:cs typeface="Avenir Light"/>
              </a:rPr>
              <a:t>dejar</a:t>
            </a:r>
            <a:r>
              <a:rPr lang="en-US" dirty="0" smtClean="0">
                <a:latin typeface="Avenir Light"/>
                <a:cs typeface="Avenir Light"/>
              </a:rPr>
              <a:t> el </a:t>
            </a:r>
            <a:r>
              <a:rPr lang="en-US" dirty="0" err="1">
                <a:latin typeface="Avenir Light"/>
                <a:cs typeface="Avenir Light"/>
              </a:rPr>
              <a:t>c</a:t>
            </a:r>
            <a:r>
              <a:rPr lang="en-US" dirty="0" err="1" smtClean="0">
                <a:latin typeface="Avenir Light"/>
                <a:cs typeface="Avenir Light"/>
              </a:rPr>
              <a:t>ristianismo</a:t>
            </a:r>
            <a:endParaRPr lang="en-US" dirty="0" smtClean="0">
              <a:latin typeface="Avenir Light"/>
              <a:cs typeface="Avenir Light"/>
            </a:endParaRPr>
          </a:p>
        </p:txBody>
      </p:sp>
      <p:sp>
        <p:nvSpPr>
          <p:cNvPr id="30" name="TextBox 29"/>
          <p:cNvSpPr txBox="1"/>
          <p:nvPr/>
        </p:nvSpPr>
        <p:spPr>
          <a:xfrm>
            <a:off x="380893" y="1004608"/>
            <a:ext cx="3276707" cy="923330"/>
          </a:xfrm>
          <a:prstGeom prst="rect">
            <a:avLst/>
          </a:prstGeom>
          <a:noFill/>
        </p:spPr>
        <p:txBody>
          <a:bodyPr wrap="square" rtlCol="0">
            <a:spAutoFit/>
          </a:bodyPr>
          <a:lstStyle/>
          <a:p>
            <a:r>
              <a:rPr lang="en-US" dirty="0" err="1" smtClean="0">
                <a:solidFill>
                  <a:srgbClr val="279190"/>
                </a:solidFill>
                <a:latin typeface="Avenir Black"/>
                <a:cs typeface="Avenir Black"/>
              </a:rPr>
              <a:t>Cristianos</a:t>
            </a:r>
            <a:r>
              <a:rPr lang="en-US" dirty="0" smtClean="0">
                <a:solidFill>
                  <a:srgbClr val="279190"/>
                </a:solidFill>
                <a:latin typeface="Avenir Black"/>
                <a:cs typeface="Avenir Black"/>
              </a:rPr>
              <a:t> </a:t>
            </a:r>
            <a:r>
              <a:rPr lang="en-US" dirty="0" err="1" smtClean="0">
                <a:latin typeface="Avenir Light"/>
                <a:cs typeface="Avenir Light"/>
              </a:rPr>
              <a:t>proyectados</a:t>
            </a:r>
            <a:r>
              <a:rPr lang="en-US" dirty="0" smtClean="0">
                <a:latin typeface="Avenir Light"/>
                <a:cs typeface="Avenir Light"/>
              </a:rPr>
              <a:t> a </a:t>
            </a:r>
          </a:p>
          <a:p>
            <a:r>
              <a:rPr lang="en-US" dirty="0" err="1" smtClean="0">
                <a:latin typeface="Avenir Light"/>
                <a:cs typeface="Avenir Light"/>
              </a:rPr>
              <a:t>perder</a:t>
            </a:r>
            <a:r>
              <a:rPr lang="en-US" dirty="0" smtClean="0">
                <a:latin typeface="Avenir Light"/>
                <a:cs typeface="Avenir Light"/>
              </a:rPr>
              <a:t> la </a:t>
            </a:r>
            <a:r>
              <a:rPr lang="en-US" dirty="0" err="1" smtClean="0">
                <a:latin typeface="Avenir Light"/>
                <a:cs typeface="Avenir Light"/>
              </a:rPr>
              <a:t>mayoría</a:t>
            </a:r>
            <a:r>
              <a:rPr lang="en-US" dirty="0" smtClean="0">
                <a:latin typeface="Avenir Light"/>
                <a:cs typeface="Avenir Light"/>
              </a:rPr>
              <a:t> en </a:t>
            </a:r>
          </a:p>
          <a:p>
            <a:r>
              <a:rPr lang="en-US" dirty="0" smtClean="0">
                <a:latin typeface="Avenir Black"/>
                <a:cs typeface="Avenir Black"/>
              </a:rPr>
              <a:t>8 </a:t>
            </a:r>
            <a:r>
              <a:rPr lang="en-US" dirty="0" err="1" smtClean="0">
                <a:latin typeface="Avenir Black"/>
                <a:cs typeface="Avenir Black"/>
              </a:rPr>
              <a:t>países</a:t>
            </a:r>
            <a:r>
              <a:rPr lang="en-US" dirty="0" smtClean="0">
                <a:latin typeface="Avenir Black"/>
                <a:cs typeface="Avenir Black"/>
              </a:rPr>
              <a:t>.</a:t>
            </a:r>
          </a:p>
        </p:txBody>
      </p:sp>
      <p:pic>
        <p:nvPicPr>
          <p:cNvPr id="3" name="Picture 2" descr="IMB_MI_GlobalBriefing_natelistrom-34-nigeri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6872" y="1102614"/>
            <a:ext cx="1252728" cy="1316736"/>
          </a:xfrm>
          <a:prstGeom prst="rect">
            <a:avLst/>
          </a:prstGeom>
        </p:spPr>
      </p:pic>
      <p:sp>
        <p:nvSpPr>
          <p:cNvPr id="31" name="TextBox 30"/>
          <p:cNvSpPr txBox="1"/>
          <p:nvPr/>
        </p:nvSpPr>
        <p:spPr>
          <a:xfrm>
            <a:off x="6400800" y="2189024"/>
            <a:ext cx="2362200" cy="1477328"/>
          </a:xfrm>
          <a:prstGeom prst="rect">
            <a:avLst/>
          </a:prstGeom>
          <a:noFill/>
        </p:spPr>
        <p:txBody>
          <a:bodyPr wrap="square" rtlCol="0">
            <a:spAutoFit/>
          </a:bodyPr>
          <a:lstStyle/>
          <a:p>
            <a:r>
              <a:rPr lang="en-US" dirty="0">
                <a:latin typeface="Avenir Black"/>
                <a:cs typeface="Avenir Black"/>
              </a:rPr>
              <a:t>Nigeria </a:t>
            </a:r>
            <a:endParaRPr lang="en-US" dirty="0" smtClean="0">
              <a:latin typeface="Avenir Black"/>
              <a:cs typeface="Avenir Black"/>
            </a:endParaRPr>
          </a:p>
          <a:p>
            <a:r>
              <a:rPr lang="en-US" dirty="0" err="1" smtClean="0">
                <a:latin typeface="Avenir Light"/>
                <a:cs typeface="Avenir Light"/>
              </a:rPr>
              <a:t>proyectada</a:t>
            </a:r>
            <a:r>
              <a:rPr lang="en-US" dirty="0" smtClean="0">
                <a:latin typeface="Avenir Light"/>
                <a:cs typeface="Avenir Light"/>
              </a:rPr>
              <a:t> a </a:t>
            </a:r>
            <a:r>
              <a:rPr lang="en-US" dirty="0" err="1" smtClean="0">
                <a:latin typeface="Avenir Light"/>
                <a:cs typeface="Avenir Light"/>
              </a:rPr>
              <a:t>tener</a:t>
            </a:r>
            <a:r>
              <a:rPr lang="en-US" dirty="0" smtClean="0">
                <a:latin typeface="Avenir Light"/>
                <a:cs typeface="Avenir Light"/>
              </a:rPr>
              <a:t> la</a:t>
            </a:r>
          </a:p>
          <a:p>
            <a:r>
              <a:rPr lang="en-US" dirty="0" err="1" smtClean="0">
                <a:solidFill>
                  <a:srgbClr val="279190"/>
                </a:solidFill>
                <a:latin typeface="Avenir Black"/>
                <a:cs typeface="Avenir Black"/>
              </a:rPr>
              <a:t>tercera</a:t>
            </a:r>
            <a:r>
              <a:rPr lang="en-US" dirty="0" smtClean="0">
                <a:solidFill>
                  <a:srgbClr val="279190"/>
                </a:solidFill>
                <a:latin typeface="Avenir Black"/>
                <a:cs typeface="Avenir Black"/>
              </a:rPr>
              <a:t> </a:t>
            </a:r>
            <a:r>
              <a:rPr lang="en-US" dirty="0" err="1" smtClean="0">
                <a:solidFill>
                  <a:srgbClr val="279190"/>
                </a:solidFill>
                <a:latin typeface="Avenir Black"/>
                <a:cs typeface="Avenir Black"/>
              </a:rPr>
              <a:t>población</a:t>
            </a:r>
            <a:r>
              <a:rPr lang="en-US" dirty="0" smtClean="0">
                <a:solidFill>
                  <a:srgbClr val="279190"/>
                </a:solidFill>
                <a:latin typeface="Avenir Black"/>
                <a:cs typeface="Avenir Black"/>
              </a:rPr>
              <a:t> </a:t>
            </a:r>
            <a:r>
              <a:rPr lang="en-US" dirty="0" err="1" smtClean="0">
                <a:solidFill>
                  <a:srgbClr val="279190"/>
                </a:solidFill>
                <a:latin typeface="Avenir Black"/>
                <a:cs typeface="Avenir Black"/>
              </a:rPr>
              <a:t>cristiana</a:t>
            </a:r>
            <a:r>
              <a:rPr lang="en-US" dirty="0" smtClean="0">
                <a:solidFill>
                  <a:srgbClr val="279190"/>
                </a:solidFill>
                <a:latin typeface="Avenir Black"/>
                <a:cs typeface="Avenir Black"/>
              </a:rPr>
              <a:t> </a:t>
            </a:r>
            <a:r>
              <a:rPr lang="en-US" dirty="0" err="1" smtClean="0">
                <a:solidFill>
                  <a:srgbClr val="279190"/>
                </a:solidFill>
                <a:latin typeface="Avenir Black"/>
                <a:cs typeface="Avenir Black"/>
              </a:rPr>
              <a:t>más</a:t>
            </a:r>
            <a:r>
              <a:rPr lang="en-US" dirty="0" smtClean="0">
                <a:solidFill>
                  <a:srgbClr val="279190"/>
                </a:solidFill>
                <a:latin typeface="Avenir Black"/>
                <a:cs typeface="Avenir Black"/>
              </a:rPr>
              <a:t> </a:t>
            </a:r>
            <a:r>
              <a:rPr lang="en-US" dirty="0" err="1" smtClean="0">
                <a:solidFill>
                  <a:srgbClr val="279190"/>
                </a:solidFill>
                <a:latin typeface="Avenir Black"/>
                <a:cs typeface="Avenir Black"/>
              </a:rPr>
              <a:t>grande</a:t>
            </a:r>
            <a:r>
              <a:rPr lang="en-US" dirty="0" smtClean="0">
                <a:solidFill>
                  <a:srgbClr val="279190"/>
                </a:solidFill>
                <a:latin typeface="Avenir Black"/>
                <a:cs typeface="Avenir Black"/>
              </a:rPr>
              <a:t> del </a:t>
            </a:r>
            <a:r>
              <a:rPr lang="en-US" dirty="0" err="1" smtClean="0">
                <a:solidFill>
                  <a:srgbClr val="279190"/>
                </a:solidFill>
                <a:latin typeface="Avenir Black"/>
                <a:cs typeface="Avenir Black"/>
              </a:rPr>
              <a:t>mundo</a:t>
            </a:r>
            <a:r>
              <a:rPr lang="en-US" dirty="0" smtClean="0">
                <a:solidFill>
                  <a:srgbClr val="279190"/>
                </a:solidFill>
                <a:latin typeface="Avenir Black"/>
                <a:cs typeface="Avenir Black"/>
              </a:rPr>
              <a:t>.</a:t>
            </a:r>
            <a:endParaRPr lang="en-US" dirty="0">
              <a:latin typeface="Avenir Black"/>
              <a:cs typeface="Avenir Black"/>
            </a:endParaRPr>
          </a:p>
        </p:txBody>
      </p:sp>
    </p:spTree>
    <p:extLst>
      <p:ext uri="{BB962C8B-B14F-4D97-AF65-F5344CB8AC3E}">
        <p14:creationId xmlns:p14="http://schemas.microsoft.com/office/powerpoint/2010/main" val="1883117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61190" y="288250"/>
            <a:ext cx="3472610" cy="369332"/>
          </a:xfrm>
          <a:prstGeom prst="rect">
            <a:avLst/>
          </a:prstGeom>
          <a:noFill/>
        </p:spPr>
        <p:txBody>
          <a:bodyPr wrap="square" rtlCol="0">
            <a:spAutoFit/>
          </a:bodyPr>
          <a:lstStyle/>
          <a:p>
            <a:r>
              <a:rPr lang="en-US" dirty="0" smtClean="0">
                <a:latin typeface="Avenir LT Std 95 Black"/>
                <a:cs typeface="Avenir LT Std 95 Black"/>
              </a:rPr>
              <a:t>UN MUNDO PERDIDO</a:t>
            </a:r>
            <a:endParaRPr lang="en-US" dirty="0">
              <a:latin typeface="Avenir LT Std 95 Black"/>
              <a:cs typeface="Avenir LT Std 95 Black"/>
            </a:endParaRPr>
          </a:p>
        </p:txBody>
      </p:sp>
      <p:sp>
        <p:nvSpPr>
          <p:cNvPr id="7" name="TextBox 6"/>
          <p:cNvSpPr txBox="1"/>
          <p:nvPr/>
        </p:nvSpPr>
        <p:spPr>
          <a:xfrm>
            <a:off x="3588906" y="288250"/>
            <a:ext cx="6088494" cy="369332"/>
          </a:xfrm>
          <a:prstGeom prst="rect">
            <a:avLst/>
          </a:prstGeom>
          <a:noFill/>
        </p:spPr>
        <p:txBody>
          <a:bodyPr wrap="square" rtlCol="0">
            <a:spAutoFit/>
          </a:bodyPr>
          <a:lstStyle/>
          <a:p>
            <a:r>
              <a:rPr lang="en-US" dirty="0" smtClean="0">
                <a:solidFill>
                  <a:schemeClr val="accent6"/>
                </a:solidFill>
                <a:latin typeface="Avenir LT Std 35 Light"/>
                <a:cs typeface="Avenir LT Std 35 Light"/>
              </a:rPr>
              <a:t>El </a:t>
            </a:r>
            <a:r>
              <a:rPr lang="en-US" dirty="0" err="1" smtClean="0">
                <a:solidFill>
                  <a:schemeClr val="accent6"/>
                </a:solidFill>
                <a:latin typeface="Avenir LT Std 35 Light"/>
                <a:cs typeface="Avenir LT Std 35 Light"/>
              </a:rPr>
              <a:t>mundo</a:t>
            </a:r>
            <a:endParaRPr lang="en-US" dirty="0">
              <a:solidFill>
                <a:schemeClr val="accent6"/>
              </a:solidFill>
              <a:latin typeface="Avenir LT Std 35 Light"/>
              <a:cs typeface="Avenir LT Std 35 Light"/>
            </a:endParaRPr>
          </a:p>
        </p:txBody>
      </p:sp>
      <p:sp>
        <p:nvSpPr>
          <p:cNvPr id="9" name="TextBox 8"/>
          <p:cNvSpPr txBox="1"/>
          <p:nvPr/>
        </p:nvSpPr>
        <p:spPr>
          <a:xfrm>
            <a:off x="6214588" y="4170649"/>
            <a:ext cx="1756296" cy="200055"/>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dirty="0">
                <a:latin typeface="Avenir LT Std 35 Light"/>
                <a:cs typeface="Avenir LT Std 35 Light"/>
              </a:rPr>
              <a:t>Global Research, IMB</a:t>
            </a:r>
          </a:p>
        </p:txBody>
      </p:sp>
      <p:sp>
        <p:nvSpPr>
          <p:cNvPr id="11" name="Rectangle 10"/>
          <p:cNvSpPr/>
          <p:nvPr/>
        </p:nvSpPr>
        <p:spPr>
          <a:xfrm>
            <a:off x="5211234" y="3253085"/>
            <a:ext cx="3856566" cy="830997"/>
          </a:xfrm>
          <a:prstGeom prst="rect">
            <a:avLst/>
          </a:prstGeom>
        </p:spPr>
        <p:txBody>
          <a:bodyPr wrap="square">
            <a:spAutoFit/>
          </a:bodyPr>
          <a:lstStyle/>
          <a:p>
            <a:pPr lvl="0"/>
            <a:r>
              <a:rPr lang="en-US" sz="2400" dirty="0" smtClean="0">
                <a:latin typeface="Avenir Black"/>
                <a:cs typeface="Avenir Black"/>
              </a:rPr>
              <a:t>7.200 </a:t>
            </a:r>
            <a:r>
              <a:rPr lang="en-US" sz="2400" dirty="0" err="1" smtClean="0">
                <a:latin typeface="Avenir Black"/>
                <a:cs typeface="Avenir Black"/>
              </a:rPr>
              <a:t>millones</a:t>
            </a:r>
            <a:r>
              <a:rPr lang="en-US" sz="2400" dirty="0" smtClean="0">
                <a:latin typeface="Avenir Black"/>
                <a:cs typeface="Avenir Black"/>
              </a:rPr>
              <a:t> de personas</a:t>
            </a:r>
            <a:endParaRPr lang="en-US" sz="2400" dirty="0">
              <a:latin typeface="Avenir Black"/>
              <a:cs typeface="Avenir Black"/>
            </a:endParaRPr>
          </a:p>
        </p:txBody>
      </p:sp>
      <p:pic>
        <p:nvPicPr>
          <p:cNvPr id="3" name="Picture 2" descr="People groups_blue.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6200" y="920550"/>
            <a:ext cx="9144000" cy="2260800"/>
          </a:xfrm>
          <a:prstGeom prst="rect">
            <a:avLst/>
          </a:prstGeom>
        </p:spPr>
      </p:pic>
      <p:pic>
        <p:nvPicPr>
          <p:cNvPr id="4" name="Picture 3" descr="100% circ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2266950"/>
            <a:ext cx="2415117" cy="2415117"/>
          </a:xfrm>
          <a:prstGeom prst="rect">
            <a:avLst/>
          </a:prstGeom>
        </p:spPr>
      </p:pic>
      <p:sp>
        <p:nvSpPr>
          <p:cNvPr id="13" name="TextBox 12"/>
          <p:cNvSpPr txBox="1"/>
          <p:nvPr/>
        </p:nvSpPr>
        <p:spPr>
          <a:xfrm>
            <a:off x="2796117" y="3648730"/>
            <a:ext cx="2286000" cy="523220"/>
          </a:xfrm>
          <a:prstGeom prst="rect">
            <a:avLst/>
          </a:prstGeom>
          <a:noFill/>
        </p:spPr>
        <p:txBody>
          <a:bodyPr wrap="square" rtlCol="0">
            <a:spAutoFit/>
          </a:bodyPr>
          <a:lstStyle/>
          <a:p>
            <a:pPr algn="ctr"/>
            <a:r>
              <a:rPr lang="en-US" sz="1400" dirty="0" err="1" smtClean="0">
                <a:latin typeface="Avenir LT Std 35 Light"/>
                <a:cs typeface="Avenir LT Std 35 Light"/>
              </a:rPr>
              <a:t>Etnias</a:t>
            </a:r>
            <a:endParaRPr lang="en-US" sz="1400" dirty="0" smtClean="0">
              <a:latin typeface="Avenir LT Std 35 Light"/>
              <a:cs typeface="Avenir LT Std 35 Light"/>
            </a:endParaRPr>
          </a:p>
          <a:p>
            <a:pPr algn="ctr"/>
            <a:r>
              <a:rPr lang="en-US" sz="1400" dirty="0">
                <a:latin typeface="Avenir LT Std 35 Light"/>
                <a:cs typeface="Avenir LT Std 35 Light"/>
              </a:rPr>
              <a:t>d</a:t>
            </a:r>
            <a:r>
              <a:rPr lang="en-US" sz="1400" dirty="0" smtClean="0">
                <a:latin typeface="Avenir LT Std 35 Light"/>
                <a:cs typeface="Avenir LT Std 35 Light"/>
              </a:rPr>
              <a:t>el </a:t>
            </a:r>
            <a:r>
              <a:rPr lang="en-US" sz="1400" dirty="0" err="1" smtClean="0">
                <a:latin typeface="Avenir LT Std 35 Light"/>
                <a:cs typeface="Avenir LT Std 35 Light"/>
              </a:rPr>
              <a:t>mundo</a:t>
            </a:r>
            <a:endParaRPr lang="en-US" sz="1400" dirty="0" smtClean="0">
              <a:latin typeface="Avenir LT Std 35 Light"/>
              <a:cs typeface="Avenir LT Std 35 Light"/>
            </a:endParaRPr>
          </a:p>
        </p:txBody>
      </p:sp>
      <p:sp>
        <p:nvSpPr>
          <p:cNvPr id="14" name="TextBox 13"/>
          <p:cNvSpPr txBox="1"/>
          <p:nvPr/>
        </p:nvSpPr>
        <p:spPr>
          <a:xfrm>
            <a:off x="2819400" y="3120301"/>
            <a:ext cx="2262717" cy="646331"/>
          </a:xfrm>
          <a:prstGeom prst="rect">
            <a:avLst/>
          </a:prstGeom>
          <a:noFill/>
        </p:spPr>
        <p:txBody>
          <a:bodyPr wrap="square" rtlCol="0">
            <a:spAutoFit/>
          </a:bodyPr>
          <a:lstStyle/>
          <a:p>
            <a:pPr algn="ctr"/>
            <a:r>
              <a:rPr lang="en-US" sz="3600" dirty="0" smtClean="0">
                <a:solidFill>
                  <a:srgbClr val="BCBEC0"/>
                </a:solidFill>
                <a:latin typeface="Avenir Black"/>
                <a:cs typeface="Avenir Black"/>
              </a:rPr>
              <a:t>11.504</a:t>
            </a:r>
            <a:endParaRPr lang="en-US" sz="3600" dirty="0">
              <a:solidFill>
                <a:srgbClr val="BCBEC0"/>
              </a:solidFill>
              <a:latin typeface="Avenir Black"/>
              <a:cs typeface="Avenir Black"/>
            </a:endParaRPr>
          </a:p>
        </p:txBody>
      </p:sp>
    </p:spTree>
    <p:extLst>
      <p:ext uri="{BB962C8B-B14F-4D97-AF65-F5344CB8AC3E}">
        <p14:creationId xmlns:p14="http://schemas.microsoft.com/office/powerpoint/2010/main" val="2102623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 y="0"/>
            <a:ext cx="9146821" cy="5145087"/>
          </a:xfrm>
          <a:prstGeom prst="rect">
            <a:avLst/>
          </a:prstGeom>
        </p:spPr>
      </p:pic>
      <p:sp>
        <p:nvSpPr>
          <p:cNvPr id="9" name="TextBox 8"/>
          <p:cNvSpPr txBox="1"/>
          <p:nvPr/>
        </p:nvSpPr>
        <p:spPr>
          <a:xfrm>
            <a:off x="5562600" y="4170649"/>
            <a:ext cx="2408284" cy="415498"/>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dirty="0">
                <a:latin typeface="Avenir LT Std 35 Light"/>
                <a:cs typeface="Avenir LT Std 35 Light"/>
              </a:rPr>
              <a:t>https://</a:t>
            </a:r>
            <a:r>
              <a:rPr lang="en-US" sz="700" dirty="0" err="1">
                <a:latin typeface="Avenir LT Std 35 Light"/>
                <a:cs typeface="Avenir LT Std 35 Light"/>
              </a:rPr>
              <a:t>www.un.org</a:t>
            </a:r>
            <a:r>
              <a:rPr lang="en-US" sz="700" dirty="0">
                <a:latin typeface="Avenir LT Std 35 Light"/>
                <a:cs typeface="Avenir LT Std 35 Light"/>
              </a:rPr>
              <a:t>/development/</a:t>
            </a:r>
            <a:r>
              <a:rPr lang="en-US" sz="700" dirty="0" err="1">
                <a:latin typeface="Avenir LT Std 35 Light"/>
                <a:cs typeface="Avenir LT Std 35 Light"/>
              </a:rPr>
              <a:t>desa</a:t>
            </a:r>
            <a:r>
              <a:rPr lang="en-US" sz="700" dirty="0">
                <a:latin typeface="Avenir LT Std 35 Light"/>
                <a:cs typeface="Avenir LT Std 35 Light"/>
              </a:rPr>
              <a:t>/en/news/population/un-report-world-population-projected-to-reach-9-6-billion-by-2050.html</a:t>
            </a:r>
            <a:endParaRPr lang="en-US" sz="700" dirty="0" smtClean="0">
              <a:latin typeface="Avenir LT Std 35 Light"/>
              <a:cs typeface="Avenir LT Std 35 Light"/>
            </a:endParaRPr>
          </a:p>
        </p:txBody>
      </p:sp>
      <p:sp>
        <p:nvSpPr>
          <p:cNvPr id="10" name="TextBox 9"/>
          <p:cNvSpPr txBox="1"/>
          <p:nvPr/>
        </p:nvSpPr>
        <p:spPr>
          <a:xfrm>
            <a:off x="261190" y="288250"/>
            <a:ext cx="33964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505201" y="288250"/>
            <a:ext cx="5867400" cy="369332"/>
          </a:xfrm>
          <a:prstGeom prst="rect">
            <a:avLst/>
          </a:prstGeom>
          <a:noFill/>
        </p:spPr>
        <p:txBody>
          <a:bodyPr wrap="square" rtlCol="0">
            <a:spAutoFit/>
          </a:bodyPr>
          <a:lstStyle/>
          <a:p>
            <a:r>
              <a:rPr lang="en-US" dirty="0" err="1">
                <a:solidFill>
                  <a:srgbClr val="001012"/>
                </a:solidFill>
                <a:latin typeface="Avenir LT Std 35 Light"/>
                <a:cs typeface="Avenir LT Std 35 Light"/>
              </a:rPr>
              <a:t>Factores</a:t>
            </a:r>
            <a:r>
              <a:rPr lang="en-US" dirty="0">
                <a:solidFill>
                  <a:srgbClr val="001012"/>
                </a:solidFill>
                <a:latin typeface="Avenir LT Std 35 Light"/>
                <a:cs typeface="Avenir LT Std 35 Light"/>
              </a:rPr>
              <a:t> </a:t>
            </a:r>
            <a:r>
              <a:rPr lang="en-US" dirty="0" err="1">
                <a:solidFill>
                  <a:srgbClr val="001012"/>
                </a:solidFill>
                <a:latin typeface="Avenir LT Std 35 Light"/>
                <a:cs typeface="Avenir LT Std 35 Light"/>
              </a:rPr>
              <a:t>Humanos</a:t>
            </a:r>
            <a:r>
              <a:rPr lang="en-US" dirty="0">
                <a:solidFill>
                  <a:srgbClr val="001012"/>
                </a:solidFill>
                <a:latin typeface="Avenir LT Std 35 Light"/>
                <a:cs typeface="Avenir LT Std 35 Light"/>
              </a:rPr>
              <a:t> </a:t>
            </a:r>
            <a:r>
              <a:rPr lang="en-US" dirty="0" smtClean="0">
                <a:solidFill>
                  <a:schemeClr val="accent6"/>
                </a:solidFill>
                <a:latin typeface="Avenir LT Std 35 Light"/>
                <a:cs typeface="Avenir LT Std 35 Light"/>
              </a:rPr>
              <a:t>/</a:t>
            </a:r>
            <a:r>
              <a:rPr lang="en-US" dirty="0" err="1" smtClean="0">
                <a:solidFill>
                  <a:schemeClr val="accent6"/>
                </a:solidFill>
                <a:latin typeface="Avenir LT Std 35 Light"/>
                <a:cs typeface="Avenir LT Std 35 Light"/>
              </a:rPr>
              <a:t>Crecimiento</a:t>
            </a:r>
            <a:r>
              <a:rPr lang="en-US" dirty="0" smtClean="0">
                <a:solidFill>
                  <a:schemeClr val="accent6"/>
                </a:solidFill>
                <a:latin typeface="Avenir LT Std 35 Light"/>
                <a:cs typeface="Avenir LT Std 35 Light"/>
              </a:rPr>
              <a:t> sin </a:t>
            </a:r>
            <a:r>
              <a:rPr lang="en-US" dirty="0" err="1" smtClean="0">
                <a:solidFill>
                  <a:schemeClr val="accent6"/>
                </a:solidFill>
                <a:latin typeface="Avenir LT Std 35 Light"/>
                <a:cs typeface="Avenir LT Std 35 Light"/>
              </a:rPr>
              <a:t>precedentes</a:t>
            </a:r>
            <a:endParaRPr lang="en-US" dirty="0">
              <a:solidFill>
                <a:schemeClr val="accent6"/>
              </a:solidFill>
              <a:latin typeface="Avenir LT Std 35 Light"/>
              <a:cs typeface="Avenir LT Std 35 Light"/>
            </a:endParaRPr>
          </a:p>
        </p:txBody>
      </p:sp>
      <p:sp>
        <p:nvSpPr>
          <p:cNvPr id="12" name="TextBox 11"/>
          <p:cNvSpPr txBox="1"/>
          <p:nvPr/>
        </p:nvSpPr>
        <p:spPr>
          <a:xfrm>
            <a:off x="5943600" y="1752421"/>
            <a:ext cx="2362200" cy="1200329"/>
          </a:xfrm>
          <a:prstGeom prst="rect">
            <a:avLst/>
          </a:prstGeom>
          <a:noFill/>
        </p:spPr>
        <p:txBody>
          <a:bodyPr wrap="square" rtlCol="0">
            <a:spAutoFit/>
          </a:bodyPr>
          <a:lstStyle/>
          <a:p>
            <a:r>
              <a:rPr lang="en-US" dirty="0" err="1" smtClean="0">
                <a:latin typeface="Avenir Black"/>
                <a:cs typeface="Avenir Black"/>
              </a:rPr>
              <a:t>Población</a:t>
            </a:r>
            <a:r>
              <a:rPr lang="en-US" dirty="0" smtClean="0">
                <a:latin typeface="Avenir Black"/>
                <a:cs typeface="Avenir Black"/>
              </a:rPr>
              <a:t> </a:t>
            </a:r>
          </a:p>
          <a:p>
            <a:r>
              <a:rPr lang="hr-HR" dirty="0">
                <a:latin typeface="Avenir Light"/>
                <a:cs typeface="Avenir Light"/>
              </a:rPr>
              <a:t>1900: </a:t>
            </a:r>
            <a:r>
              <a:rPr lang="hr-HR" dirty="0" smtClean="0">
                <a:solidFill>
                  <a:srgbClr val="279190"/>
                </a:solidFill>
                <a:latin typeface="Avenir Black"/>
                <a:cs typeface="Avenir Black"/>
              </a:rPr>
              <a:t>1.5</a:t>
            </a:r>
            <a:r>
              <a:rPr lang="en-US" dirty="0" smtClean="0">
                <a:solidFill>
                  <a:srgbClr val="279190"/>
                </a:solidFill>
                <a:latin typeface="Avenir Black"/>
                <a:cs typeface="Avenir Black"/>
              </a:rPr>
              <a:t>00</a:t>
            </a:r>
            <a:r>
              <a:rPr lang="hr-HR" dirty="0" smtClean="0">
                <a:solidFill>
                  <a:srgbClr val="279190"/>
                </a:solidFill>
                <a:latin typeface="Avenir Black"/>
                <a:cs typeface="Avenir Black"/>
              </a:rPr>
              <a:t> </a:t>
            </a:r>
            <a:r>
              <a:rPr lang="en-US" dirty="0" smtClean="0">
                <a:solidFill>
                  <a:srgbClr val="279190"/>
                </a:solidFill>
                <a:latin typeface="Avenir Black"/>
                <a:cs typeface="Avenir Black"/>
              </a:rPr>
              <a:t>m</a:t>
            </a:r>
            <a:r>
              <a:rPr lang="hr-HR" dirty="0" smtClean="0">
                <a:solidFill>
                  <a:srgbClr val="279190"/>
                </a:solidFill>
                <a:latin typeface="Avenir Black"/>
                <a:cs typeface="Avenir Black"/>
              </a:rPr>
              <a:t>illon</a:t>
            </a:r>
            <a:r>
              <a:rPr lang="en-US" dirty="0" err="1" smtClean="0">
                <a:solidFill>
                  <a:srgbClr val="279190"/>
                </a:solidFill>
                <a:latin typeface="Avenir Black"/>
                <a:cs typeface="Avenir Black"/>
              </a:rPr>
              <a:t>es</a:t>
            </a:r>
            <a:endParaRPr lang="hr-HR" dirty="0">
              <a:solidFill>
                <a:srgbClr val="279190"/>
              </a:solidFill>
              <a:latin typeface="Avenir Black"/>
              <a:cs typeface="Avenir Black"/>
            </a:endParaRPr>
          </a:p>
          <a:p>
            <a:r>
              <a:rPr lang="hr-HR" dirty="0">
                <a:latin typeface="Avenir Light"/>
                <a:cs typeface="Avenir Light"/>
              </a:rPr>
              <a:t>2000: </a:t>
            </a:r>
            <a:r>
              <a:rPr lang="hr-HR" dirty="0" smtClean="0">
                <a:solidFill>
                  <a:srgbClr val="279190"/>
                </a:solidFill>
                <a:latin typeface="Avenir Black"/>
                <a:cs typeface="Avenir Black"/>
              </a:rPr>
              <a:t>6.1</a:t>
            </a:r>
            <a:r>
              <a:rPr lang="en-US" dirty="0" smtClean="0">
                <a:solidFill>
                  <a:srgbClr val="279190"/>
                </a:solidFill>
                <a:latin typeface="Avenir Black"/>
                <a:cs typeface="Avenir Black"/>
              </a:rPr>
              <a:t>00</a:t>
            </a:r>
            <a:r>
              <a:rPr lang="hr-HR" dirty="0" smtClean="0">
                <a:solidFill>
                  <a:srgbClr val="279190"/>
                </a:solidFill>
                <a:latin typeface="Avenir Black"/>
                <a:cs typeface="Avenir Black"/>
              </a:rPr>
              <a:t> </a:t>
            </a:r>
            <a:r>
              <a:rPr lang="en-US" dirty="0" smtClean="0">
                <a:solidFill>
                  <a:srgbClr val="279190"/>
                </a:solidFill>
                <a:latin typeface="Avenir Black"/>
                <a:cs typeface="Avenir Black"/>
              </a:rPr>
              <a:t>m</a:t>
            </a:r>
            <a:r>
              <a:rPr lang="hr-HR" dirty="0" smtClean="0">
                <a:solidFill>
                  <a:srgbClr val="279190"/>
                </a:solidFill>
                <a:latin typeface="Avenir Black"/>
                <a:cs typeface="Avenir Black"/>
              </a:rPr>
              <a:t>illon</a:t>
            </a:r>
            <a:r>
              <a:rPr lang="en-US" dirty="0" err="1" smtClean="0">
                <a:solidFill>
                  <a:srgbClr val="279190"/>
                </a:solidFill>
                <a:latin typeface="Avenir Black"/>
                <a:cs typeface="Avenir Black"/>
              </a:rPr>
              <a:t>es</a:t>
            </a:r>
            <a:endParaRPr lang="hr-HR" dirty="0">
              <a:solidFill>
                <a:srgbClr val="279190"/>
              </a:solidFill>
              <a:latin typeface="Avenir Black"/>
              <a:cs typeface="Avenir Black"/>
            </a:endParaRPr>
          </a:p>
          <a:p>
            <a:r>
              <a:rPr lang="hr-HR" dirty="0">
                <a:latin typeface="Avenir Light"/>
                <a:cs typeface="Avenir Light"/>
              </a:rPr>
              <a:t>2050: </a:t>
            </a:r>
            <a:r>
              <a:rPr lang="hr-HR" dirty="0" smtClean="0">
                <a:solidFill>
                  <a:srgbClr val="8ACFCF"/>
                </a:solidFill>
                <a:latin typeface="Avenir Black"/>
                <a:cs typeface="Avenir Black"/>
              </a:rPr>
              <a:t>9.6</a:t>
            </a:r>
            <a:r>
              <a:rPr lang="en-US" dirty="0" smtClean="0">
                <a:solidFill>
                  <a:srgbClr val="8ACFCF"/>
                </a:solidFill>
                <a:latin typeface="Avenir Black"/>
                <a:cs typeface="Avenir Black"/>
              </a:rPr>
              <a:t>00</a:t>
            </a:r>
            <a:r>
              <a:rPr lang="hr-HR" dirty="0" smtClean="0">
                <a:solidFill>
                  <a:srgbClr val="8ACFCF"/>
                </a:solidFill>
                <a:latin typeface="Avenir Black"/>
                <a:cs typeface="Avenir Black"/>
              </a:rPr>
              <a:t> </a:t>
            </a:r>
            <a:r>
              <a:rPr lang="en-US" dirty="0">
                <a:solidFill>
                  <a:srgbClr val="8ACFCF"/>
                </a:solidFill>
                <a:latin typeface="Avenir Black"/>
                <a:cs typeface="Avenir Black"/>
              </a:rPr>
              <a:t>m</a:t>
            </a:r>
            <a:r>
              <a:rPr lang="hr-HR" dirty="0" smtClean="0">
                <a:solidFill>
                  <a:srgbClr val="8ACFCF"/>
                </a:solidFill>
                <a:latin typeface="Avenir Black"/>
                <a:cs typeface="Avenir Black"/>
              </a:rPr>
              <a:t>illon</a:t>
            </a:r>
            <a:r>
              <a:rPr lang="en-US" dirty="0" err="1" smtClean="0">
                <a:solidFill>
                  <a:srgbClr val="8ACFCF"/>
                </a:solidFill>
                <a:latin typeface="Avenir Black"/>
                <a:cs typeface="Avenir Black"/>
              </a:rPr>
              <a:t>es</a:t>
            </a:r>
            <a:endParaRPr lang="en-US" dirty="0" smtClean="0">
              <a:solidFill>
                <a:srgbClr val="8ACFCF"/>
              </a:solidFill>
              <a:latin typeface="Avenir Black"/>
              <a:cs typeface="Avenir Black"/>
            </a:endParaRPr>
          </a:p>
        </p:txBody>
      </p:sp>
    </p:spTree>
    <p:extLst>
      <p:ext uri="{BB962C8B-B14F-4D97-AF65-F5344CB8AC3E}">
        <p14:creationId xmlns:p14="http://schemas.microsoft.com/office/powerpoint/2010/main" val="2036538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144000" cy="5143500"/>
          </a:xfrm>
          <a:prstGeom prst="rect">
            <a:avLst/>
          </a:prstGeom>
        </p:spPr>
      </p:pic>
      <p:sp>
        <p:nvSpPr>
          <p:cNvPr id="10" name="TextBox 9"/>
          <p:cNvSpPr txBox="1"/>
          <p:nvPr/>
        </p:nvSpPr>
        <p:spPr>
          <a:xfrm>
            <a:off x="261190" y="288250"/>
            <a:ext cx="35488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581400" y="288250"/>
            <a:ext cx="4903572" cy="369332"/>
          </a:xfrm>
          <a:prstGeom prst="rect">
            <a:avLst/>
          </a:prstGeom>
          <a:noFill/>
        </p:spPr>
        <p:txBody>
          <a:bodyPr wrap="square" rtlCol="0">
            <a:spAutoFit/>
          </a:bodyPr>
          <a:lstStyle/>
          <a:p>
            <a:r>
              <a:rPr lang="en-US" dirty="0" err="1">
                <a:solidFill>
                  <a:srgbClr val="001012"/>
                </a:solidFill>
                <a:latin typeface="Avenir LT Std 35 Light"/>
                <a:cs typeface="Avenir LT Std 35 Light"/>
              </a:rPr>
              <a:t>Factores</a:t>
            </a:r>
            <a:r>
              <a:rPr lang="en-US" dirty="0">
                <a:solidFill>
                  <a:srgbClr val="001012"/>
                </a:solidFill>
                <a:latin typeface="Avenir LT Std 35 Light"/>
                <a:cs typeface="Avenir LT Std 35 Light"/>
              </a:rPr>
              <a:t> </a:t>
            </a:r>
            <a:r>
              <a:rPr lang="en-US" dirty="0" err="1">
                <a:solidFill>
                  <a:srgbClr val="001012"/>
                </a:solidFill>
                <a:latin typeface="Avenir LT Std 35 Light"/>
                <a:cs typeface="Avenir LT Std 35 Light"/>
              </a:rPr>
              <a:t>Humanos</a:t>
            </a:r>
            <a:r>
              <a:rPr lang="en-US" dirty="0">
                <a:solidFill>
                  <a:srgbClr val="001012"/>
                </a:solidFill>
                <a:latin typeface="Avenir LT Std 35 Light"/>
                <a:cs typeface="Avenir LT Std 35 Light"/>
              </a:rPr>
              <a:t> </a:t>
            </a:r>
            <a:r>
              <a:rPr lang="en-US" dirty="0" smtClean="0">
                <a:solidFill>
                  <a:schemeClr val="accent6"/>
                </a:solidFill>
                <a:latin typeface="Avenir LT Std 35 Light"/>
                <a:cs typeface="Avenir LT Std 35 Light"/>
              </a:rPr>
              <a:t>/ </a:t>
            </a:r>
            <a:r>
              <a:rPr lang="en-US" dirty="0">
                <a:solidFill>
                  <a:schemeClr val="accent6"/>
                </a:solidFill>
                <a:latin typeface="Avenir LT Std 35 Light"/>
                <a:cs typeface="Avenir LT Std 35 Light"/>
              </a:rPr>
              <a:t>L</a:t>
            </a:r>
            <a:r>
              <a:rPr lang="en-US" dirty="0" smtClean="0">
                <a:solidFill>
                  <a:schemeClr val="accent6"/>
                </a:solidFill>
                <a:latin typeface="Avenir LT Std 35 Light"/>
                <a:cs typeface="Avenir LT Std 35 Light"/>
              </a:rPr>
              <a:t>a </a:t>
            </a:r>
            <a:r>
              <a:rPr lang="en-US" dirty="0" err="1" smtClean="0">
                <a:solidFill>
                  <a:schemeClr val="accent6"/>
                </a:solidFill>
                <a:latin typeface="Avenir LT Std 35 Light"/>
                <a:cs typeface="Avenir LT Std 35 Light"/>
              </a:rPr>
              <a:t>migración</a:t>
            </a:r>
            <a:r>
              <a:rPr lang="en-US" dirty="0" smtClean="0">
                <a:solidFill>
                  <a:schemeClr val="accent6"/>
                </a:solidFill>
                <a:latin typeface="Avenir LT Std 35 Light"/>
                <a:cs typeface="Avenir LT Std 35 Light"/>
              </a:rPr>
              <a:t> global</a:t>
            </a:r>
            <a:endParaRPr lang="en-US" dirty="0">
              <a:solidFill>
                <a:schemeClr val="accent6"/>
              </a:solidFill>
              <a:latin typeface="Avenir LT Std 35 Light"/>
              <a:cs typeface="Avenir LT Std 35 Light"/>
            </a:endParaRPr>
          </a:p>
        </p:txBody>
      </p:sp>
    </p:spTree>
    <p:extLst>
      <p:ext uri="{BB962C8B-B14F-4D97-AF65-F5344CB8AC3E}">
        <p14:creationId xmlns:p14="http://schemas.microsoft.com/office/powerpoint/2010/main" val="2776882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050"/>
            <a:ext cx="9144000" cy="5143500"/>
          </a:xfrm>
          <a:prstGeom prst="rect">
            <a:avLst/>
          </a:prstGeom>
        </p:spPr>
      </p:pic>
      <p:sp>
        <p:nvSpPr>
          <p:cNvPr id="9" name="TextBox 8"/>
          <p:cNvSpPr txBox="1"/>
          <p:nvPr/>
        </p:nvSpPr>
        <p:spPr>
          <a:xfrm>
            <a:off x="5410200" y="4170649"/>
            <a:ext cx="2560684" cy="415498"/>
          </a:xfrm>
          <a:prstGeom prst="rect">
            <a:avLst/>
          </a:prstGeom>
          <a:noFill/>
        </p:spPr>
        <p:txBody>
          <a:bodyPr wrap="square" rtlCol="0">
            <a:spAutoFit/>
          </a:bodyPr>
          <a:lstStyle/>
          <a:p>
            <a:r>
              <a:rPr lang="en-US" sz="700" dirty="0" smtClean="0">
                <a:latin typeface="Avenir LT Std 35 Light"/>
                <a:cs typeface="Avenir LT Std 35 Light"/>
              </a:rPr>
              <a:t>SOURCES: </a:t>
            </a:r>
            <a:r>
              <a:rPr lang="en-US" sz="700" dirty="0">
                <a:latin typeface="Avenir LT Std 35 Light"/>
                <a:cs typeface="Avenir LT Std 35 Light"/>
              </a:rPr>
              <a:t>https://</a:t>
            </a:r>
            <a:r>
              <a:rPr lang="en-US" sz="700" dirty="0" err="1">
                <a:latin typeface="Avenir LT Std 35 Light"/>
                <a:cs typeface="Avenir LT Std 35 Light"/>
              </a:rPr>
              <a:t>www.iom.int</a:t>
            </a:r>
            <a:r>
              <a:rPr lang="en-US" sz="700" dirty="0">
                <a:latin typeface="Avenir LT Std 35 Light"/>
                <a:cs typeface="Avenir LT Std 35 Light"/>
              </a:rPr>
              <a:t>/world-migration-report-2015</a:t>
            </a:r>
          </a:p>
          <a:p>
            <a:r>
              <a:rPr lang="en-US" sz="700" dirty="0">
                <a:latin typeface="Avenir LT Std 35 Light"/>
                <a:cs typeface="Avenir LT Std 35 Light"/>
              </a:rPr>
              <a:t>http://</a:t>
            </a:r>
            <a:r>
              <a:rPr lang="en-US" sz="700" dirty="0" err="1">
                <a:latin typeface="Avenir LT Std 35 Light"/>
                <a:cs typeface="Avenir LT Std 35 Light"/>
              </a:rPr>
              <a:t>www.unfpa.org</a:t>
            </a:r>
            <a:r>
              <a:rPr lang="en-US" sz="700" dirty="0">
                <a:latin typeface="Avenir LT Std 35 Light"/>
                <a:cs typeface="Avenir LT Std 35 Light"/>
              </a:rPr>
              <a:t>/migration</a:t>
            </a:r>
          </a:p>
          <a:p>
            <a:r>
              <a:rPr lang="en-US" sz="700" dirty="0">
                <a:latin typeface="Avenir LT Std 35 Light"/>
                <a:cs typeface="Avenir LT Std 35 Light"/>
              </a:rPr>
              <a:t>http://</a:t>
            </a:r>
            <a:r>
              <a:rPr lang="en-US" sz="700" dirty="0" err="1">
                <a:latin typeface="Avenir LT Std 35 Light"/>
                <a:cs typeface="Avenir LT Std 35 Light"/>
              </a:rPr>
              <a:t>www.unfpa.org</a:t>
            </a:r>
            <a:r>
              <a:rPr lang="en-US" sz="700" dirty="0">
                <a:latin typeface="Avenir LT Std 35 Light"/>
                <a:cs typeface="Avenir LT Std 35 Light"/>
              </a:rPr>
              <a:t>/migration#sthash.Iicee8rP.dpuf</a:t>
            </a:r>
            <a:endParaRPr lang="en-US" sz="700" dirty="0" smtClean="0">
              <a:latin typeface="Avenir LT Std 35 Light"/>
              <a:cs typeface="Avenir LT Std 35 Light"/>
            </a:endParaRPr>
          </a:p>
        </p:txBody>
      </p:sp>
      <p:sp>
        <p:nvSpPr>
          <p:cNvPr id="10" name="TextBox 9"/>
          <p:cNvSpPr txBox="1"/>
          <p:nvPr/>
        </p:nvSpPr>
        <p:spPr>
          <a:xfrm>
            <a:off x="261190" y="288250"/>
            <a:ext cx="3373127"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581400" y="288250"/>
            <a:ext cx="5638801" cy="369332"/>
          </a:xfrm>
          <a:prstGeom prst="rect">
            <a:avLst/>
          </a:prstGeom>
          <a:noFill/>
        </p:spPr>
        <p:txBody>
          <a:bodyPr wrap="square" rtlCol="0">
            <a:spAutoFit/>
          </a:bodyPr>
          <a:lstStyle/>
          <a:p>
            <a:r>
              <a:rPr lang="en-US" dirty="0" err="1">
                <a:solidFill>
                  <a:srgbClr val="001012"/>
                </a:solidFill>
                <a:latin typeface="Avenir LT Std 35 Light"/>
                <a:cs typeface="Avenir LT Std 35 Light"/>
              </a:rPr>
              <a:t>Factores</a:t>
            </a:r>
            <a:r>
              <a:rPr lang="en-US" dirty="0">
                <a:solidFill>
                  <a:srgbClr val="001012"/>
                </a:solidFill>
                <a:latin typeface="Avenir LT Std 35 Light"/>
                <a:cs typeface="Avenir LT Std 35 Light"/>
              </a:rPr>
              <a:t> </a:t>
            </a:r>
            <a:r>
              <a:rPr lang="en-US" dirty="0" err="1">
                <a:solidFill>
                  <a:srgbClr val="001012"/>
                </a:solidFill>
                <a:latin typeface="Avenir LT Std 35 Light"/>
                <a:cs typeface="Avenir LT Std 35 Light"/>
              </a:rPr>
              <a:t>Humanos</a:t>
            </a:r>
            <a:r>
              <a:rPr lang="en-US" dirty="0">
                <a:solidFill>
                  <a:srgbClr val="001012"/>
                </a:solidFill>
                <a:latin typeface="Avenir LT Std 35 Light"/>
                <a:cs typeface="Avenir LT Std 35 Light"/>
              </a:rPr>
              <a:t> </a:t>
            </a:r>
            <a:r>
              <a:rPr lang="en-US" dirty="0" smtClean="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Millones</a:t>
            </a:r>
            <a:r>
              <a:rPr lang="en-US" dirty="0" smtClean="0">
                <a:solidFill>
                  <a:schemeClr val="accent6"/>
                </a:solidFill>
                <a:latin typeface="Avenir LT Std 35 Light"/>
                <a:cs typeface="Avenir LT Std 35 Light"/>
              </a:rPr>
              <a:t> de </a:t>
            </a:r>
            <a:r>
              <a:rPr lang="en-US" dirty="0" err="1" smtClean="0">
                <a:solidFill>
                  <a:schemeClr val="accent6"/>
                </a:solidFill>
                <a:latin typeface="Avenir LT Std 35 Light"/>
                <a:cs typeface="Avenir LT Std 35 Light"/>
              </a:rPr>
              <a:t>emigrantes</a:t>
            </a:r>
            <a:endParaRPr lang="en-US" dirty="0">
              <a:solidFill>
                <a:schemeClr val="accent6"/>
              </a:solidFill>
              <a:latin typeface="Avenir LT Std 35 Light"/>
              <a:cs typeface="Avenir LT Std 35 Light"/>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895350"/>
            <a:ext cx="2286000" cy="2286000"/>
          </a:xfrm>
          <a:prstGeom prst="rect">
            <a:avLst/>
          </a:prstGeom>
        </p:spPr>
      </p:pic>
      <p:sp>
        <p:nvSpPr>
          <p:cNvPr id="14" name="TextBox 13"/>
          <p:cNvSpPr txBox="1"/>
          <p:nvPr/>
        </p:nvSpPr>
        <p:spPr>
          <a:xfrm>
            <a:off x="1348317" y="2038350"/>
            <a:ext cx="2286000" cy="523220"/>
          </a:xfrm>
          <a:prstGeom prst="rect">
            <a:avLst/>
          </a:prstGeom>
          <a:noFill/>
        </p:spPr>
        <p:txBody>
          <a:bodyPr wrap="square" rtlCol="0">
            <a:spAutoFit/>
          </a:bodyPr>
          <a:lstStyle/>
          <a:p>
            <a:pPr algn="ctr"/>
            <a:r>
              <a:rPr lang="en-US" sz="1400" dirty="0">
                <a:latin typeface="Avenir LT Std 35 Light"/>
                <a:cs typeface="Avenir LT Std 35 Light"/>
              </a:rPr>
              <a:t>d</a:t>
            </a:r>
            <a:r>
              <a:rPr lang="en-US" sz="1400" dirty="0" smtClean="0">
                <a:latin typeface="Avenir LT Std 35 Light"/>
                <a:cs typeface="Avenir LT Std 35 Light"/>
              </a:rPr>
              <a:t>e la </a:t>
            </a:r>
            <a:r>
              <a:rPr lang="en-US" sz="1400" dirty="0" err="1" smtClean="0">
                <a:latin typeface="Avenir LT Std 35 Light"/>
                <a:cs typeface="Avenir LT Std 35 Light"/>
              </a:rPr>
              <a:t>población</a:t>
            </a:r>
            <a:endParaRPr lang="en-US" sz="1400" dirty="0" smtClean="0">
              <a:latin typeface="Avenir LT Std 35 Light"/>
              <a:cs typeface="Avenir LT Std 35 Light"/>
            </a:endParaRPr>
          </a:p>
          <a:p>
            <a:pPr algn="ctr"/>
            <a:r>
              <a:rPr lang="en-US" sz="1400" dirty="0" smtClean="0">
                <a:latin typeface="Avenir LT Std 35 Light"/>
                <a:cs typeface="Avenir LT Std 35 Light"/>
              </a:rPr>
              <a:t> </a:t>
            </a:r>
            <a:r>
              <a:rPr lang="en-US" sz="1400" dirty="0" err="1" smtClean="0">
                <a:latin typeface="Avenir LT Std 35 Light"/>
                <a:cs typeface="Avenir LT Std 35 Light"/>
              </a:rPr>
              <a:t>mundial</a:t>
            </a:r>
            <a:endParaRPr lang="en-US" sz="1400" dirty="0" smtClean="0">
              <a:latin typeface="Avenir LT Std 35 Light"/>
              <a:cs typeface="Avenir LT Std 35 Light"/>
            </a:endParaRPr>
          </a:p>
        </p:txBody>
      </p:sp>
      <p:sp>
        <p:nvSpPr>
          <p:cNvPr id="15" name="TextBox 14"/>
          <p:cNvSpPr txBox="1"/>
          <p:nvPr/>
        </p:nvSpPr>
        <p:spPr>
          <a:xfrm>
            <a:off x="1371600" y="1468219"/>
            <a:ext cx="2262717" cy="646331"/>
          </a:xfrm>
          <a:prstGeom prst="rect">
            <a:avLst/>
          </a:prstGeom>
          <a:noFill/>
        </p:spPr>
        <p:txBody>
          <a:bodyPr wrap="square" rtlCol="0">
            <a:spAutoFit/>
          </a:bodyPr>
          <a:lstStyle/>
          <a:p>
            <a:pPr algn="ctr"/>
            <a:r>
              <a:rPr lang="en-US" sz="3600" dirty="0" smtClean="0">
                <a:solidFill>
                  <a:srgbClr val="F78C1E"/>
                </a:solidFill>
                <a:latin typeface="Avenir Black"/>
                <a:cs typeface="Avenir Black"/>
              </a:rPr>
              <a:t>3.3%</a:t>
            </a:r>
            <a:endParaRPr lang="en-US" sz="3600" dirty="0">
              <a:solidFill>
                <a:srgbClr val="F78C1E"/>
              </a:solidFill>
              <a:latin typeface="Avenir Black"/>
              <a:cs typeface="Avenir Black"/>
            </a:endParaRPr>
          </a:p>
        </p:txBody>
      </p:sp>
      <p:sp>
        <p:nvSpPr>
          <p:cNvPr id="16" name="TextBox 15"/>
          <p:cNvSpPr txBox="1"/>
          <p:nvPr/>
        </p:nvSpPr>
        <p:spPr>
          <a:xfrm>
            <a:off x="1348317" y="3297019"/>
            <a:ext cx="2286000" cy="646331"/>
          </a:xfrm>
          <a:prstGeom prst="rect">
            <a:avLst/>
          </a:prstGeom>
          <a:noFill/>
        </p:spPr>
        <p:txBody>
          <a:bodyPr wrap="square" rtlCol="0">
            <a:spAutoFit/>
          </a:bodyPr>
          <a:lstStyle/>
          <a:p>
            <a:pPr algn="ctr"/>
            <a:r>
              <a:rPr lang="en-US" dirty="0" smtClean="0">
                <a:latin typeface="Avenir Black"/>
                <a:cs typeface="Avenir Black"/>
              </a:rPr>
              <a:t>244 </a:t>
            </a:r>
            <a:r>
              <a:rPr lang="en-US" dirty="0" err="1" smtClean="0">
                <a:latin typeface="Avenir Black"/>
                <a:cs typeface="Avenir Black"/>
              </a:rPr>
              <a:t>millones</a:t>
            </a:r>
            <a:r>
              <a:rPr lang="en-US" dirty="0" smtClean="0">
                <a:latin typeface="Avenir Black"/>
                <a:cs typeface="Avenir Black"/>
              </a:rPr>
              <a:t> de</a:t>
            </a:r>
          </a:p>
          <a:p>
            <a:pPr algn="ctr"/>
            <a:r>
              <a:rPr lang="en-US" dirty="0" err="1" smtClean="0">
                <a:latin typeface="Avenir LT Std 35 Light"/>
                <a:cs typeface="Avenir LT Std 35 Light"/>
              </a:rPr>
              <a:t>emigrantes</a:t>
            </a:r>
            <a:r>
              <a:rPr lang="en-US" dirty="0" smtClean="0">
                <a:latin typeface="Avenir LT Std 35 Light"/>
                <a:cs typeface="Avenir LT Std 35 Light"/>
              </a:rPr>
              <a:t> </a:t>
            </a:r>
            <a:r>
              <a:rPr lang="en-US" dirty="0" err="1" smtClean="0">
                <a:latin typeface="Avenir LT Std 35 Light"/>
                <a:cs typeface="Avenir LT Std 35 Light"/>
              </a:rPr>
              <a:t>en</a:t>
            </a:r>
            <a:r>
              <a:rPr lang="en-US" dirty="0" smtClean="0">
                <a:latin typeface="Avenir LT Std 35 Light"/>
                <a:cs typeface="Avenir LT Std 35 Light"/>
              </a:rPr>
              <a:t> 2015</a:t>
            </a:r>
          </a:p>
        </p:txBody>
      </p:sp>
      <p:sp>
        <p:nvSpPr>
          <p:cNvPr id="17" name="TextBox 16"/>
          <p:cNvSpPr txBox="1"/>
          <p:nvPr/>
        </p:nvSpPr>
        <p:spPr>
          <a:xfrm>
            <a:off x="4469028" y="2773799"/>
            <a:ext cx="1752600" cy="1169551"/>
          </a:xfrm>
          <a:prstGeom prst="rect">
            <a:avLst/>
          </a:prstGeom>
          <a:noFill/>
        </p:spPr>
        <p:txBody>
          <a:bodyPr wrap="square" rtlCol="0">
            <a:spAutoFit/>
          </a:bodyPr>
          <a:lstStyle/>
          <a:p>
            <a:pPr marL="285750" indent="-285750">
              <a:buFont typeface="Arial"/>
              <a:buChar char="•"/>
            </a:pPr>
            <a:r>
              <a:rPr lang="en-US" sz="1400" dirty="0">
                <a:latin typeface="Avenir Light"/>
                <a:cs typeface="Avenir Light"/>
              </a:rPr>
              <a:t>Australia</a:t>
            </a:r>
          </a:p>
          <a:p>
            <a:pPr marL="285750" indent="-285750">
              <a:buFont typeface="Arial"/>
              <a:buChar char="•"/>
            </a:pPr>
            <a:r>
              <a:rPr lang="en-US" sz="1400" dirty="0" err="1" smtClean="0">
                <a:latin typeface="Avenir Light"/>
                <a:cs typeface="Avenir Light"/>
              </a:rPr>
              <a:t>Canadá</a:t>
            </a:r>
            <a:endParaRPr lang="en-US" sz="1400" dirty="0">
              <a:latin typeface="Avenir Light"/>
              <a:cs typeface="Avenir Light"/>
            </a:endParaRPr>
          </a:p>
          <a:p>
            <a:pPr marL="285750" indent="-285750">
              <a:buFont typeface="Arial"/>
              <a:buChar char="•"/>
            </a:pPr>
            <a:r>
              <a:rPr lang="en-US" sz="1400" dirty="0" err="1" smtClean="0">
                <a:latin typeface="Avenir Light"/>
                <a:cs typeface="Avenir Light"/>
              </a:rPr>
              <a:t>Estados</a:t>
            </a:r>
            <a:r>
              <a:rPr lang="en-US" sz="1400" dirty="0" smtClean="0">
                <a:latin typeface="Avenir Light"/>
                <a:cs typeface="Avenir Light"/>
              </a:rPr>
              <a:t> </a:t>
            </a:r>
            <a:r>
              <a:rPr lang="en-US" sz="1400" dirty="0" err="1" smtClean="0">
                <a:latin typeface="Avenir Light"/>
                <a:cs typeface="Avenir Light"/>
              </a:rPr>
              <a:t>Unidos</a:t>
            </a:r>
            <a:endParaRPr lang="en-US" sz="1400" dirty="0">
              <a:latin typeface="Avenir Light"/>
              <a:cs typeface="Avenir Light"/>
            </a:endParaRPr>
          </a:p>
          <a:p>
            <a:pPr marL="285750" indent="-285750">
              <a:buFont typeface="Arial"/>
              <a:buChar char="•"/>
            </a:pPr>
            <a:r>
              <a:rPr lang="en-US" sz="1400" dirty="0" err="1" smtClean="0">
                <a:latin typeface="Avenir Light"/>
                <a:cs typeface="Avenir Light"/>
              </a:rPr>
              <a:t>Francia</a:t>
            </a:r>
            <a:endParaRPr lang="en-US" sz="1400" dirty="0">
              <a:latin typeface="Avenir Light"/>
              <a:cs typeface="Avenir Light"/>
            </a:endParaRPr>
          </a:p>
          <a:p>
            <a:pPr marL="285750" indent="-285750">
              <a:buFont typeface="Arial"/>
              <a:buChar char="•"/>
            </a:pPr>
            <a:r>
              <a:rPr lang="en-US" sz="1400" dirty="0" err="1" smtClean="0">
                <a:latin typeface="Avenir Light"/>
                <a:cs typeface="Avenir Light"/>
              </a:rPr>
              <a:t>Alemania</a:t>
            </a:r>
            <a:endParaRPr lang="en-US" sz="1400" dirty="0" smtClean="0">
              <a:latin typeface="Avenir Light"/>
              <a:cs typeface="Avenir Light"/>
            </a:endParaRPr>
          </a:p>
        </p:txBody>
      </p:sp>
      <p:sp>
        <p:nvSpPr>
          <p:cNvPr id="18" name="TextBox 17"/>
          <p:cNvSpPr txBox="1"/>
          <p:nvPr/>
        </p:nvSpPr>
        <p:spPr>
          <a:xfrm>
            <a:off x="6069227" y="2773799"/>
            <a:ext cx="2922373" cy="1169551"/>
          </a:xfrm>
          <a:prstGeom prst="rect">
            <a:avLst/>
          </a:prstGeom>
          <a:noFill/>
        </p:spPr>
        <p:txBody>
          <a:bodyPr wrap="square" rtlCol="0">
            <a:spAutoFit/>
          </a:bodyPr>
          <a:lstStyle/>
          <a:p>
            <a:pPr marL="285750" indent="-285750">
              <a:buFont typeface="Arial"/>
              <a:buChar char="•"/>
            </a:pPr>
            <a:r>
              <a:rPr lang="en-US" sz="1400" dirty="0" err="1" smtClean="0">
                <a:latin typeface="Avenir Light"/>
                <a:cs typeface="Avenir Light"/>
              </a:rPr>
              <a:t>España</a:t>
            </a:r>
            <a:endParaRPr lang="en-US" sz="1400" dirty="0">
              <a:latin typeface="Avenir Light"/>
              <a:cs typeface="Avenir Light"/>
            </a:endParaRPr>
          </a:p>
          <a:p>
            <a:pPr marL="285750" indent="-285750">
              <a:buFont typeface="Arial"/>
              <a:buChar char="•"/>
            </a:pPr>
            <a:r>
              <a:rPr lang="en-US" sz="1400" dirty="0" err="1" smtClean="0">
                <a:latin typeface="Avenir Light"/>
                <a:cs typeface="Avenir Light"/>
              </a:rPr>
              <a:t>Reino</a:t>
            </a:r>
            <a:r>
              <a:rPr lang="en-US" sz="1400" dirty="0" smtClean="0">
                <a:latin typeface="Avenir Light"/>
                <a:cs typeface="Avenir Light"/>
              </a:rPr>
              <a:t> </a:t>
            </a:r>
            <a:r>
              <a:rPr lang="en-US" sz="1400" dirty="0" err="1" smtClean="0">
                <a:latin typeface="Avenir Light"/>
                <a:cs typeface="Avenir Light"/>
              </a:rPr>
              <a:t>Unido</a:t>
            </a:r>
            <a:endParaRPr lang="en-US" sz="1400" dirty="0">
              <a:latin typeface="Avenir Light"/>
              <a:cs typeface="Avenir Light"/>
            </a:endParaRPr>
          </a:p>
          <a:p>
            <a:pPr marL="285750" indent="-285750">
              <a:buFont typeface="Arial"/>
              <a:buChar char="•"/>
            </a:pPr>
            <a:r>
              <a:rPr lang="en-US" sz="1400" dirty="0" err="1" smtClean="0">
                <a:latin typeface="Avenir Light"/>
                <a:cs typeface="Avenir Light"/>
              </a:rPr>
              <a:t>Rusia</a:t>
            </a:r>
            <a:endParaRPr lang="en-US" sz="1400" dirty="0">
              <a:latin typeface="Avenir Light"/>
              <a:cs typeface="Avenir Light"/>
            </a:endParaRPr>
          </a:p>
          <a:p>
            <a:pPr marL="285750" indent="-285750">
              <a:buFont typeface="Arial"/>
              <a:buChar char="•"/>
            </a:pPr>
            <a:r>
              <a:rPr lang="en-US" sz="1400" dirty="0">
                <a:latin typeface="Avenir Light"/>
                <a:cs typeface="Avenir Light"/>
              </a:rPr>
              <a:t>Arabia </a:t>
            </a:r>
            <a:r>
              <a:rPr lang="en-US" sz="1400" dirty="0" err="1" smtClean="0">
                <a:latin typeface="Avenir Light"/>
                <a:cs typeface="Avenir Light"/>
              </a:rPr>
              <a:t>Saudita</a:t>
            </a:r>
            <a:endParaRPr lang="en-US" sz="1400" dirty="0">
              <a:latin typeface="Avenir Light"/>
              <a:cs typeface="Avenir Light"/>
            </a:endParaRPr>
          </a:p>
          <a:p>
            <a:pPr marL="285750" indent="-285750">
              <a:buFont typeface="Arial"/>
              <a:buChar char="•"/>
            </a:pPr>
            <a:r>
              <a:rPr lang="en-US" sz="1400" dirty="0" err="1" smtClean="0">
                <a:latin typeface="Avenir Light"/>
                <a:cs typeface="Avenir Light"/>
              </a:rPr>
              <a:t>Emiratos</a:t>
            </a:r>
            <a:r>
              <a:rPr lang="en-US" sz="1400" dirty="0" smtClean="0">
                <a:latin typeface="Avenir Light"/>
                <a:cs typeface="Avenir Light"/>
              </a:rPr>
              <a:t> </a:t>
            </a:r>
            <a:r>
              <a:rPr lang="en-US" sz="1400" dirty="0" err="1" smtClean="0">
                <a:latin typeface="Avenir Light"/>
                <a:cs typeface="Avenir Light"/>
              </a:rPr>
              <a:t>Árabes</a:t>
            </a:r>
            <a:r>
              <a:rPr lang="en-US" sz="1400" dirty="0" smtClean="0">
                <a:latin typeface="Avenir Light"/>
                <a:cs typeface="Avenir Light"/>
              </a:rPr>
              <a:t> </a:t>
            </a:r>
            <a:r>
              <a:rPr lang="en-US" sz="1400" dirty="0" err="1">
                <a:latin typeface="Avenir Light"/>
                <a:cs typeface="Avenir Light"/>
              </a:rPr>
              <a:t>Unidos</a:t>
            </a:r>
            <a:endParaRPr lang="en-US" sz="1400" dirty="0" smtClean="0">
              <a:latin typeface="Avenir Light"/>
              <a:cs typeface="Avenir Light"/>
            </a:endParaRPr>
          </a:p>
        </p:txBody>
      </p:sp>
      <p:sp>
        <p:nvSpPr>
          <p:cNvPr id="19" name="TextBox 18"/>
          <p:cNvSpPr txBox="1"/>
          <p:nvPr/>
        </p:nvSpPr>
        <p:spPr>
          <a:xfrm>
            <a:off x="4469028" y="830818"/>
            <a:ext cx="3760572" cy="369332"/>
          </a:xfrm>
          <a:prstGeom prst="rect">
            <a:avLst/>
          </a:prstGeom>
          <a:noFill/>
        </p:spPr>
        <p:txBody>
          <a:bodyPr wrap="square" rtlCol="0">
            <a:spAutoFit/>
          </a:bodyPr>
          <a:lstStyle/>
          <a:p>
            <a:r>
              <a:rPr lang="en-US" dirty="0" smtClean="0">
                <a:latin typeface="Avenir Light"/>
                <a:cs typeface="Avenir Light"/>
              </a:rPr>
              <a:t>La </a:t>
            </a:r>
            <a:r>
              <a:rPr lang="en-US" dirty="0" err="1" smtClean="0">
                <a:latin typeface="Avenir Light"/>
                <a:cs typeface="Avenir Light"/>
              </a:rPr>
              <a:t>mitad</a:t>
            </a:r>
            <a:r>
              <a:rPr lang="en-US" dirty="0" smtClean="0">
                <a:latin typeface="Avenir Light"/>
                <a:cs typeface="Avenir Light"/>
              </a:rPr>
              <a:t> vive </a:t>
            </a:r>
            <a:r>
              <a:rPr lang="en-US" dirty="0" err="1">
                <a:latin typeface="Avenir Light"/>
                <a:cs typeface="Avenir Light"/>
              </a:rPr>
              <a:t>e</a:t>
            </a:r>
            <a:r>
              <a:rPr lang="en-US" dirty="0" err="1" smtClean="0">
                <a:latin typeface="Avenir Light"/>
                <a:cs typeface="Avenir Light"/>
              </a:rPr>
              <a:t>n</a:t>
            </a:r>
            <a:r>
              <a:rPr lang="en-US" dirty="0" smtClean="0">
                <a:latin typeface="Avenir Light"/>
                <a:cs typeface="Avenir Light"/>
              </a:rPr>
              <a:t>:</a:t>
            </a:r>
          </a:p>
        </p:txBody>
      </p:sp>
    </p:spTree>
    <p:extLst>
      <p:ext uri="{BB962C8B-B14F-4D97-AF65-F5344CB8AC3E}">
        <p14:creationId xmlns:p14="http://schemas.microsoft.com/office/powerpoint/2010/main" val="1383568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8710789" cy="5143500"/>
          </a:xfrm>
          <a:prstGeom prst="rect">
            <a:avLst/>
          </a:prstGeom>
        </p:spPr>
      </p:pic>
      <p:sp>
        <p:nvSpPr>
          <p:cNvPr id="9" name="TextBox 8"/>
          <p:cNvSpPr txBox="1"/>
          <p:nvPr/>
        </p:nvSpPr>
        <p:spPr>
          <a:xfrm>
            <a:off x="5410200" y="4170649"/>
            <a:ext cx="2560684" cy="415498"/>
          </a:xfrm>
          <a:prstGeom prst="rect">
            <a:avLst/>
          </a:prstGeom>
          <a:noFill/>
        </p:spPr>
        <p:txBody>
          <a:bodyPr wrap="square" rtlCol="0">
            <a:spAutoFit/>
          </a:bodyPr>
          <a:lstStyle/>
          <a:p>
            <a:r>
              <a:rPr lang="en-US" sz="700" dirty="0" smtClean="0">
                <a:latin typeface="Avenir LT Std 35 Light"/>
                <a:cs typeface="Avenir LT Std 35 Light"/>
              </a:rPr>
              <a:t>SOURCES: </a:t>
            </a:r>
            <a:r>
              <a:rPr lang="en-US" sz="700" dirty="0">
                <a:latin typeface="Avenir LT Std 35 Light"/>
                <a:cs typeface="Avenir LT Std 35 Light"/>
              </a:rPr>
              <a:t>https://</a:t>
            </a:r>
            <a:r>
              <a:rPr lang="en-US" sz="700" dirty="0" err="1">
                <a:latin typeface="Avenir LT Std 35 Light"/>
                <a:cs typeface="Avenir LT Std 35 Light"/>
              </a:rPr>
              <a:t>www.iom.int</a:t>
            </a:r>
            <a:r>
              <a:rPr lang="en-US" sz="700" dirty="0">
                <a:latin typeface="Avenir LT Std 35 Light"/>
                <a:cs typeface="Avenir LT Std 35 Light"/>
              </a:rPr>
              <a:t>/world-migration-report-2015</a:t>
            </a:r>
          </a:p>
          <a:p>
            <a:r>
              <a:rPr lang="en-US" sz="700" dirty="0">
                <a:latin typeface="Avenir LT Std 35 Light"/>
                <a:cs typeface="Avenir LT Std 35 Light"/>
              </a:rPr>
              <a:t>http://</a:t>
            </a:r>
            <a:r>
              <a:rPr lang="en-US" sz="700" dirty="0" err="1">
                <a:latin typeface="Avenir LT Std 35 Light"/>
                <a:cs typeface="Avenir LT Std 35 Light"/>
              </a:rPr>
              <a:t>www.unfpa.org</a:t>
            </a:r>
            <a:r>
              <a:rPr lang="en-US" sz="700" dirty="0">
                <a:latin typeface="Avenir LT Std 35 Light"/>
                <a:cs typeface="Avenir LT Std 35 Light"/>
              </a:rPr>
              <a:t>/migration</a:t>
            </a:r>
          </a:p>
          <a:p>
            <a:r>
              <a:rPr lang="en-US" sz="700" dirty="0">
                <a:latin typeface="Avenir LT Std 35 Light"/>
                <a:cs typeface="Avenir LT Std 35 Light"/>
              </a:rPr>
              <a:t>http://</a:t>
            </a:r>
            <a:r>
              <a:rPr lang="en-US" sz="700" dirty="0" err="1">
                <a:latin typeface="Avenir LT Std 35 Light"/>
                <a:cs typeface="Avenir LT Std 35 Light"/>
              </a:rPr>
              <a:t>www.unfpa.org</a:t>
            </a:r>
            <a:r>
              <a:rPr lang="en-US" sz="700" dirty="0">
                <a:latin typeface="Avenir LT Std 35 Light"/>
                <a:cs typeface="Avenir LT Std 35 Light"/>
              </a:rPr>
              <a:t>/migration#sthash.Iicee8rP.dpuf</a:t>
            </a:r>
            <a:endParaRPr lang="en-US" sz="700" dirty="0" smtClean="0">
              <a:latin typeface="Avenir LT Std 35 Light"/>
              <a:cs typeface="Avenir LT Std 35 Light"/>
            </a:endParaRPr>
          </a:p>
        </p:txBody>
      </p:sp>
      <p:sp>
        <p:nvSpPr>
          <p:cNvPr id="10" name="TextBox 9"/>
          <p:cNvSpPr txBox="1"/>
          <p:nvPr/>
        </p:nvSpPr>
        <p:spPr>
          <a:xfrm>
            <a:off x="261190" y="288250"/>
            <a:ext cx="37774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657600" y="288250"/>
            <a:ext cx="5638799" cy="646331"/>
          </a:xfrm>
          <a:prstGeom prst="rect">
            <a:avLst/>
          </a:prstGeom>
          <a:noFill/>
        </p:spPr>
        <p:txBody>
          <a:bodyPr wrap="square" rtlCol="0">
            <a:spAutoFit/>
          </a:bodyPr>
          <a:lstStyle/>
          <a:p>
            <a:r>
              <a:rPr lang="en-US" dirty="0" err="1" smtClean="0">
                <a:solidFill>
                  <a:srgbClr val="001012"/>
                </a:solidFill>
                <a:latin typeface="Avenir LT Std 35 Light"/>
                <a:cs typeface="Avenir LT Std 35 Light"/>
              </a:rPr>
              <a:t>Factores</a:t>
            </a:r>
            <a:r>
              <a:rPr lang="en-US" dirty="0" smtClean="0">
                <a:solidFill>
                  <a:srgbClr val="001012"/>
                </a:solidFill>
                <a:latin typeface="Avenir LT Std 35 Light"/>
                <a:cs typeface="Avenir LT Std 35 Light"/>
              </a:rPr>
              <a:t> </a:t>
            </a:r>
            <a:r>
              <a:rPr lang="en-US" dirty="0" err="1" smtClean="0">
                <a:solidFill>
                  <a:srgbClr val="001012"/>
                </a:solidFill>
                <a:latin typeface="Avenir LT Std 35 Light"/>
                <a:cs typeface="Avenir LT Std 35 Light"/>
              </a:rPr>
              <a:t>Humanos</a:t>
            </a:r>
            <a:r>
              <a:rPr lang="en-US" dirty="0" smtClean="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Emigrantes</a:t>
            </a:r>
            <a:r>
              <a:rPr lang="en-US" dirty="0" smtClean="0">
                <a:solidFill>
                  <a:schemeClr val="accent6"/>
                </a:solidFill>
                <a:latin typeface="Avenir LT Std 35 Light"/>
                <a:cs typeface="Avenir LT Std 35 Light"/>
              </a:rPr>
              <a:t> en la </a:t>
            </a:r>
            <a:r>
              <a:rPr lang="en-US" dirty="0" err="1" smtClean="0">
                <a:solidFill>
                  <a:schemeClr val="accent6"/>
                </a:solidFill>
                <a:latin typeface="Avenir LT Std 35 Light"/>
                <a:cs typeface="Avenir LT Std 35 Light"/>
              </a:rPr>
              <a:t>ciudades</a:t>
            </a:r>
            <a:r>
              <a:rPr lang="en-US" dirty="0" smtClean="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Urbanización</a:t>
            </a:r>
            <a:endParaRPr lang="en-US" dirty="0">
              <a:solidFill>
                <a:schemeClr val="accent6"/>
              </a:solidFill>
              <a:latin typeface="Avenir LT Std 35 Light"/>
              <a:cs typeface="Avenir LT Std 35 Light"/>
            </a:endParaRPr>
          </a:p>
        </p:txBody>
      </p:sp>
      <p:sp>
        <p:nvSpPr>
          <p:cNvPr id="19" name="TextBox 18"/>
          <p:cNvSpPr txBox="1"/>
          <p:nvPr/>
        </p:nvSpPr>
        <p:spPr>
          <a:xfrm>
            <a:off x="609600" y="1809750"/>
            <a:ext cx="2461683" cy="1754326"/>
          </a:xfrm>
          <a:prstGeom prst="rect">
            <a:avLst/>
          </a:prstGeom>
          <a:noFill/>
        </p:spPr>
        <p:txBody>
          <a:bodyPr wrap="square" rtlCol="0">
            <a:spAutoFit/>
          </a:bodyPr>
          <a:lstStyle/>
          <a:p>
            <a:pPr algn="r"/>
            <a:r>
              <a:rPr lang="en-US" sz="3600" dirty="0" smtClean="0">
                <a:solidFill>
                  <a:srgbClr val="F78C1E"/>
                </a:solidFill>
                <a:latin typeface="Avenir Black"/>
                <a:cs typeface="Avenir Black"/>
              </a:rPr>
              <a:t>3 </a:t>
            </a:r>
            <a:r>
              <a:rPr lang="en-US" sz="3600" dirty="0" err="1" smtClean="0">
                <a:solidFill>
                  <a:srgbClr val="F78C1E"/>
                </a:solidFill>
                <a:latin typeface="Avenir Black"/>
                <a:cs typeface="Avenir Black"/>
              </a:rPr>
              <a:t>millones</a:t>
            </a:r>
            <a:endParaRPr lang="en-US" sz="3600" dirty="0" smtClean="0">
              <a:solidFill>
                <a:srgbClr val="F78C1E"/>
              </a:solidFill>
              <a:latin typeface="Avenir Black"/>
              <a:cs typeface="Avenir Black"/>
            </a:endParaRPr>
          </a:p>
          <a:p>
            <a:pPr algn="r"/>
            <a:r>
              <a:rPr lang="en-US" sz="2400" dirty="0">
                <a:latin typeface="Avenir Light"/>
                <a:cs typeface="Avenir Light"/>
              </a:rPr>
              <a:t>s</a:t>
            </a:r>
            <a:r>
              <a:rPr lang="en-US" sz="2400" dirty="0" smtClean="0">
                <a:latin typeface="Avenir Light"/>
                <a:cs typeface="Avenir Light"/>
              </a:rPr>
              <a:t>e </a:t>
            </a:r>
            <a:r>
              <a:rPr lang="en-US" sz="2400" dirty="0" err="1" smtClean="0">
                <a:latin typeface="Avenir Light"/>
                <a:cs typeface="Avenir Light"/>
              </a:rPr>
              <a:t>trasladan</a:t>
            </a:r>
            <a:r>
              <a:rPr lang="en-US" sz="2400" dirty="0" smtClean="0">
                <a:latin typeface="Avenir Light"/>
                <a:cs typeface="Avenir Light"/>
              </a:rPr>
              <a:t> a las </a:t>
            </a:r>
            <a:r>
              <a:rPr lang="en-US" sz="2400" dirty="0" err="1" smtClean="0">
                <a:latin typeface="Avenir Light"/>
                <a:cs typeface="Avenir Light"/>
              </a:rPr>
              <a:t>ciudades</a:t>
            </a:r>
            <a:endParaRPr lang="en-US" sz="2400" dirty="0" smtClean="0">
              <a:latin typeface="Avenir Light"/>
              <a:cs typeface="Avenir Light"/>
            </a:endParaRPr>
          </a:p>
          <a:p>
            <a:pPr algn="r"/>
            <a:r>
              <a:rPr lang="en-US" sz="2400" i="1" dirty="0" err="1" smtClean="0">
                <a:latin typeface="Avenir Light"/>
                <a:cs typeface="Avenir Light"/>
              </a:rPr>
              <a:t>cada</a:t>
            </a:r>
            <a:r>
              <a:rPr lang="en-US" sz="2400" i="1" dirty="0" smtClean="0">
                <a:latin typeface="Avenir Light"/>
                <a:cs typeface="Avenir Light"/>
              </a:rPr>
              <a:t> </a:t>
            </a:r>
            <a:r>
              <a:rPr lang="en-US" sz="2400" i="1" dirty="0" err="1" smtClean="0">
                <a:latin typeface="Avenir Light"/>
                <a:cs typeface="Avenir Light"/>
              </a:rPr>
              <a:t>semana</a:t>
            </a:r>
            <a:endParaRPr lang="en-US" sz="2400" i="1" dirty="0" smtClean="0">
              <a:latin typeface="Avenir Light"/>
              <a:cs typeface="Avenir Light"/>
            </a:endParaRPr>
          </a:p>
        </p:txBody>
      </p:sp>
      <p:sp>
        <p:nvSpPr>
          <p:cNvPr id="17" name="TextBox 16"/>
          <p:cNvSpPr txBox="1"/>
          <p:nvPr/>
        </p:nvSpPr>
        <p:spPr>
          <a:xfrm>
            <a:off x="5715000" y="1809750"/>
            <a:ext cx="2895600" cy="1754326"/>
          </a:xfrm>
          <a:prstGeom prst="rect">
            <a:avLst/>
          </a:prstGeom>
          <a:noFill/>
        </p:spPr>
        <p:txBody>
          <a:bodyPr wrap="square" rtlCol="0">
            <a:spAutoFit/>
          </a:bodyPr>
          <a:lstStyle/>
          <a:p>
            <a:r>
              <a:rPr lang="en-US" sz="3600" dirty="0" smtClean="0">
                <a:solidFill>
                  <a:srgbClr val="F78C1E"/>
                </a:solidFill>
                <a:latin typeface="Avenir Black"/>
                <a:cs typeface="Avenir Black"/>
              </a:rPr>
              <a:t>152 </a:t>
            </a:r>
            <a:r>
              <a:rPr lang="en-US" sz="3600" dirty="0" err="1" smtClean="0">
                <a:solidFill>
                  <a:srgbClr val="F78C1E"/>
                </a:solidFill>
                <a:latin typeface="Avenir Black"/>
                <a:cs typeface="Avenir Black"/>
              </a:rPr>
              <a:t>millones</a:t>
            </a:r>
            <a:endParaRPr lang="en-US" sz="3600" dirty="0" smtClean="0">
              <a:solidFill>
                <a:srgbClr val="F78C1E"/>
              </a:solidFill>
              <a:latin typeface="Avenir Black"/>
              <a:cs typeface="Avenir Black"/>
            </a:endParaRPr>
          </a:p>
          <a:p>
            <a:r>
              <a:rPr lang="en-US" sz="2400" dirty="0">
                <a:latin typeface="Avenir Light"/>
                <a:cs typeface="Avenir Light"/>
              </a:rPr>
              <a:t>se </a:t>
            </a:r>
            <a:r>
              <a:rPr lang="en-US" sz="2400" dirty="0" err="1">
                <a:latin typeface="Avenir Light"/>
                <a:cs typeface="Avenir Light"/>
              </a:rPr>
              <a:t>trasladan</a:t>
            </a:r>
            <a:r>
              <a:rPr lang="en-US" sz="2400" dirty="0">
                <a:latin typeface="Avenir Light"/>
                <a:cs typeface="Avenir Light"/>
              </a:rPr>
              <a:t> a </a:t>
            </a:r>
            <a:endParaRPr lang="en-US" sz="2400" dirty="0" smtClean="0">
              <a:latin typeface="Avenir Light"/>
              <a:cs typeface="Avenir Light"/>
            </a:endParaRPr>
          </a:p>
          <a:p>
            <a:r>
              <a:rPr lang="en-US" sz="2400" dirty="0" smtClean="0">
                <a:latin typeface="Avenir Light"/>
                <a:cs typeface="Avenir Light"/>
              </a:rPr>
              <a:t>las </a:t>
            </a:r>
            <a:r>
              <a:rPr lang="en-US" sz="2400" dirty="0" err="1">
                <a:latin typeface="Avenir Light"/>
                <a:cs typeface="Avenir Light"/>
              </a:rPr>
              <a:t>ciudades</a:t>
            </a:r>
            <a:endParaRPr lang="en-US" sz="2400" dirty="0">
              <a:latin typeface="Avenir Light"/>
              <a:cs typeface="Avenir Light"/>
            </a:endParaRPr>
          </a:p>
          <a:p>
            <a:r>
              <a:rPr lang="en-US" sz="2400" i="1" dirty="0" err="1">
                <a:latin typeface="Avenir Light"/>
                <a:cs typeface="Avenir Light"/>
              </a:rPr>
              <a:t>c</a:t>
            </a:r>
            <a:r>
              <a:rPr lang="en-US" sz="2400" i="1" dirty="0" err="1" smtClean="0">
                <a:latin typeface="Avenir Light"/>
                <a:cs typeface="Avenir Light"/>
              </a:rPr>
              <a:t>ada</a:t>
            </a:r>
            <a:r>
              <a:rPr lang="en-US" sz="2400" i="1" dirty="0" smtClean="0">
                <a:latin typeface="Avenir Light"/>
                <a:cs typeface="Avenir Light"/>
              </a:rPr>
              <a:t> </a:t>
            </a:r>
            <a:r>
              <a:rPr lang="en-US" sz="2400" i="1" dirty="0" err="1" smtClean="0">
                <a:latin typeface="Avenir Light"/>
                <a:cs typeface="Avenir Light"/>
              </a:rPr>
              <a:t>año</a:t>
            </a:r>
            <a:endParaRPr lang="en-US" sz="2400" i="1" dirty="0" smtClean="0">
              <a:latin typeface="Avenir Light"/>
              <a:cs typeface="Avenir Light"/>
            </a:endParaRPr>
          </a:p>
        </p:txBody>
      </p:sp>
    </p:spTree>
    <p:extLst>
      <p:ext uri="{BB962C8B-B14F-4D97-AF65-F5344CB8AC3E}">
        <p14:creationId xmlns:p14="http://schemas.microsoft.com/office/powerpoint/2010/main" val="2756164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 y="0"/>
            <a:ext cx="9146822" cy="5145087"/>
          </a:xfrm>
          <a:prstGeom prst="rect">
            <a:avLst/>
          </a:prstGeom>
        </p:spPr>
      </p:pic>
      <p:sp>
        <p:nvSpPr>
          <p:cNvPr id="6" name="TextBox 5"/>
          <p:cNvSpPr txBox="1"/>
          <p:nvPr/>
        </p:nvSpPr>
        <p:spPr>
          <a:xfrm>
            <a:off x="261190" y="288250"/>
            <a:ext cx="2161595" cy="369332"/>
          </a:xfrm>
          <a:prstGeom prst="rect">
            <a:avLst/>
          </a:prstGeom>
          <a:noFill/>
        </p:spPr>
        <p:txBody>
          <a:bodyPr wrap="square" rtlCol="0">
            <a:spAutoFit/>
          </a:bodyPr>
          <a:lstStyle/>
          <a:p>
            <a:r>
              <a:rPr lang="en-US" dirty="0" smtClean="0">
                <a:latin typeface="Avenir LT Std 95 Black"/>
                <a:cs typeface="Avenir LT Std 95 Black"/>
              </a:rPr>
              <a:t>CIUDADES</a:t>
            </a:r>
            <a:endParaRPr lang="en-US" dirty="0">
              <a:latin typeface="Avenir LT Std 95 Black"/>
              <a:cs typeface="Avenir LT Std 95 Black"/>
            </a:endParaRPr>
          </a:p>
        </p:txBody>
      </p:sp>
      <p:sp>
        <p:nvSpPr>
          <p:cNvPr id="7" name="TextBox 6"/>
          <p:cNvSpPr txBox="1"/>
          <p:nvPr/>
        </p:nvSpPr>
        <p:spPr>
          <a:xfrm>
            <a:off x="1760106" y="288250"/>
            <a:ext cx="6088494" cy="369332"/>
          </a:xfrm>
          <a:prstGeom prst="rect">
            <a:avLst/>
          </a:prstGeom>
          <a:noFill/>
        </p:spPr>
        <p:txBody>
          <a:bodyPr wrap="square" rtlCol="0">
            <a:spAutoFit/>
          </a:bodyPr>
          <a:lstStyle/>
          <a:p>
            <a:r>
              <a:rPr lang="en-US" dirty="0" smtClean="0">
                <a:latin typeface="Avenir LT Std 35 Light"/>
                <a:cs typeface="Avenir LT Std 35 Light"/>
              </a:rPr>
              <a:t>La </a:t>
            </a:r>
            <a:r>
              <a:rPr lang="en-US" dirty="0" err="1" smtClean="0">
                <a:latin typeface="Avenir LT Std 35 Light"/>
                <a:cs typeface="Avenir LT Std 35 Light"/>
              </a:rPr>
              <a:t>urbanización</a:t>
            </a:r>
            <a:r>
              <a:rPr lang="en-US" dirty="0" smtClean="0">
                <a:latin typeface="Avenir LT Std 35 Light"/>
                <a:cs typeface="Avenir LT Std 35 Light"/>
              </a:rPr>
              <a:t> </a:t>
            </a:r>
            <a:r>
              <a:rPr lang="en-US" dirty="0">
                <a:latin typeface="Avenir LT Std 35 Light"/>
                <a:cs typeface="Avenir LT Std 35 Light"/>
              </a:rPr>
              <a:t>/ </a:t>
            </a:r>
            <a:r>
              <a:rPr lang="en-US" dirty="0" smtClean="0">
                <a:solidFill>
                  <a:srgbClr val="F79646"/>
                </a:solidFill>
                <a:latin typeface="Avenir LT Std 35 Light"/>
                <a:cs typeface="Avenir LT Std 35 Light"/>
              </a:rPr>
              <a:t> </a:t>
            </a:r>
            <a:r>
              <a:rPr lang="en-US" dirty="0" err="1" smtClean="0">
                <a:solidFill>
                  <a:srgbClr val="F79646"/>
                </a:solidFill>
                <a:latin typeface="Avenir LT Std 35 Light"/>
                <a:cs typeface="Avenir LT Std 35 Light"/>
              </a:rPr>
              <a:t>Países</a:t>
            </a:r>
            <a:r>
              <a:rPr lang="en-US" dirty="0" smtClean="0">
                <a:solidFill>
                  <a:srgbClr val="F79646"/>
                </a:solidFill>
                <a:latin typeface="Avenir LT Std 35 Light"/>
                <a:cs typeface="Avenir LT Std 35 Light"/>
              </a:rPr>
              <a:t> con mayor </a:t>
            </a:r>
            <a:r>
              <a:rPr lang="en-US" dirty="0" err="1" smtClean="0">
                <a:solidFill>
                  <a:srgbClr val="F79646"/>
                </a:solidFill>
                <a:latin typeface="Avenir LT Std 35 Light"/>
                <a:cs typeface="Avenir LT Std 35 Light"/>
              </a:rPr>
              <a:t>crecimiento</a:t>
            </a:r>
            <a:r>
              <a:rPr lang="en-US" dirty="0" smtClean="0">
                <a:solidFill>
                  <a:srgbClr val="F79646"/>
                </a:solidFill>
                <a:latin typeface="Avenir LT Std 35 Light"/>
                <a:cs typeface="Avenir LT Std 35 Light"/>
              </a:rPr>
              <a:t> </a:t>
            </a:r>
            <a:r>
              <a:rPr lang="en-US" dirty="0" err="1" smtClean="0">
                <a:solidFill>
                  <a:srgbClr val="F79646"/>
                </a:solidFill>
                <a:latin typeface="Avenir LT Std 35 Light"/>
                <a:cs typeface="Avenir LT Std 35 Light"/>
              </a:rPr>
              <a:t>urbano</a:t>
            </a:r>
            <a:endParaRPr lang="en-US" dirty="0">
              <a:solidFill>
                <a:srgbClr val="F79646"/>
              </a:solidFill>
              <a:latin typeface="Avenir LT Std 35 Light"/>
              <a:cs typeface="Avenir LT Std 35 Light"/>
            </a:endParaRPr>
          </a:p>
        </p:txBody>
      </p:sp>
      <p:sp>
        <p:nvSpPr>
          <p:cNvPr id="9" name="TextBox 8"/>
          <p:cNvSpPr txBox="1"/>
          <p:nvPr/>
        </p:nvSpPr>
        <p:spPr>
          <a:xfrm>
            <a:off x="5334000" y="4170649"/>
            <a:ext cx="2636884" cy="307777"/>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dirty="0">
                <a:latin typeface="Avenir LT Std 35 Light"/>
                <a:cs typeface="Avenir LT Std 35 Light"/>
              </a:rPr>
              <a:t>UN Report – World Urbanization Prospects 2014</a:t>
            </a:r>
          </a:p>
          <a:p>
            <a:r>
              <a:rPr lang="en-US" sz="700" dirty="0">
                <a:latin typeface="Avenir LT Std 35 Light"/>
                <a:cs typeface="Avenir LT Std 35 Light"/>
              </a:rPr>
              <a:t>http://</a:t>
            </a:r>
            <a:r>
              <a:rPr lang="en-US" sz="700" dirty="0" err="1">
                <a:latin typeface="Avenir LT Std 35 Light"/>
                <a:cs typeface="Avenir LT Std 35 Light"/>
              </a:rPr>
              <a:t>esa.un.org</a:t>
            </a:r>
            <a:r>
              <a:rPr lang="en-US" sz="700" dirty="0">
                <a:latin typeface="Avenir LT Std 35 Light"/>
                <a:cs typeface="Avenir LT Std 35 Light"/>
              </a:rPr>
              <a:t>/</a:t>
            </a:r>
            <a:r>
              <a:rPr lang="en-US" sz="700" dirty="0" err="1">
                <a:latin typeface="Avenir LT Std 35 Light"/>
                <a:cs typeface="Avenir LT Std 35 Light"/>
              </a:rPr>
              <a:t>unpd</a:t>
            </a:r>
            <a:r>
              <a:rPr lang="en-US" sz="700" dirty="0">
                <a:latin typeface="Avenir LT Std 35 Light"/>
                <a:cs typeface="Avenir LT Std 35 Light"/>
              </a:rPr>
              <a:t>/</a:t>
            </a:r>
            <a:r>
              <a:rPr lang="en-US" sz="700" dirty="0" err="1">
                <a:latin typeface="Avenir LT Std 35 Light"/>
                <a:cs typeface="Avenir LT Std 35 Light"/>
              </a:rPr>
              <a:t>wup</a:t>
            </a:r>
            <a:r>
              <a:rPr lang="en-US" sz="700" dirty="0">
                <a:latin typeface="Avenir LT Std 35 Light"/>
                <a:cs typeface="Avenir LT Std 35 Light"/>
              </a:rPr>
              <a:t>/highlights/wup2014-highlights.pdf</a:t>
            </a:r>
          </a:p>
        </p:txBody>
      </p:sp>
      <p:sp>
        <p:nvSpPr>
          <p:cNvPr id="10" name="TextBox 9"/>
          <p:cNvSpPr txBox="1"/>
          <p:nvPr/>
        </p:nvSpPr>
        <p:spPr>
          <a:xfrm>
            <a:off x="4463210" y="2571750"/>
            <a:ext cx="2013790" cy="738664"/>
          </a:xfrm>
          <a:prstGeom prst="rect">
            <a:avLst/>
          </a:prstGeom>
          <a:noFill/>
        </p:spPr>
        <p:txBody>
          <a:bodyPr wrap="square" rtlCol="0">
            <a:spAutoFit/>
          </a:bodyPr>
          <a:lstStyle/>
          <a:p>
            <a:pPr algn="ctr"/>
            <a:r>
              <a:rPr lang="en-US" sz="1400" dirty="0" smtClean="0">
                <a:latin typeface="Avenir LT Std 35 Light"/>
                <a:cs typeface="Avenir LT Std 35 Light"/>
              </a:rPr>
              <a:t>del </a:t>
            </a:r>
            <a:r>
              <a:rPr lang="en-US" sz="1400" dirty="0" err="1" smtClean="0">
                <a:latin typeface="Avenir LT Std 35 Light"/>
                <a:cs typeface="Avenir LT Std 35 Light"/>
              </a:rPr>
              <a:t>crecimiento</a:t>
            </a:r>
            <a:endParaRPr lang="en-US" sz="1400" dirty="0" smtClean="0">
              <a:latin typeface="Avenir LT Std 35 Light"/>
              <a:cs typeface="Avenir LT Std 35 Light"/>
            </a:endParaRPr>
          </a:p>
          <a:p>
            <a:pPr algn="ctr"/>
            <a:r>
              <a:rPr lang="en-US" sz="1400" dirty="0" err="1" smtClean="0">
                <a:latin typeface="Avenir LT Std 35 Light"/>
                <a:cs typeface="Avenir LT Std 35 Light"/>
              </a:rPr>
              <a:t>urbano</a:t>
            </a:r>
            <a:r>
              <a:rPr lang="en-US" sz="1400" dirty="0" smtClean="0">
                <a:latin typeface="Avenir LT Std 35 Light"/>
                <a:cs typeface="Avenir LT Std 35 Light"/>
              </a:rPr>
              <a:t> </a:t>
            </a:r>
            <a:r>
              <a:rPr lang="en-US" sz="1400" dirty="0" err="1" smtClean="0">
                <a:latin typeface="Avenir LT Std 35 Light"/>
                <a:cs typeface="Avenir LT Std 35 Light"/>
              </a:rPr>
              <a:t>mundial</a:t>
            </a:r>
            <a:r>
              <a:rPr lang="en-US" sz="1400" dirty="0" smtClean="0">
                <a:latin typeface="Avenir LT Std 35 Light"/>
                <a:cs typeface="Avenir LT Std 35 Light"/>
              </a:rPr>
              <a:t>       </a:t>
            </a:r>
            <a:r>
              <a:rPr lang="en-US" sz="1400" dirty="0" err="1" smtClean="0">
                <a:latin typeface="Avenir LT Std 35 Light"/>
                <a:cs typeface="Avenir LT Std 35 Light"/>
              </a:rPr>
              <a:t>para</a:t>
            </a:r>
            <a:r>
              <a:rPr lang="en-US" sz="1400" dirty="0" smtClean="0">
                <a:latin typeface="Avenir LT Std 35 Light"/>
                <a:cs typeface="Avenir LT Std 35 Light"/>
              </a:rPr>
              <a:t> el 2050</a:t>
            </a:r>
          </a:p>
        </p:txBody>
      </p:sp>
      <p:sp>
        <p:nvSpPr>
          <p:cNvPr id="11" name="TextBox 10"/>
          <p:cNvSpPr txBox="1"/>
          <p:nvPr/>
        </p:nvSpPr>
        <p:spPr>
          <a:xfrm>
            <a:off x="4343400" y="1893153"/>
            <a:ext cx="2286000" cy="830997"/>
          </a:xfrm>
          <a:prstGeom prst="rect">
            <a:avLst/>
          </a:prstGeom>
          <a:noFill/>
        </p:spPr>
        <p:txBody>
          <a:bodyPr wrap="square" rtlCol="0">
            <a:spAutoFit/>
          </a:bodyPr>
          <a:lstStyle/>
          <a:p>
            <a:pPr algn="ctr"/>
            <a:r>
              <a:rPr lang="en-US" sz="4800" dirty="0" smtClean="0">
                <a:solidFill>
                  <a:srgbClr val="EB5A54"/>
                </a:solidFill>
                <a:latin typeface="Avenir Black"/>
                <a:cs typeface="Avenir Black"/>
              </a:rPr>
              <a:t>37%</a:t>
            </a:r>
            <a:endParaRPr lang="en-US" sz="4800" dirty="0">
              <a:solidFill>
                <a:srgbClr val="EB5A54"/>
              </a:solidFill>
              <a:latin typeface="Avenir Black"/>
              <a:cs typeface="Avenir Black"/>
            </a:endParaRPr>
          </a:p>
        </p:txBody>
      </p:sp>
      <p:sp>
        <p:nvSpPr>
          <p:cNvPr id="12" name="TextBox 11"/>
          <p:cNvSpPr txBox="1"/>
          <p:nvPr/>
        </p:nvSpPr>
        <p:spPr>
          <a:xfrm>
            <a:off x="6629400" y="3481685"/>
            <a:ext cx="2286000" cy="461665"/>
          </a:xfrm>
          <a:prstGeom prst="rect">
            <a:avLst/>
          </a:prstGeom>
          <a:noFill/>
        </p:spPr>
        <p:txBody>
          <a:bodyPr wrap="square" rtlCol="0">
            <a:spAutoFit/>
          </a:bodyPr>
          <a:lstStyle/>
          <a:p>
            <a:pPr algn="ctr"/>
            <a:r>
              <a:rPr lang="en-US" sz="2400" dirty="0" smtClean="0">
                <a:solidFill>
                  <a:srgbClr val="EB5A54"/>
                </a:solidFill>
                <a:latin typeface="Avenir Black"/>
                <a:cs typeface="Avenir Black"/>
              </a:rPr>
              <a:t>+212</a:t>
            </a:r>
            <a:r>
              <a:rPr lang="en-US" sz="1400" dirty="0" smtClean="0">
                <a:solidFill>
                  <a:srgbClr val="001012"/>
                </a:solidFill>
                <a:latin typeface="Avenir Light"/>
                <a:cs typeface="Avenir Light"/>
              </a:rPr>
              <a:t> </a:t>
            </a:r>
            <a:r>
              <a:rPr lang="en-US" sz="1400" dirty="0" err="1" smtClean="0">
                <a:solidFill>
                  <a:srgbClr val="001012"/>
                </a:solidFill>
                <a:latin typeface="Avenir Light"/>
                <a:cs typeface="Avenir Light"/>
              </a:rPr>
              <a:t>millones</a:t>
            </a:r>
            <a:endParaRPr lang="en-US" sz="1400" dirty="0">
              <a:solidFill>
                <a:srgbClr val="001012"/>
              </a:solidFill>
              <a:latin typeface="Avenir Light"/>
              <a:cs typeface="Avenir Light"/>
            </a:endParaRPr>
          </a:p>
        </p:txBody>
      </p:sp>
      <p:sp>
        <p:nvSpPr>
          <p:cNvPr id="13" name="TextBox 12"/>
          <p:cNvSpPr txBox="1"/>
          <p:nvPr/>
        </p:nvSpPr>
        <p:spPr>
          <a:xfrm>
            <a:off x="6629400" y="2495550"/>
            <a:ext cx="2286000" cy="461665"/>
          </a:xfrm>
          <a:prstGeom prst="rect">
            <a:avLst/>
          </a:prstGeom>
          <a:noFill/>
        </p:spPr>
        <p:txBody>
          <a:bodyPr wrap="square" rtlCol="0">
            <a:spAutoFit/>
          </a:bodyPr>
          <a:lstStyle/>
          <a:p>
            <a:pPr algn="ctr"/>
            <a:r>
              <a:rPr lang="en-US" sz="2400" dirty="0" smtClean="0">
                <a:solidFill>
                  <a:srgbClr val="EB5A54"/>
                </a:solidFill>
                <a:latin typeface="Avenir Black"/>
                <a:cs typeface="Avenir Black"/>
              </a:rPr>
              <a:t>+292</a:t>
            </a:r>
            <a:r>
              <a:rPr lang="en-US" sz="1400" dirty="0" smtClean="0">
                <a:solidFill>
                  <a:srgbClr val="001012"/>
                </a:solidFill>
                <a:latin typeface="Avenir Light"/>
                <a:cs typeface="Avenir Light"/>
              </a:rPr>
              <a:t> </a:t>
            </a:r>
            <a:r>
              <a:rPr lang="en-US" sz="1400" dirty="0" err="1" smtClean="0">
                <a:solidFill>
                  <a:srgbClr val="001012"/>
                </a:solidFill>
                <a:latin typeface="Avenir Light"/>
                <a:cs typeface="Avenir Light"/>
              </a:rPr>
              <a:t>millones</a:t>
            </a:r>
            <a:endParaRPr lang="en-US" sz="1400" dirty="0">
              <a:solidFill>
                <a:srgbClr val="001012"/>
              </a:solidFill>
              <a:latin typeface="Avenir Light"/>
              <a:cs typeface="Avenir Light"/>
            </a:endParaRPr>
          </a:p>
        </p:txBody>
      </p:sp>
      <p:sp>
        <p:nvSpPr>
          <p:cNvPr id="14" name="TextBox 13"/>
          <p:cNvSpPr txBox="1"/>
          <p:nvPr/>
        </p:nvSpPr>
        <p:spPr>
          <a:xfrm>
            <a:off x="6858000" y="1276350"/>
            <a:ext cx="2286000" cy="461665"/>
          </a:xfrm>
          <a:prstGeom prst="rect">
            <a:avLst/>
          </a:prstGeom>
          <a:noFill/>
        </p:spPr>
        <p:txBody>
          <a:bodyPr wrap="square" rtlCol="0">
            <a:spAutoFit/>
          </a:bodyPr>
          <a:lstStyle/>
          <a:p>
            <a:pPr algn="ctr"/>
            <a:r>
              <a:rPr lang="en-US" sz="2400" dirty="0" smtClean="0">
                <a:solidFill>
                  <a:srgbClr val="EB5A54"/>
                </a:solidFill>
                <a:latin typeface="Avenir Black"/>
                <a:cs typeface="Avenir Black"/>
              </a:rPr>
              <a:t>+404</a:t>
            </a:r>
            <a:r>
              <a:rPr lang="en-US" sz="1400" dirty="0" smtClean="0">
                <a:solidFill>
                  <a:srgbClr val="001012"/>
                </a:solidFill>
                <a:latin typeface="Avenir Light"/>
                <a:cs typeface="Avenir Light"/>
              </a:rPr>
              <a:t> </a:t>
            </a:r>
            <a:r>
              <a:rPr lang="en-US" sz="1400" dirty="0" err="1" smtClean="0">
                <a:solidFill>
                  <a:srgbClr val="001012"/>
                </a:solidFill>
                <a:latin typeface="Avenir Light"/>
                <a:cs typeface="Avenir Light"/>
              </a:rPr>
              <a:t>millones</a:t>
            </a:r>
            <a:endParaRPr lang="en-US" sz="1400" dirty="0">
              <a:solidFill>
                <a:srgbClr val="001012"/>
              </a:solidFill>
              <a:latin typeface="Avenir Light"/>
              <a:cs typeface="Avenir Light"/>
            </a:endParaRPr>
          </a:p>
        </p:txBody>
      </p:sp>
      <p:sp>
        <p:nvSpPr>
          <p:cNvPr id="15" name="TextBox 14"/>
          <p:cNvSpPr txBox="1"/>
          <p:nvPr/>
        </p:nvSpPr>
        <p:spPr>
          <a:xfrm>
            <a:off x="6923134" y="1068917"/>
            <a:ext cx="1292345" cy="307777"/>
          </a:xfrm>
          <a:prstGeom prst="rect">
            <a:avLst/>
          </a:prstGeom>
          <a:noFill/>
        </p:spPr>
        <p:txBody>
          <a:bodyPr wrap="square" rtlCol="0">
            <a:spAutoFit/>
          </a:bodyPr>
          <a:lstStyle/>
          <a:p>
            <a:pPr algn="ctr"/>
            <a:r>
              <a:rPr lang="en-US" sz="1400" dirty="0" smtClean="0">
                <a:solidFill>
                  <a:srgbClr val="001012"/>
                </a:solidFill>
                <a:latin typeface="Avenir Black"/>
                <a:cs typeface="Avenir Black"/>
              </a:rPr>
              <a:t>India</a:t>
            </a:r>
            <a:endParaRPr lang="en-US" sz="1400" dirty="0">
              <a:solidFill>
                <a:srgbClr val="001012"/>
              </a:solidFill>
              <a:latin typeface="Avenir Black"/>
              <a:cs typeface="Avenir Black"/>
            </a:endParaRPr>
          </a:p>
        </p:txBody>
      </p:sp>
      <p:sp>
        <p:nvSpPr>
          <p:cNvPr id="16" name="TextBox 15"/>
          <p:cNvSpPr txBox="1"/>
          <p:nvPr/>
        </p:nvSpPr>
        <p:spPr>
          <a:xfrm>
            <a:off x="6781800" y="2341661"/>
            <a:ext cx="987545" cy="307777"/>
          </a:xfrm>
          <a:prstGeom prst="rect">
            <a:avLst/>
          </a:prstGeom>
          <a:noFill/>
        </p:spPr>
        <p:txBody>
          <a:bodyPr wrap="square" rtlCol="0">
            <a:spAutoFit/>
          </a:bodyPr>
          <a:lstStyle/>
          <a:p>
            <a:pPr algn="ctr"/>
            <a:r>
              <a:rPr lang="en-US" sz="1400" dirty="0" smtClean="0">
                <a:solidFill>
                  <a:srgbClr val="001012"/>
                </a:solidFill>
                <a:latin typeface="Avenir Black"/>
                <a:cs typeface="Avenir Black"/>
              </a:rPr>
              <a:t>China</a:t>
            </a:r>
            <a:endParaRPr lang="en-US" sz="1400" dirty="0">
              <a:solidFill>
                <a:srgbClr val="001012"/>
              </a:solidFill>
              <a:latin typeface="Avenir Black"/>
              <a:cs typeface="Avenir Black"/>
            </a:endParaRPr>
          </a:p>
        </p:txBody>
      </p:sp>
      <p:sp>
        <p:nvSpPr>
          <p:cNvPr id="17" name="TextBox 16"/>
          <p:cNvSpPr txBox="1"/>
          <p:nvPr/>
        </p:nvSpPr>
        <p:spPr>
          <a:xfrm>
            <a:off x="7013455" y="3310414"/>
            <a:ext cx="987545" cy="307777"/>
          </a:xfrm>
          <a:prstGeom prst="rect">
            <a:avLst/>
          </a:prstGeom>
          <a:noFill/>
        </p:spPr>
        <p:txBody>
          <a:bodyPr wrap="square" rtlCol="0">
            <a:spAutoFit/>
          </a:bodyPr>
          <a:lstStyle/>
          <a:p>
            <a:pPr algn="ctr"/>
            <a:r>
              <a:rPr lang="en-US" sz="1400" dirty="0" smtClean="0">
                <a:solidFill>
                  <a:srgbClr val="001012"/>
                </a:solidFill>
                <a:latin typeface="Avenir Black"/>
                <a:cs typeface="Avenir Black"/>
              </a:rPr>
              <a:t>Nigeria</a:t>
            </a:r>
            <a:endParaRPr lang="en-US" sz="1400" dirty="0">
              <a:solidFill>
                <a:srgbClr val="001012"/>
              </a:solidFill>
              <a:latin typeface="Avenir Black"/>
              <a:cs typeface="Avenir Black"/>
            </a:endParaRPr>
          </a:p>
        </p:txBody>
      </p:sp>
    </p:spTree>
    <p:extLst>
      <p:ext uri="{BB962C8B-B14F-4D97-AF65-F5344CB8AC3E}">
        <p14:creationId xmlns:p14="http://schemas.microsoft.com/office/powerpoint/2010/main" val="2793783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descr="IMB_MI_GlobalBriefing_natelistrom-6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 y="0"/>
            <a:ext cx="9146822" cy="5145088"/>
          </a:xfrm>
          <a:prstGeom prst="rect">
            <a:avLst/>
          </a:prstGeom>
        </p:spPr>
      </p:pic>
      <p:sp>
        <p:nvSpPr>
          <p:cNvPr id="6" name="TextBox 5"/>
          <p:cNvSpPr txBox="1"/>
          <p:nvPr/>
        </p:nvSpPr>
        <p:spPr>
          <a:xfrm>
            <a:off x="261190" y="288250"/>
            <a:ext cx="2161595" cy="369332"/>
          </a:xfrm>
          <a:prstGeom prst="rect">
            <a:avLst/>
          </a:prstGeom>
          <a:noFill/>
        </p:spPr>
        <p:txBody>
          <a:bodyPr wrap="square" rtlCol="0">
            <a:spAutoFit/>
          </a:bodyPr>
          <a:lstStyle/>
          <a:p>
            <a:r>
              <a:rPr lang="en-US" dirty="0" smtClean="0">
                <a:latin typeface="Avenir LT Std 95 Black"/>
                <a:cs typeface="Avenir LT Std 95 Black"/>
              </a:rPr>
              <a:t>CIUDADES</a:t>
            </a:r>
            <a:endParaRPr lang="en-US" dirty="0">
              <a:latin typeface="Avenir LT Std 95 Black"/>
              <a:cs typeface="Avenir LT Std 95 Black"/>
            </a:endParaRPr>
          </a:p>
        </p:txBody>
      </p:sp>
      <p:sp>
        <p:nvSpPr>
          <p:cNvPr id="7" name="TextBox 6"/>
          <p:cNvSpPr txBox="1"/>
          <p:nvPr/>
        </p:nvSpPr>
        <p:spPr>
          <a:xfrm>
            <a:off x="1531506" y="288250"/>
            <a:ext cx="6088494" cy="369332"/>
          </a:xfrm>
          <a:prstGeom prst="rect">
            <a:avLst/>
          </a:prstGeom>
          <a:noFill/>
        </p:spPr>
        <p:txBody>
          <a:bodyPr wrap="square" rtlCol="0">
            <a:spAutoFit/>
          </a:bodyPr>
          <a:lstStyle/>
          <a:p>
            <a:r>
              <a:rPr lang="en-US" dirty="0">
                <a:latin typeface="Avenir LT Std 35 Light"/>
                <a:cs typeface="Avenir LT Std 35 Light"/>
              </a:rPr>
              <a:t>La </a:t>
            </a:r>
            <a:r>
              <a:rPr lang="en-US" dirty="0" err="1">
                <a:latin typeface="Avenir LT Std 35 Light"/>
                <a:cs typeface="Avenir LT Std 35 Light"/>
              </a:rPr>
              <a:t>urbanización</a:t>
            </a:r>
            <a:r>
              <a:rPr lang="en-US" dirty="0">
                <a:latin typeface="Avenir LT Std 35 Light"/>
                <a:cs typeface="Avenir LT Std 35 Light"/>
              </a:rPr>
              <a:t> / </a:t>
            </a:r>
            <a:r>
              <a:rPr lang="en-US" dirty="0" err="1" smtClean="0">
                <a:solidFill>
                  <a:srgbClr val="F79646"/>
                </a:solidFill>
                <a:latin typeface="Avenir LT Std 35 Light"/>
                <a:cs typeface="Avenir LT Std 35 Light"/>
              </a:rPr>
              <a:t>Ciudades</a:t>
            </a:r>
            <a:r>
              <a:rPr lang="en-US" dirty="0" smtClean="0">
                <a:solidFill>
                  <a:srgbClr val="F79646"/>
                </a:solidFill>
                <a:latin typeface="Avenir LT Std 35 Light"/>
                <a:cs typeface="Avenir LT Std 35 Light"/>
              </a:rPr>
              <a:t> </a:t>
            </a:r>
            <a:r>
              <a:rPr lang="en-US" dirty="0" err="1" smtClean="0">
                <a:solidFill>
                  <a:srgbClr val="F79646"/>
                </a:solidFill>
                <a:latin typeface="Avenir LT Std 35 Light"/>
                <a:cs typeface="Avenir LT Std 35 Light"/>
              </a:rPr>
              <a:t>más</a:t>
            </a:r>
            <a:r>
              <a:rPr lang="en-US" dirty="0" smtClean="0">
                <a:solidFill>
                  <a:srgbClr val="F79646"/>
                </a:solidFill>
                <a:latin typeface="Avenir LT Std 35 Light"/>
                <a:cs typeface="Avenir LT Std 35 Light"/>
              </a:rPr>
              <a:t> </a:t>
            </a:r>
            <a:r>
              <a:rPr lang="en-US" dirty="0" err="1" smtClean="0">
                <a:solidFill>
                  <a:srgbClr val="F79646"/>
                </a:solidFill>
                <a:latin typeface="Avenir LT Std 35 Light"/>
                <a:cs typeface="Avenir LT Std 35 Light"/>
              </a:rPr>
              <a:t>grandes</a:t>
            </a:r>
            <a:r>
              <a:rPr lang="en-US" dirty="0" smtClean="0">
                <a:solidFill>
                  <a:srgbClr val="F79646"/>
                </a:solidFill>
                <a:latin typeface="Avenir LT Std 35 Light"/>
                <a:cs typeface="Avenir LT Std 35 Light"/>
              </a:rPr>
              <a:t> del </a:t>
            </a:r>
            <a:r>
              <a:rPr lang="en-US" dirty="0" err="1" smtClean="0">
                <a:solidFill>
                  <a:srgbClr val="F79646"/>
                </a:solidFill>
                <a:latin typeface="Avenir LT Std 35 Light"/>
                <a:cs typeface="Avenir LT Std 35 Light"/>
              </a:rPr>
              <a:t>mundo</a:t>
            </a:r>
            <a:endParaRPr lang="en-US" dirty="0">
              <a:solidFill>
                <a:srgbClr val="F79646"/>
              </a:solidFill>
              <a:latin typeface="Avenir LT Std 35 Light"/>
              <a:cs typeface="Avenir LT Std 35 Light"/>
            </a:endParaRPr>
          </a:p>
        </p:txBody>
      </p:sp>
      <p:sp>
        <p:nvSpPr>
          <p:cNvPr id="9" name="TextBox 8"/>
          <p:cNvSpPr txBox="1"/>
          <p:nvPr/>
        </p:nvSpPr>
        <p:spPr>
          <a:xfrm>
            <a:off x="5334000" y="4170649"/>
            <a:ext cx="2636884" cy="415498"/>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dirty="0">
                <a:latin typeface="Avenir LT Std 35 Light"/>
                <a:cs typeface="Avenir LT Std 35 Light"/>
              </a:rPr>
              <a:t>World Bank</a:t>
            </a:r>
          </a:p>
          <a:p>
            <a:r>
              <a:rPr lang="en-US" sz="700" dirty="0">
                <a:latin typeface="Avenir LT Std 35 Light"/>
                <a:cs typeface="Avenir LT Std 35 Light"/>
              </a:rPr>
              <a:t>UN Report – World Urbanization Prospects 2014</a:t>
            </a:r>
          </a:p>
          <a:p>
            <a:r>
              <a:rPr lang="en-US" sz="700" dirty="0">
                <a:latin typeface="Avenir LT Std 35 Light"/>
                <a:cs typeface="Avenir LT Std 35 Light"/>
              </a:rPr>
              <a:t>http://</a:t>
            </a:r>
            <a:r>
              <a:rPr lang="en-US" sz="700" dirty="0" err="1">
                <a:latin typeface="Avenir LT Std 35 Light"/>
                <a:cs typeface="Avenir LT Std 35 Light"/>
              </a:rPr>
              <a:t>esa.un.org</a:t>
            </a:r>
            <a:r>
              <a:rPr lang="en-US" sz="700" dirty="0">
                <a:latin typeface="Avenir LT Std 35 Light"/>
                <a:cs typeface="Avenir LT Std 35 Light"/>
              </a:rPr>
              <a:t>/</a:t>
            </a:r>
            <a:r>
              <a:rPr lang="en-US" sz="700" dirty="0" err="1">
                <a:latin typeface="Avenir LT Std 35 Light"/>
                <a:cs typeface="Avenir LT Std 35 Light"/>
              </a:rPr>
              <a:t>unpd</a:t>
            </a:r>
            <a:r>
              <a:rPr lang="en-US" sz="700" dirty="0">
                <a:latin typeface="Avenir LT Std 35 Light"/>
                <a:cs typeface="Avenir LT Std 35 Light"/>
              </a:rPr>
              <a:t>/</a:t>
            </a:r>
            <a:r>
              <a:rPr lang="en-US" sz="700" dirty="0" err="1">
                <a:latin typeface="Avenir LT Std 35 Light"/>
                <a:cs typeface="Avenir LT Std 35 Light"/>
              </a:rPr>
              <a:t>wup</a:t>
            </a:r>
            <a:r>
              <a:rPr lang="en-US" sz="700" dirty="0">
                <a:latin typeface="Avenir LT Std 35 Light"/>
                <a:cs typeface="Avenir LT Std 35 Light"/>
              </a:rPr>
              <a:t>/highlights/wup2014-highlights.pdf</a:t>
            </a:r>
          </a:p>
        </p:txBody>
      </p:sp>
    </p:spTree>
    <p:extLst>
      <p:ext uri="{BB962C8B-B14F-4D97-AF65-F5344CB8AC3E}">
        <p14:creationId xmlns:p14="http://schemas.microsoft.com/office/powerpoint/2010/main" val="1268414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61190" y="288250"/>
            <a:ext cx="2161595" cy="369332"/>
          </a:xfrm>
          <a:prstGeom prst="rect">
            <a:avLst/>
          </a:prstGeom>
          <a:noFill/>
        </p:spPr>
        <p:txBody>
          <a:bodyPr wrap="square" rtlCol="0">
            <a:spAutoFit/>
          </a:bodyPr>
          <a:lstStyle/>
          <a:p>
            <a:r>
              <a:rPr lang="en-US" dirty="0" smtClean="0">
                <a:latin typeface="Avenir LT Std 95 Black"/>
                <a:cs typeface="Avenir LT Std 95 Black"/>
              </a:rPr>
              <a:t>CIUDADES</a:t>
            </a:r>
            <a:endParaRPr lang="en-US" dirty="0">
              <a:latin typeface="Avenir LT Std 95 Black"/>
              <a:cs typeface="Avenir LT Std 95 Black"/>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583" y="-91545"/>
            <a:ext cx="9146821" cy="5145086"/>
          </a:xfrm>
          <a:prstGeom prst="rect">
            <a:avLst/>
          </a:prstGeom>
        </p:spPr>
      </p:pic>
      <p:sp>
        <p:nvSpPr>
          <p:cNvPr id="7" name="TextBox 6"/>
          <p:cNvSpPr txBox="1"/>
          <p:nvPr/>
        </p:nvSpPr>
        <p:spPr>
          <a:xfrm>
            <a:off x="1607706" y="288250"/>
            <a:ext cx="6088494" cy="369332"/>
          </a:xfrm>
          <a:prstGeom prst="rect">
            <a:avLst/>
          </a:prstGeom>
          <a:noFill/>
        </p:spPr>
        <p:txBody>
          <a:bodyPr wrap="square" rtlCol="0">
            <a:spAutoFit/>
          </a:bodyPr>
          <a:lstStyle/>
          <a:p>
            <a:r>
              <a:rPr lang="en-US" dirty="0" err="1" smtClean="0">
                <a:solidFill>
                  <a:srgbClr val="F79646"/>
                </a:solidFill>
                <a:latin typeface="Avenir LT Std 35 Light"/>
                <a:cs typeface="Avenir LT Std 35 Light"/>
              </a:rPr>
              <a:t>Ciudades</a:t>
            </a:r>
            <a:r>
              <a:rPr lang="en-US" dirty="0" smtClean="0">
                <a:solidFill>
                  <a:srgbClr val="F79646"/>
                </a:solidFill>
                <a:latin typeface="Avenir LT Std 35 Light"/>
                <a:cs typeface="Avenir LT Std 35 Light"/>
              </a:rPr>
              <a:t> de </a:t>
            </a:r>
            <a:r>
              <a:rPr lang="en-US" dirty="0" err="1" smtClean="0">
                <a:solidFill>
                  <a:srgbClr val="F79646"/>
                </a:solidFill>
                <a:latin typeface="Avenir LT Std 35 Light"/>
                <a:cs typeface="Avenir LT Std 35 Light"/>
              </a:rPr>
              <a:t>enfoque</a:t>
            </a:r>
            <a:r>
              <a:rPr lang="en-US" dirty="0" smtClean="0">
                <a:solidFill>
                  <a:srgbClr val="F79646"/>
                </a:solidFill>
                <a:latin typeface="Avenir LT Std 35 Light"/>
                <a:cs typeface="Avenir LT Std 35 Light"/>
              </a:rPr>
              <a:t> de IMB: </a:t>
            </a:r>
            <a:r>
              <a:rPr lang="en-US" dirty="0" err="1" smtClean="0">
                <a:solidFill>
                  <a:srgbClr val="F79646"/>
                </a:solidFill>
                <a:latin typeface="Avenir LT Std 35 Light"/>
                <a:cs typeface="Avenir LT Std 35 Light"/>
              </a:rPr>
              <a:t>Londres</a:t>
            </a:r>
            <a:endParaRPr lang="en-US" dirty="0">
              <a:solidFill>
                <a:srgbClr val="F79646"/>
              </a:solidFill>
              <a:latin typeface="Avenir LT Std 35 Light"/>
              <a:cs typeface="Avenir LT Std 35 Light"/>
            </a:endParaRPr>
          </a:p>
        </p:txBody>
      </p:sp>
      <p:sp>
        <p:nvSpPr>
          <p:cNvPr id="9" name="TextBox 8"/>
          <p:cNvSpPr txBox="1"/>
          <p:nvPr/>
        </p:nvSpPr>
        <p:spPr>
          <a:xfrm>
            <a:off x="6705600" y="4170649"/>
            <a:ext cx="1265284" cy="307777"/>
          </a:xfrm>
          <a:prstGeom prst="rect">
            <a:avLst/>
          </a:prstGeom>
          <a:noFill/>
        </p:spPr>
        <p:txBody>
          <a:bodyPr wrap="square" rtlCol="0">
            <a:spAutoFit/>
          </a:bodyPr>
          <a:lstStyle/>
          <a:p>
            <a:r>
              <a:rPr lang="en-US" sz="700" dirty="0" smtClean="0">
                <a:latin typeface="Avenir LT Std 35 Light"/>
                <a:cs typeface="Avenir LT Std 35 Light"/>
              </a:rPr>
              <a:t>SOURCE</a:t>
            </a:r>
            <a:r>
              <a:rPr lang="en-US" sz="700" dirty="0">
                <a:latin typeface="Avenir LT Std 35 Light"/>
                <a:cs typeface="Avenir LT Std 35 Light"/>
              </a:rPr>
              <a:t>: </a:t>
            </a:r>
            <a:r>
              <a:rPr lang="en-US" sz="700" dirty="0" smtClean="0">
                <a:latin typeface="Avenir LT Std 35 Light"/>
                <a:cs typeface="Avenir LT Std 35 Light"/>
              </a:rPr>
              <a:t>GCI City Guides</a:t>
            </a:r>
            <a:endParaRPr lang="en-US" sz="700" dirty="0">
              <a:latin typeface="Avenir LT Std 35 Light"/>
              <a:cs typeface="Avenir LT Std 35 Light"/>
            </a:endParaRPr>
          </a:p>
          <a:p>
            <a:endParaRPr lang="en-US" sz="700" dirty="0">
              <a:latin typeface="Avenir LT Std 35 Light"/>
              <a:cs typeface="Avenir LT Std 35 Light"/>
            </a:endParaRPr>
          </a:p>
        </p:txBody>
      </p:sp>
      <p:sp>
        <p:nvSpPr>
          <p:cNvPr id="11" name="TextBox 10"/>
          <p:cNvSpPr txBox="1"/>
          <p:nvPr/>
        </p:nvSpPr>
        <p:spPr>
          <a:xfrm>
            <a:off x="4114800" y="2419350"/>
            <a:ext cx="2420887" cy="523220"/>
          </a:xfrm>
          <a:prstGeom prst="rect">
            <a:avLst/>
          </a:prstGeom>
          <a:noFill/>
        </p:spPr>
        <p:txBody>
          <a:bodyPr wrap="square" rtlCol="0">
            <a:spAutoFit/>
          </a:bodyPr>
          <a:lstStyle/>
          <a:p>
            <a:pPr algn="ctr"/>
            <a:r>
              <a:rPr lang="en-US" sz="2800" dirty="0" smtClean="0">
                <a:solidFill>
                  <a:srgbClr val="F78C1E"/>
                </a:solidFill>
                <a:latin typeface="Avenir Black"/>
                <a:cs typeface="Avenir Black"/>
              </a:rPr>
              <a:t>$1.742</a:t>
            </a:r>
            <a:r>
              <a:rPr lang="en-US" sz="2800" dirty="0" smtClean="0">
                <a:solidFill>
                  <a:srgbClr val="F78C1E"/>
                </a:solidFill>
                <a:latin typeface="Avenir Light"/>
                <a:cs typeface="Avenir Light"/>
              </a:rPr>
              <a:t>/</a:t>
            </a:r>
            <a:r>
              <a:rPr lang="en-US" sz="2800" dirty="0" err="1" smtClean="0">
                <a:solidFill>
                  <a:srgbClr val="F78C1E"/>
                </a:solidFill>
                <a:latin typeface="Avenir Light"/>
                <a:cs typeface="Avenir Light"/>
              </a:rPr>
              <a:t>mes</a:t>
            </a:r>
            <a:endParaRPr lang="en-US" sz="2800" dirty="0">
              <a:solidFill>
                <a:srgbClr val="F78C1E"/>
              </a:solidFill>
              <a:latin typeface="Avenir Light"/>
              <a:cs typeface="Avenir Light"/>
            </a:endParaRPr>
          </a:p>
        </p:txBody>
      </p:sp>
      <p:sp>
        <p:nvSpPr>
          <p:cNvPr id="14" name="TextBox 13"/>
          <p:cNvSpPr txBox="1"/>
          <p:nvPr/>
        </p:nvSpPr>
        <p:spPr>
          <a:xfrm>
            <a:off x="1295400" y="905530"/>
            <a:ext cx="2286000" cy="523220"/>
          </a:xfrm>
          <a:prstGeom prst="rect">
            <a:avLst/>
          </a:prstGeom>
          <a:noFill/>
        </p:spPr>
        <p:txBody>
          <a:bodyPr wrap="square" rtlCol="0">
            <a:spAutoFit/>
          </a:bodyPr>
          <a:lstStyle/>
          <a:p>
            <a:r>
              <a:rPr lang="en-US" sz="2800" dirty="0" err="1" smtClean="0">
                <a:solidFill>
                  <a:srgbClr val="EB5A54"/>
                </a:solidFill>
                <a:latin typeface="Avenir Black"/>
                <a:cs typeface="Avenir Black"/>
              </a:rPr>
              <a:t>Londres</a:t>
            </a:r>
            <a:endParaRPr lang="en-US" sz="2800" dirty="0">
              <a:solidFill>
                <a:srgbClr val="EB5A54"/>
              </a:solidFill>
              <a:latin typeface="Avenir Black"/>
              <a:cs typeface="Avenir Black"/>
            </a:endParaRPr>
          </a:p>
        </p:txBody>
      </p:sp>
      <p:sp>
        <p:nvSpPr>
          <p:cNvPr id="17" name="TextBox 16"/>
          <p:cNvSpPr txBox="1"/>
          <p:nvPr/>
        </p:nvSpPr>
        <p:spPr>
          <a:xfrm>
            <a:off x="152400" y="2535019"/>
            <a:ext cx="1457547" cy="646331"/>
          </a:xfrm>
          <a:prstGeom prst="rect">
            <a:avLst/>
          </a:prstGeom>
          <a:noFill/>
        </p:spPr>
        <p:txBody>
          <a:bodyPr wrap="square" rtlCol="0">
            <a:spAutoFit/>
          </a:bodyPr>
          <a:lstStyle/>
          <a:p>
            <a:pPr algn="ctr"/>
            <a:r>
              <a:rPr lang="en-US" dirty="0" smtClean="0">
                <a:solidFill>
                  <a:srgbClr val="279190"/>
                </a:solidFill>
                <a:latin typeface="Avenir Black"/>
                <a:cs typeface="Avenir Black"/>
              </a:rPr>
              <a:t>48% </a:t>
            </a:r>
          </a:p>
          <a:p>
            <a:pPr algn="ctr"/>
            <a:r>
              <a:rPr lang="en-US" dirty="0" err="1">
                <a:solidFill>
                  <a:srgbClr val="279190"/>
                </a:solidFill>
                <a:latin typeface="Avenir Black"/>
                <a:cs typeface="Avenir Black"/>
              </a:rPr>
              <a:t>c</a:t>
            </a:r>
            <a:r>
              <a:rPr lang="en-US" dirty="0" err="1" smtClean="0">
                <a:solidFill>
                  <a:srgbClr val="279190"/>
                </a:solidFill>
                <a:latin typeface="Avenir Black"/>
                <a:cs typeface="Avenir Black"/>
              </a:rPr>
              <a:t>ristiano</a:t>
            </a:r>
            <a:endParaRPr lang="en-US" dirty="0">
              <a:solidFill>
                <a:srgbClr val="001012"/>
              </a:solidFill>
              <a:latin typeface="Avenir Light"/>
              <a:cs typeface="Avenir Light"/>
            </a:endParaRPr>
          </a:p>
        </p:txBody>
      </p:sp>
      <p:sp>
        <p:nvSpPr>
          <p:cNvPr id="23" name="TextBox 22"/>
          <p:cNvSpPr txBox="1"/>
          <p:nvPr/>
        </p:nvSpPr>
        <p:spPr>
          <a:xfrm>
            <a:off x="4419600" y="2876550"/>
            <a:ext cx="1828800" cy="954107"/>
          </a:xfrm>
          <a:prstGeom prst="rect">
            <a:avLst/>
          </a:prstGeom>
          <a:noFill/>
        </p:spPr>
        <p:txBody>
          <a:bodyPr wrap="square" rtlCol="0">
            <a:spAutoFit/>
          </a:bodyPr>
          <a:lstStyle/>
          <a:p>
            <a:pPr algn="ctr"/>
            <a:r>
              <a:rPr lang="en-US" sz="1400" dirty="0" err="1" smtClean="0">
                <a:solidFill>
                  <a:srgbClr val="07162C"/>
                </a:solidFill>
                <a:latin typeface="Avenir LT Std 35 Light"/>
                <a:cs typeface="Avenir LT Std 35 Light"/>
              </a:rPr>
              <a:t>Costo</a:t>
            </a:r>
            <a:r>
              <a:rPr lang="en-US" sz="1400" dirty="0" smtClean="0">
                <a:solidFill>
                  <a:srgbClr val="07162C"/>
                </a:solidFill>
                <a:latin typeface="Avenir LT Std 35 Light"/>
                <a:cs typeface="Avenir LT Std 35 Light"/>
              </a:rPr>
              <a:t> de </a:t>
            </a:r>
            <a:r>
              <a:rPr lang="en-US" sz="1400" dirty="0" err="1" smtClean="0">
                <a:solidFill>
                  <a:srgbClr val="07162C"/>
                </a:solidFill>
                <a:latin typeface="Avenir LT Std 35 Light"/>
                <a:cs typeface="Avenir LT Std 35 Light"/>
              </a:rPr>
              <a:t>alquilar</a:t>
            </a:r>
            <a:r>
              <a:rPr lang="en-US" sz="1400" dirty="0" smtClean="0">
                <a:solidFill>
                  <a:srgbClr val="07162C"/>
                </a:solidFill>
                <a:latin typeface="Avenir LT Std 35 Light"/>
                <a:cs typeface="Avenir LT Std 35 Light"/>
              </a:rPr>
              <a:t> un </a:t>
            </a:r>
            <a:r>
              <a:rPr lang="en-US" sz="1400" dirty="0" err="1" smtClean="0">
                <a:solidFill>
                  <a:srgbClr val="07162C"/>
                </a:solidFill>
                <a:latin typeface="Avenir LT Std 35 Light"/>
                <a:cs typeface="Avenir LT Std 35 Light"/>
              </a:rPr>
              <a:t>apartamento</a:t>
            </a:r>
            <a:r>
              <a:rPr lang="en-US" sz="1400" dirty="0" smtClean="0">
                <a:solidFill>
                  <a:srgbClr val="07162C"/>
                </a:solidFill>
                <a:latin typeface="Avenir LT Std 35 Light"/>
                <a:cs typeface="Avenir LT Std 35 Light"/>
              </a:rPr>
              <a:t> de </a:t>
            </a:r>
            <a:r>
              <a:rPr lang="en-US" sz="1400" dirty="0" err="1" smtClean="0">
                <a:solidFill>
                  <a:srgbClr val="07162C"/>
                </a:solidFill>
                <a:latin typeface="Avenir LT Std 35 Light"/>
                <a:cs typeface="Avenir LT Std 35 Light"/>
              </a:rPr>
              <a:t>una</a:t>
            </a:r>
            <a:r>
              <a:rPr lang="en-US" sz="1400" dirty="0" smtClean="0">
                <a:solidFill>
                  <a:srgbClr val="07162C"/>
                </a:solidFill>
                <a:latin typeface="Avenir LT Std 35 Light"/>
                <a:cs typeface="Avenir LT Std 35 Light"/>
              </a:rPr>
              <a:t> </a:t>
            </a:r>
            <a:r>
              <a:rPr lang="en-US" sz="1400" dirty="0" err="1" smtClean="0">
                <a:solidFill>
                  <a:srgbClr val="07162C"/>
                </a:solidFill>
                <a:latin typeface="Avenir LT Std 35 Light"/>
                <a:cs typeface="Avenir LT Std 35 Light"/>
              </a:rPr>
              <a:t>habitación</a:t>
            </a:r>
            <a:r>
              <a:rPr lang="en-US" sz="1400" dirty="0" smtClean="0">
                <a:solidFill>
                  <a:srgbClr val="07162C"/>
                </a:solidFill>
                <a:latin typeface="Avenir LT Std 35 Light"/>
                <a:cs typeface="Avenir LT Std 35 Light"/>
              </a:rPr>
              <a:t> </a:t>
            </a:r>
            <a:r>
              <a:rPr lang="en-US" sz="1400" dirty="0" err="1" smtClean="0">
                <a:solidFill>
                  <a:srgbClr val="07162C"/>
                </a:solidFill>
                <a:latin typeface="Avenir LT Std 35 Light"/>
                <a:cs typeface="Avenir LT Std 35 Light"/>
              </a:rPr>
              <a:t>en</a:t>
            </a:r>
            <a:r>
              <a:rPr lang="en-US" sz="1400" dirty="0" smtClean="0">
                <a:solidFill>
                  <a:srgbClr val="07162C"/>
                </a:solidFill>
                <a:latin typeface="Avenir LT Std 35 Light"/>
                <a:cs typeface="Avenir LT Std 35 Light"/>
              </a:rPr>
              <a:t> las </a:t>
            </a:r>
            <a:r>
              <a:rPr lang="en-US" sz="1400" dirty="0" err="1" smtClean="0">
                <a:solidFill>
                  <a:srgbClr val="07162C"/>
                </a:solidFill>
                <a:latin typeface="Avenir LT Std 35 Light"/>
                <a:cs typeface="Avenir LT Std 35 Light"/>
              </a:rPr>
              <a:t>fueras</a:t>
            </a:r>
            <a:r>
              <a:rPr lang="en-US" sz="1400" dirty="0" smtClean="0">
                <a:solidFill>
                  <a:srgbClr val="07162C"/>
                </a:solidFill>
                <a:latin typeface="Avenir LT Std 35 Light"/>
                <a:cs typeface="Avenir LT Std 35 Light"/>
              </a:rPr>
              <a:t> de la ciudad</a:t>
            </a:r>
            <a:endParaRPr lang="en-US" sz="1400" dirty="0">
              <a:solidFill>
                <a:srgbClr val="07162C"/>
              </a:solidFill>
              <a:latin typeface="Avenir LT Std 35 Light"/>
              <a:cs typeface="Avenir LT Std 35 Light"/>
            </a:endParaRPr>
          </a:p>
        </p:txBody>
      </p:sp>
      <p:pic>
        <p:nvPicPr>
          <p:cNvPr id="25" name="Picture 24" descr="IMB_MI_GlobalBriefing_natelistrom-75b-londonReligio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547" y="1544419"/>
            <a:ext cx="2448560" cy="2448560"/>
          </a:xfrm>
          <a:prstGeom prst="rect">
            <a:avLst/>
          </a:prstGeom>
        </p:spPr>
      </p:pic>
      <p:sp>
        <p:nvSpPr>
          <p:cNvPr id="26" name="TextBox 25"/>
          <p:cNvSpPr txBox="1"/>
          <p:nvPr/>
        </p:nvSpPr>
        <p:spPr>
          <a:xfrm>
            <a:off x="1533747" y="1885950"/>
            <a:ext cx="2332084" cy="830997"/>
          </a:xfrm>
          <a:prstGeom prst="rect">
            <a:avLst/>
          </a:prstGeom>
          <a:noFill/>
        </p:spPr>
        <p:txBody>
          <a:bodyPr wrap="square" rtlCol="0">
            <a:spAutoFit/>
          </a:bodyPr>
          <a:lstStyle/>
          <a:p>
            <a:pPr algn="ctr"/>
            <a:r>
              <a:rPr lang="en-US" sz="4800" dirty="0" smtClean="0">
                <a:solidFill>
                  <a:srgbClr val="BCBEC0"/>
                </a:solidFill>
                <a:latin typeface="Avenir Black"/>
                <a:cs typeface="Avenir Black"/>
              </a:rPr>
              <a:t>8.6</a:t>
            </a:r>
            <a:endParaRPr lang="en-US" sz="4800" dirty="0">
              <a:solidFill>
                <a:srgbClr val="BCBEC0"/>
              </a:solidFill>
              <a:latin typeface="Avenir Black"/>
              <a:cs typeface="Avenir Black"/>
            </a:endParaRPr>
          </a:p>
        </p:txBody>
      </p:sp>
      <p:sp>
        <p:nvSpPr>
          <p:cNvPr id="27" name="TextBox 26"/>
          <p:cNvSpPr txBox="1"/>
          <p:nvPr/>
        </p:nvSpPr>
        <p:spPr>
          <a:xfrm>
            <a:off x="1702115" y="2495550"/>
            <a:ext cx="1935116" cy="523220"/>
          </a:xfrm>
          <a:prstGeom prst="rect">
            <a:avLst/>
          </a:prstGeom>
          <a:noFill/>
        </p:spPr>
        <p:txBody>
          <a:bodyPr wrap="square" rtlCol="0">
            <a:spAutoFit/>
          </a:bodyPr>
          <a:lstStyle/>
          <a:p>
            <a:pPr algn="ctr"/>
            <a:r>
              <a:rPr lang="en-US" sz="2800" dirty="0" err="1" smtClean="0">
                <a:solidFill>
                  <a:srgbClr val="BCBEC0"/>
                </a:solidFill>
                <a:latin typeface="Avenir Black"/>
                <a:cs typeface="Avenir Black"/>
              </a:rPr>
              <a:t>millones</a:t>
            </a:r>
            <a:endParaRPr lang="en-US" sz="2800" dirty="0" smtClean="0">
              <a:solidFill>
                <a:srgbClr val="BCBEC0"/>
              </a:solidFill>
              <a:latin typeface="Avenir Black"/>
              <a:cs typeface="Avenir Black"/>
            </a:endParaRPr>
          </a:p>
        </p:txBody>
      </p:sp>
      <p:sp>
        <p:nvSpPr>
          <p:cNvPr id="28" name="TextBox 27"/>
          <p:cNvSpPr txBox="1"/>
          <p:nvPr/>
        </p:nvSpPr>
        <p:spPr>
          <a:xfrm>
            <a:off x="3048000" y="3678019"/>
            <a:ext cx="1457547" cy="646331"/>
          </a:xfrm>
          <a:prstGeom prst="rect">
            <a:avLst/>
          </a:prstGeom>
          <a:noFill/>
        </p:spPr>
        <p:txBody>
          <a:bodyPr wrap="square" rtlCol="0">
            <a:spAutoFit/>
          </a:bodyPr>
          <a:lstStyle/>
          <a:p>
            <a:pPr algn="ctr"/>
            <a:r>
              <a:rPr lang="en-US" dirty="0" smtClean="0">
                <a:solidFill>
                  <a:srgbClr val="EB5A54"/>
                </a:solidFill>
                <a:latin typeface="Avenir Black"/>
                <a:cs typeface="Avenir Black"/>
              </a:rPr>
              <a:t>29%</a:t>
            </a:r>
          </a:p>
          <a:p>
            <a:pPr algn="ctr"/>
            <a:r>
              <a:rPr lang="en-US" dirty="0">
                <a:solidFill>
                  <a:srgbClr val="EB5A54"/>
                </a:solidFill>
                <a:latin typeface="Avenir Black"/>
                <a:cs typeface="Avenir Black"/>
              </a:rPr>
              <a:t>s</a:t>
            </a:r>
            <a:r>
              <a:rPr lang="en-US" dirty="0" smtClean="0">
                <a:solidFill>
                  <a:srgbClr val="EB5A54"/>
                </a:solidFill>
                <a:latin typeface="Avenir Black"/>
                <a:cs typeface="Avenir Black"/>
              </a:rPr>
              <a:t>in </a:t>
            </a:r>
            <a:r>
              <a:rPr lang="en-US" dirty="0" err="1" smtClean="0">
                <a:solidFill>
                  <a:srgbClr val="EB5A54"/>
                </a:solidFill>
                <a:latin typeface="Avenir Black"/>
                <a:cs typeface="Avenir Black"/>
              </a:rPr>
              <a:t>religión</a:t>
            </a:r>
            <a:endParaRPr lang="en-US" dirty="0">
              <a:solidFill>
                <a:srgbClr val="EB5A54"/>
              </a:solidFill>
              <a:latin typeface="Avenir Light"/>
              <a:cs typeface="Avenir Light"/>
            </a:endParaRPr>
          </a:p>
        </p:txBody>
      </p:sp>
      <p:sp>
        <p:nvSpPr>
          <p:cNvPr id="29" name="TextBox 28"/>
          <p:cNvSpPr txBox="1"/>
          <p:nvPr/>
        </p:nvSpPr>
        <p:spPr>
          <a:xfrm>
            <a:off x="3505200" y="1428750"/>
            <a:ext cx="1676400" cy="646331"/>
          </a:xfrm>
          <a:prstGeom prst="rect">
            <a:avLst/>
          </a:prstGeom>
          <a:noFill/>
        </p:spPr>
        <p:txBody>
          <a:bodyPr wrap="square" rtlCol="0">
            <a:spAutoFit/>
          </a:bodyPr>
          <a:lstStyle/>
          <a:p>
            <a:pPr algn="ctr"/>
            <a:r>
              <a:rPr lang="en-US" dirty="0" smtClean="0">
                <a:solidFill>
                  <a:srgbClr val="6CB334"/>
                </a:solidFill>
                <a:latin typeface="Avenir Black"/>
                <a:cs typeface="Avenir Black"/>
              </a:rPr>
              <a:t>12%</a:t>
            </a:r>
          </a:p>
          <a:p>
            <a:pPr algn="ctr"/>
            <a:r>
              <a:rPr lang="en-US" dirty="0" err="1">
                <a:solidFill>
                  <a:srgbClr val="6CB334"/>
                </a:solidFill>
                <a:latin typeface="Avenir Black"/>
                <a:cs typeface="Avenir Black"/>
              </a:rPr>
              <a:t>m</a:t>
            </a:r>
            <a:r>
              <a:rPr lang="en-US" dirty="0" err="1" smtClean="0">
                <a:solidFill>
                  <a:srgbClr val="6CB334"/>
                </a:solidFill>
                <a:latin typeface="Avenir Black"/>
                <a:cs typeface="Avenir Black"/>
              </a:rPr>
              <a:t>usulmán</a:t>
            </a:r>
            <a:endParaRPr lang="en-US" dirty="0">
              <a:solidFill>
                <a:srgbClr val="6CB334"/>
              </a:solidFill>
              <a:latin typeface="Avenir Light"/>
              <a:cs typeface="Avenir Light"/>
            </a:endParaRPr>
          </a:p>
        </p:txBody>
      </p:sp>
      <p:sp>
        <p:nvSpPr>
          <p:cNvPr id="30" name="TextBox 29"/>
          <p:cNvSpPr txBox="1"/>
          <p:nvPr/>
        </p:nvSpPr>
        <p:spPr>
          <a:xfrm>
            <a:off x="1702115" y="2943840"/>
            <a:ext cx="1935116" cy="523220"/>
          </a:xfrm>
          <a:prstGeom prst="rect">
            <a:avLst/>
          </a:prstGeom>
          <a:noFill/>
        </p:spPr>
        <p:txBody>
          <a:bodyPr wrap="square" rtlCol="0">
            <a:spAutoFit/>
          </a:bodyPr>
          <a:lstStyle/>
          <a:p>
            <a:pPr algn="ctr"/>
            <a:r>
              <a:rPr lang="en-US" sz="1400" dirty="0" smtClean="0">
                <a:solidFill>
                  <a:srgbClr val="07162C"/>
                </a:solidFill>
                <a:latin typeface="Avenir LT Std 35 Light"/>
                <a:cs typeface="Avenir LT Std 35 Light"/>
              </a:rPr>
              <a:t>(14 </a:t>
            </a:r>
            <a:r>
              <a:rPr lang="en-US" sz="1400" dirty="0" err="1" smtClean="0">
                <a:solidFill>
                  <a:srgbClr val="07162C"/>
                </a:solidFill>
                <a:latin typeface="Avenir LT Std 35 Light"/>
                <a:cs typeface="Avenir LT Std 35 Light"/>
              </a:rPr>
              <a:t>millones</a:t>
            </a:r>
            <a:r>
              <a:rPr lang="en-US" sz="1400" dirty="0" smtClean="0">
                <a:solidFill>
                  <a:srgbClr val="07162C"/>
                </a:solidFill>
                <a:latin typeface="Avenir LT Std 35 Light"/>
                <a:cs typeface="Avenir LT Std 35 Light"/>
              </a:rPr>
              <a:t> </a:t>
            </a:r>
            <a:r>
              <a:rPr lang="en-US" sz="1400" dirty="0" err="1" smtClean="0">
                <a:solidFill>
                  <a:srgbClr val="07162C"/>
                </a:solidFill>
                <a:latin typeface="Avenir LT Std 35 Light"/>
                <a:cs typeface="Avenir LT Std 35 Light"/>
              </a:rPr>
              <a:t>en</a:t>
            </a:r>
            <a:r>
              <a:rPr lang="en-US" sz="1400" dirty="0" smtClean="0">
                <a:solidFill>
                  <a:srgbClr val="07162C"/>
                </a:solidFill>
                <a:latin typeface="Avenir LT Std 35 Light"/>
                <a:cs typeface="Avenir LT Std 35 Light"/>
              </a:rPr>
              <a:t> la zona </a:t>
            </a:r>
            <a:r>
              <a:rPr lang="en-US" sz="1400" dirty="0" err="1" smtClean="0">
                <a:solidFill>
                  <a:srgbClr val="07162C"/>
                </a:solidFill>
                <a:latin typeface="Avenir LT Std 35 Light"/>
                <a:cs typeface="Avenir LT Std 35 Light"/>
              </a:rPr>
              <a:t>metropolitana</a:t>
            </a:r>
            <a:r>
              <a:rPr lang="en-US" sz="1400" dirty="0" smtClean="0">
                <a:solidFill>
                  <a:srgbClr val="07162C"/>
                </a:solidFill>
                <a:latin typeface="Avenir LT Std 35 Light"/>
                <a:cs typeface="Avenir LT Std 35 Light"/>
              </a:rPr>
              <a:t>)</a:t>
            </a:r>
            <a:endParaRPr lang="en-US" sz="1400" dirty="0">
              <a:solidFill>
                <a:srgbClr val="07162C"/>
              </a:solidFill>
              <a:latin typeface="Avenir LT Std 35 Light"/>
              <a:cs typeface="Avenir LT Std 35 Light"/>
            </a:endParaRPr>
          </a:p>
        </p:txBody>
      </p:sp>
      <p:pic>
        <p:nvPicPr>
          <p:cNvPr id="10" name="Picture 9" descr="IMB_MI_GlobalBriefing_natelistrom-75-londonHous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5192" y="2114550"/>
            <a:ext cx="249936" cy="323088"/>
          </a:xfrm>
          <a:prstGeom prst="rect">
            <a:avLst/>
          </a:prstGeom>
        </p:spPr>
      </p:pic>
      <p:pic>
        <p:nvPicPr>
          <p:cNvPr id="31" name="Picture 30" descr="IMB_MI_GlobalBriefing_natelistrom-75-londonHous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5128" y="2114550"/>
            <a:ext cx="249936" cy="323088"/>
          </a:xfrm>
          <a:prstGeom prst="rect">
            <a:avLst/>
          </a:prstGeom>
        </p:spPr>
      </p:pic>
      <p:pic>
        <p:nvPicPr>
          <p:cNvPr id="32" name="Picture 31" descr="IMB_MI_GlobalBriefing_natelistrom-75-londonHous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5064" y="2114550"/>
            <a:ext cx="249936" cy="323088"/>
          </a:xfrm>
          <a:prstGeom prst="rect">
            <a:avLst/>
          </a:prstGeom>
        </p:spPr>
      </p:pic>
    </p:spTree>
    <p:extLst>
      <p:ext uri="{BB962C8B-B14F-4D97-AF65-F5344CB8AC3E}">
        <p14:creationId xmlns:p14="http://schemas.microsoft.com/office/powerpoint/2010/main" val="3330879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93"/>
            <a:ext cx="9146820" cy="5145086"/>
          </a:xfrm>
          <a:prstGeom prst="rect">
            <a:avLst/>
          </a:prstGeom>
        </p:spPr>
      </p:pic>
      <p:sp>
        <p:nvSpPr>
          <p:cNvPr id="6" name="TextBox 5"/>
          <p:cNvSpPr txBox="1"/>
          <p:nvPr/>
        </p:nvSpPr>
        <p:spPr>
          <a:xfrm>
            <a:off x="261190" y="288250"/>
            <a:ext cx="2161595" cy="369332"/>
          </a:xfrm>
          <a:prstGeom prst="rect">
            <a:avLst/>
          </a:prstGeom>
          <a:noFill/>
        </p:spPr>
        <p:txBody>
          <a:bodyPr wrap="square" rtlCol="0">
            <a:spAutoFit/>
          </a:bodyPr>
          <a:lstStyle/>
          <a:p>
            <a:r>
              <a:rPr lang="en-US" dirty="0" smtClean="0">
                <a:latin typeface="Avenir LT Std 95 Black"/>
                <a:cs typeface="Avenir LT Std 95 Black"/>
              </a:rPr>
              <a:t>CIUDADES</a:t>
            </a:r>
            <a:endParaRPr lang="en-US" dirty="0">
              <a:latin typeface="Avenir LT Std 95 Black"/>
              <a:cs typeface="Avenir LT Std 95 Black"/>
            </a:endParaRPr>
          </a:p>
        </p:txBody>
      </p:sp>
      <p:sp>
        <p:nvSpPr>
          <p:cNvPr id="7" name="TextBox 6"/>
          <p:cNvSpPr txBox="1"/>
          <p:nvPr/>
        </p:nvSpPr>
        <p:spPr>
          <a:xfrm>
            <a:off x="1607706" y="288250"/>
            <a:ext cx="6088494" cy="369332"/>
          </a:xfrm>
          <a:prstGeom prst="rect">
            <a:avLst/>
          </a:prstGeom>
          <a:noFill/>
        </p:spPr>
        <p:txBody>
          <a:bodyPr wrap="square" rtlCol="0">
            <a:spAutoFit/>
          </a:bodyPr>
          <a:lstStyle/>
          <a:p>
            <a:r>
              <a:rPr lang="en-US" dirty="0" err="1">
                <a:solidFill>
                  <a:srgbClr val="F79646"/>
                </a:solidFill>
                <a:latin typeface="Avenir LT Std 35 Light"/>
                <a:cs typeface="Avenir LT Std 35 Light"/>
              </a:rPr>
              <a:t>Ciudades</a:t>
            </a:r>
            <a:r>
              <a:rPr lang="en-US" dirty="0">
                <a:solidFill>
                  <a:srgbClr val="F79646"/>
                </a:solidFill>
                <a:latin typeface="Avenir LT Std 35 Light"/>
                <a:cs typeface="Avenir LT Std 35 Light"/>
              </a:rPr>
              <a:t> de </a:t>
            </a:r>
            <a:r>
              <a:rPr lang="en-US" dirty="0" err="1">
                <a:solidFill>
                  <a:srgbClr val="F79646"/>
                </a:solidFill>
                <a:latin typeface="Avenir LT Std 35 Light"/>
                <a:cs typeface="Avenir LT Std 35 Light"/>
              </a:rPr>
              <a:t>enfoque</a:t>
            </a:r>
            <a:r>
              <a:rPr lang="en-US" dirty="0">
                <a:solidFill>
                  <a:srgbClr val="F79646"/>
                </a:solidFill>
                <a:latin typeface="Avenir LT Std 35 Light"/>
                <a:cs typeface="Avenir LT Std 35 Light"/>
              </a:rPr>
              <a:t> de </a:t>
            </a:r>
            <a:r>
              <a:rPr lang="en-US" dirty="0" smtClean="0">
                <a:solidFill>
                  <a:srgbClr val="F79646"/>
                </a:solidFill>
                <a:latin typeface="Avenir LT Std 35 Light"/>
                <a:cs typeface="Avenir LT Std 35 Light"/>
              </a:rPr>
              <a:t>IMB: Mumbai</a:t>
            </a:r>
            <a:endParaRPr lang="en-US" dirty="0">
              <a:solidFill>
                <a:srgbClr val="F79646"/>
              </a:solidFill>
              <a:latin typeface="Avenir LT Std 35 Light"/>
              <a:cs typeface="Avenir LT Std 35 Light"/>
            </a:endParaRPr>
          </a:p>
        </p:txBody>
      </p:sp>
      <p:sp>
        <p:nvSpPr>
          <p:cNvPr id="9" name="TextBox 8"/>
          <p:cNvSpPr txBox="1"/>
          <p:nvPr/>
        </p:nvSpPr>
        <p:spPr>
          <a:xfrm>
            <a:off x="6705600" y="4170649"/>
            <a:ext cx="1265284" cy="307777"/>
          </a:xfrm>
          <a:prstGeom prst="rect">
            <a:avLst/>
          </a:prstGeom>
          <a:noFill/>
        </p:spPr>
        <p:txBody>
          <a:bodyPr wrap="square" rtlCol="0">
            <a:spAutoFit/>
          </a:bodyPr>
          <a:lstStyle/>
          <a:p>
            <a:r>
              <a:rPr lang="en-US" sz="700" dirty="0" smtClean="0">
                <a:latin typeface="Avenir LT Std 35 Light"/>
                <a:cs typeface="Avenir LT Std 35 Light"/>
              </a:rPr>
              <a:t>SOURCE</a:t>
            </a:r>
            <a:r>
              <a:rPr lang="en-US" sz="700" dirty="0">
                <a:latin typeface="Avenir LT Std 35 Light"/>
                <a:cs typeface="Avenir LT Std 35 Light"/>
              </a:rPr>
              <a:t>: </a:t>
            </a:r>
            <a:r>
              <a:rPr lang="en-US" sz="700" dirty="0" smtClean="0">
                <a:latin typeface="Avenir LT Std 35 Light"/>
                <a:cs typeface="Avenir LT Std 35 Light"/>
              </a:rPr>
              <a:t>GCI City Guides</a:t>
            </a:r>
            <a:endParaRPr lang="en-US" sz="700" dirty="0">
              <a:latin typeface="Avenir LT Std 35 Light"/>
              <a:cs typeface="Avenir LT Std 35 Light"/>
            </a:endParaRPr>
          </a:p>
          <a:p>
            <a:endParaRPr lang="en-US" sz="700" dirty="0">
              <a:latin typeface="Avenir LT Std 35 Light"/>
              <a:cs typeface="Avenir LT Std 35 Light"/>
            </a:endParaRPr>
          </a:p>
        </p:txBody>
      </p:sp>
      <p:sp>
        <p:nvSpPr>
          <p:cNvPr id="11" name="TextBox 10"/>
          <p:cNvSpPr txBox="1"/>
          <p:nvPr/>
        </p:nvSpPr>
        <p:spPr>
          <a:xfrm>
            <a:off x="3581400" y="3191530"/>
            <a:ext cx="2420887" cy="523220"/>
          </a:xfrm>
          <a:prstGeom prst="rect">
            <a:avLst/>
          </a:prstGeom>
          <a:noFill/>
        </p:spPr>
        <p:txBody>
          <a:bodyPr wrap="square" rtlCol="0">
            <a:spAutoFit/>
          </a:bodyPr>
          <a:lstStyle/>
          <a:p>
            <a:pPr algn="ctr"/>
            <a:r>
              <a:rPr lang="en-US" sz="2800" dirty="0" smtClean="0">
                <a:solidFill>
                  <a:srgbClr val="F78C1E"/>
                </a:solidFill>
                <a:latin typeface="Avenir Black"/>
                <a:cs typeface="Avenir Black"/>
              </a:rPr>
              <a:t>$249</a:t>
            </a:r>
            <a:r>
              <a:rPr lang="en-US" sz="2800" dirty="0" smtClean="0">
                <a:solidFill>
                  <a:srgbClr val="F78C1E"/>
                </a:solidFill>
                <a:latin typeface="Avenir Light"/>
                <a:cs typeface="Avenir Light"/>
              </a:rPr>
              <a:t>/</a:t>
            </a:r>
            <a:r>
              <a:rPr lang="en-US" sz="2800" dirty="0" err="1" smtClean="0">
                <a:solidFill>
                  <a:srgbClr val="F78C1E"/>
                </a:solidFill>
                <a:latin typeface="Avenir Light"/>
                <a:cs typeface="Avenir Light"/>
              </a:rPr>
              <a:t>mes</a:t>
            </a:r>
            <a:endParaRPr lang="en-US" sz="2800" dirty="0">
              <a:solidFill>
                <a:srgbClr val="F78C1E"/>
              </a:solidFill>
              <a:latin typeface="Avenir Light"/>
              <a:cs typeface="Avenir Light"/>
            </a:endParaRPr>
          </a:p>
        </p:txBody>
      </p:sp>
      <p:sp>
        <p:nvSpPr>
          <p:cNvPr id="14" name="TextBox 13"/>
          <p:cNvSpPr txBox="1"/>
          <p:nvPr/>
        </p:nvSpPr>
        <p:spPr>
          <a:xfrm>
            <a:off x="1295400" y="905530"/>
            <a:ext cx="2286000" cy="523220"/>
          </a:xfrm>
          <a:prstGeom prst="rect">
            <a:avLst/>
          </a:prstGeom>
          <a:noFill/>
        </p:spPr>
        <p:txBody>
          <a:bodyPr wrap="square" rtlCol="0">
            <a:spAutoFit/>
          </a:bodyPr>
          <a:lstStyle/>
          <a:p>
            <a:r>
              <a:rPr lang="en-US" sz="2800" dirty="0" smtClean="0">
                <a:solidFill>
                  <a:srgbClr val="EB5A54"/>
                </a:solidFill>
                <a:latin typeface="Avenir Black"/>
                <a:cs typeface="Avenir Black"/>
              </a:rPr>
              <a:t>Mumbai</a:t>
            </a:r>
            <a:endParaRPr lang="en-US" sz="2800" dirty="0">
              <a:solidFill>
                <a:srgbClr val="EB5A54"/>
              </a:solidFill>
              <a:latin typeface="Avenir Black"/>
              <a:cs typeface="Avenir Black"/>
            </a:endParaRPr>
          </a:p>
        </p:txBody>
      </p:sp>
      <p:sp>
        <p:nvSpPr>
          <p:cNvPr id="17" name="TextBox 16"/>
          <p:cNvSpPr txBox="1"/>
          <p:nvPr/>
        </p:nvSpPr>
        <p:spPr>
          <a:xfrm>
            <a:off x="76200" y="2535019"/>
            <a:ext cx="1457547" cy="646331"/>
          </a:xfrm>
          <a:prstGeom prst="rect">
            <a:avLst/>
          </a:prstGeom>
          <a:noFill/>
        </p:spPr>
        <p:txBody>
          <a:bodyPr wrap="square" rtlCol="0">
            <a:spAutoFit/>
          </a:bodyPr>
          <a:lstStyle/>
          <a:p>
            <a:pPr algn="ctr"/>
            <a:r>
              <a:rPr lang="en-US" dirty="0" smtClean="0">
                <a:solidFill>
                  <a:srgbClr val="F78C1E"/>
                </a:solidFill>
                <a:latin typeface="Avenir Black"/>
                <a:cs typeface="Avenir Black"/>
              </a:rPr>
              <a:t>68% </a:t>
            </a:r>
          </a:p>
          <a:p>
            <a:pPr algn="ctr"/>
            <a:r>
              <a:rPr lang="en-US" dirty="0" err="1">
                <a:solidFill>
                  <a:srgbClr val="F78C1E"/>
                </a:solidFill>
                <a:latin typeface="Avenir Black"/>
                <a:cs typeface="Avenir Black"/>
              </a:rPr>
              <a:t>h</a:t>
            </a:r>
            <a:r>
              <a:rPr lang="en-US" dirty="0" err="1" smtClean="0">
                <a:solidFill>
                  <a:srgbClr val="F78C1E"/>
                </a:solidFill>
                <a:latin typeface="Avenir Black"/>
                <a:cs typeface="Avenir Black"/>
              </a:rPr>
              <a:t>indú</a:t>
            </a:r>
            <a:endParaRPr lang="en-US" dirty="0">
              <a:solidFill>
                <a:srgbClr val="F78C1E"/>
              </a:solidFill>
              <a:latin typeface="Avenir Light"/>
              <a:cs typeface="Avenir Light"/>
            </a:endParaRPr>
          </a:p>
        </p:txBody>
      </p:sp>
      <p:sp>
        <p:nvSpPr>
          <p:cNvPr id="23" name="TextBox 22"/>
          <p:cNvSpPr txBox="1"/>
          <p:nvPr/>
        </p:nvSpPr>
        <p:spPr>
          <a:xfrm>
            <a:off x="3886200" y="3648730"/>
            <a:ext cx="1828800" cy="954107"/>
          </a:xfrm>
          <a:prstGeom prst="rect">
            <a:avLst/>
          </a:prstGeom>
          <a:noFill/>
        </p:spPr>
        <p:txBody>
          <a:bodyPr wrap="square" rtlCol="0">
            <a:spAutoFit/>
          </a:bodyPr>
          <a:lstStyle/>
          <a:p>
            <a:pPr algn="ctr"/>
            <a:r>
              <a:rPr lang="en-US" sz="1400" dirty="0" err="1" smtClean="0">
                <a:solidFill>
                  <a:srgbClr val="07162C"/>
                </a:solidFill>
                <a:latin typeface="Avenir LT Std 35 Light"/>
                <a:cs typeface="Avenir LT Std 35 Light"/>
              </a:rPr>
              <a:t>Costo</a:t>
            </a:r>
            <a:r>
              <a:rPr lang="en-US" sz="1400" dirty="0" smtClean="0">
                <a:solidFill>
                  <a:srgbClr val="07162C"/>
                </a:solidFill>
                <a:latin typeface="Avenir LT Std 35 Light"/>
                <a:cs typeface="Avenir LT Std 35 Light"/>
              </a:rPr>
              <a:t> de </a:t>
            </a:r>
            <a:r>
              <a:rPr lang="en-US" sz="1400" dirty="0" err="1" smtClean="0">
                <a:solidFill>
                  <a:srgbClr val="07162C"/>
                </a:solidFill>
                <a:latin typeface="Avenir LT Std 35 Light"/>
                <a:cs typeface="Avenir LT Std 35 Light"/>
              </a:rPr>
              <a:t>alquilar</a:t>
            </a:r>
            <a:r>
              <a:rPr lang="en-US" sz="1400" dirty="0" smtClean="0">
                <a:solidFill>
                  <a:srgbClr val="07162C"/>
                </a:solidFill>
                <a:latin typeface="Avenir LT Std 35 Light"/>
                <a:cs typeface="Avenir LT Std 35 Light"/>
              </a:rPr>
              <a:t> </a:t>
            </a:r>
            <a:r>
              <a:rPr lang="en-US" sz="1400" dirty="0">
                <a:solidFill>
                  <a:srgbClr val="07162C"/>
                </a:solidFill>
                <a:latin typeface="Avenir LT Std 35 Light"/>
                <a:cs typeface="Avenir LT Std 35 Light"/>
              </a:rPr>
              <a:t>un </a:t>
            </a:r>
            <a:r>
              <a:rPr lang="en-US" sz="1400" dirty="0" err="1">
                <a:solidFill>
                  <a:srgbClr val="07162C"/>
                </a:solidFill>
                <a:latin typeface="Avenir LT Std 35 Light"/>
                <a:cs typeface="Avenir LT Std 35 Light"/>
              </a:rPr>
              <a:t>apartamento</a:t>
            </a:r>
            <a:r>
              <a:rPr lang="en-US" sz="1400" dirty="0">
                <a:solidFill>
                  <a:srgbClr val="07162C"/>
                </a:solidFill>
                <a:latin typeface="Avenir LT Std 35 Light"/>
                <a:cs typeface="Avenir LT Std 35 Light"/>
              </a:rPr>
              <a:t> de </a:t>
            </a:r>
            <a:r>
              <a:rPr lang="en-US" sz="1400" dirty="0" err="1">
                <a:solidFill>
                  <a:srgbClr val="07162C"/>
                </a:solidFill>
                <a:latin typeface="Avenir LT Std 35 Light"/>
                <a:cs typeface="Avenir LT Std 35 Light"/>
              </a:rPr>
              <a:t>una</a:t>
            </a:r>
            <a:r>
              <a:rPr lang="en-US" sz="1400" dirty="0">
                <a:solidFill>
                  <a:srgbClr val="07162C"/>
                </a:solidFill>
                <a:latin typeface="Avenir LT Std 35 Light"/>
                <a:cs typeface="Avenir LT Std 35 Light"/>
              </a:rPr>
              <a:t> </a:t>
            </a:r>
            <a:r>
              <a:rPr lang="en-US" sz="1400" dirty="0" err="1">
                <a:solidFill>
                  <a:srgbClr val="07162C"/>
                </a:solidFill>
                <a:latin typeface="Avenir LT Std 35 Light"/>
                <a:cs typeface="Avenir LT Std 35 Light"/>
              </a:rPr>
              <a:t>habitación</a:t>
            </a:r>
            <a:r>
              <a:rPr lang="en-US" sz="1400" dirty="0">
                <a:solidFill>
                  <a:srgbClr val="07162C"/>
                </a:solidFill>
                <a:latin typeface="Avenir LT Std 35 Light"/>
                <a:cs typeface="Avenir LT Std 35 Light"/>
              </a:rPr>
              <a:t> </a:t>
            </a:r>
            <a:r>
              <a:rPr lang="en-US" sz="1400" dirty="0" err="1">
                <a:solidFill>
                  <a:srgbClr val="07162C"/>
                </a:solidFill>
                <a:latin typeface="Avenir LT Std 35 Light"/>
                <a:cs typeface="Avenir LT Std 35 Light"/>
              </a:rPr>
              <a:t>en</a:t>
            </a:r>
            <a:r>
              <a:rPr lang="en-US" sz="1400" dirty="0">
                <a:solidFill>
                  <a:srgbClr val="07162C"/>
                </a:solidFill>
                <a:latin typeface="Avenir LT Std 35 Light"/>
                <a:cs typeface="Avenir LT Std 35 Light"/>
              </a:rPr>
              <a:t> las </a:t>
            </a:r>
            <a:r>
              <a:rPr lang="en-US" sz="1400" dirty="0" err="1">
                <a:solidFill>
                  <a:srgbClr val="07162C"/>
                </a:solidFill>
                <a:latin typeface="Avenir LT Std 35 Light"/>
                <a:cs typeface="Avenir LT Std 35 Light"/>
              </a:rPr>
              <a:t>fueras</a:t>
            </a:r>
            <a:r>
              <a:rPr lang="en-US" sz="1400" dirty="0">
                <a:solidFill>
                  <a:srgbClr val="07162C"/>
                </a:solidFill>
                <a:latin typeface="Avenir LT Std 35 Light"/>
                <a:cs typeface="Avenir LT Std 35 Light"/>
              </a:rPr>
              <a:t> de la </a:t>
            </a:r>
            <a:r>
              <a:rPr lang="en-US" sz="1400" dirty="0" smtClean="0">
                <a:solidFill>
                  <a:srgbClr val="07162C"/>
                </a:solidFill>
                <a:latin typeface="Avenir LT Std 35 Light"/>
                <a:cs typeface="Avenir LT Std 35 Light"/>
              </a:rPr>
              <a:t>ciudad</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694" y="1544419"/>
            <a:ext cx="2448560" cy="2448560"/>
          </a:xfrm>
          <a:prstGeom prst="rect">
            <a:avLst/>
          </a:prstGeom>
        </p:spPr>
      </p:pic>
      <p:sp>
        <p:nvSpPr>
          <p:cNvPr id="26" name="TextBox 25"/>
          <p:cNvSpPr txBox="1"/>
          <p:nvPr/>
        </p:nvSpPr>
        <p:spPr>
          <a:xfrm>
            <a:off x="1259063" y="2114550"/>
            <a:ext cx="2332084" cy="830997"/>
          </a:xfrm>
          <a:prstGeom prst="rect">
            <a:avLst/>
          </a:prstGeom>
          <a:noFill/>
        </p:spPr>
        <p:txBody>
          <a:bodyPr wrap="square" rtlCol="0">
            <a:spAutoFit/>
          </a:bodyPr>
          <a:lstStyle/>
          <a:p>
            <a:pPr algn="ctr"/>
            <a:r>
              <a:rPr lang="en-US" sz="4800" dirty="0" smtClean="0">
                <a:solidFill>
                  <a:srgbClr val="BCBEC0"/>
                </a:solidFill>
                <a:latin typeface="Avenir Black"/>
                <a:cs typeface="Avenir Black"/>
              </a:rPr>
              <a:t>17.7</a:t>
            </a:r>
            <a:endParaRPr lang="en-US" sz="4800" dirty="0">
              <a:solidFill>
                <a:srgbClr val="BCBEC0"/>
              </a:solidFill>
              <a:latin typeface="Avenir Black"/>
              <a:cs typeface="Avenir Black"/>
            </a:endParaRPr>
          </a:p>
        </p:txBody>
      </p:sp>
      <p:sp>
        <p:nvSpPr>
          <p:cNvPr id="27" name="TextBox 26"/>
          <p:cNvSpPr txBox="1"/>
          <p:nvPr/>
        </p:nvSpPr>
        <p:spPr>
          <a:xfrm>
            <a:off x="1483262" y="2734330"/>
            <a:ext cx="1935116" cy="523220"/>
          </a:xfrm>
          <a:prstGeom prst="rect">
            <a:avLst/>
          </a:prstGeom>
          <a:noFill/>
        </p:spPr>
        <p:txBody>
          <a:bodyPr wrap="square" rtlCol="0">
            <a:spAutoFit/>
          </a:bodyPr>
          <a:lstStyle/>
          <a:p>
            <a:pPr algn="ctr"/>
            <a:r>
              <a:rPr lang="en-US" sz="2800" dirty="0" err="1" smtClean="0">
                <a:solidFill>
                  <a:srgbClr val="BCBEC0"/>
                </a:solidFill>
                <a:latin typeface="Avenir Black"/>
                <a:cs typeface="Avenir Black"/>
              </a:rPr>
              <a:t>millones</a:t>
            </a:r>
            <a:endParaRPr lang="en-US" sz="2800" dirty="0" smtClean="0">
              <a:solidFill>
                <a:srgbClr val="BCBEC0"/>
              </a:solidFill>
              <a:latin typeface="Avenir Black"/>
              <a:cs typeface="Avenir Black"/>
            </a:endParaRPr>
          </a:p>
        </p:txBody>
      </p:sp>
      <p:sp>
        <p:nvSpPr>
          <p:cNvPr id="28" name="TextBox 27"/>
          <p:cNvSpPr txBox="1"/>
          <p:nvPr/>
        </p:nvSpPr>
        <p:spPr>
          <a:xfrm>
            <a:off x="3048301" y="1440418"/>
            <a:ext cx="1947974" cy="369332"/>
          </a:xfrm>
          <a:prstGeom prst="rect">
            <a:avLst/>
          </a:prstGeom>
          <a:noFill/>
        </p:spPr>
        <p:txBody>
          <a:bodyPr wrap="square" rtlCol="0">
            <a:spAutoFit/>
          </a:bodyPr>
          <a:lstStyle/>
          <a:p>
            <a:pPr algn="ctr"/>
            <a:r>
              <a:rPr lang="en-US" dirty="0" smtClean="0">
                <a:solidFill>
                  <a:srgbClr val="52312B"/>
                </a:solidFill>
                <a:latin typeface="Avenir Black"/>
                <a:cs typeface="Avenir Black"/>
              </a:rPr>
              <a:t>5% </a:t>
            </a:r>
            <a:r>
              <a:rPr lang="en-US" dirty="0" err="1">
                <a:solidFill>
                  <a:srgbClr val="52312B"/>
                </a:solidFill>
                <a:latin typeface="Avenir Black"/>
                <a:cs typeface="Avenir Black"/>
              </a:rPr>
              <a:t>b</a:t>
            </a:r>
            <a:r>
              <a:rPr lang="en-US" dirty="0" err="1" smtClean="0">
                <a:solidFill>
                  <a:srgbClr val="52312B"/>
                </a:solidFill>
                <a:latin typeface="Avenir Black"/>
                <a:cs typeface="Avenir Black"/>
              </a:rPr>
              <a:t>udista</a:t>
            </a:r>
            <a:endParaRPr lang="en-US" dirty="0">
              <a:solidFill>
                <a:srgbClr val="52312B"/>
              </a:solidFill>
              <a:latin typeface="Avenir Light"/>
              <a:cs typeface="Avenir Light"/>
            </a:endParaRPr>
          </a:p>
        </p:txBody>
      </p:sp>
      <p:sp>
        <p:nvSpPr>
          <p:cNvPr id="29" name="TextBox 28"/>
          <p:cNvSpPr txBox="1"/>
          <p:nvPr/>
        </p:nvSpPr>
        <p:spPr>
          <a:xfrm>
            <a:off x="3471672" y="2001619"/>
            <a:ext cx="1786128" cy="646331"/>
          </a:xfrm>
          <a:prstGeom prst="rect">
            <a:avLst/>
          </a:prstGeom>
          <a:noFill/>
        </p:spPr>
        <p:txBody>
          <a:bodyPr wrap="square" rtlCol="0">
            <a:spAutoFit/>
          </a:bodyPr>
          <a:lstStyle/>
          <a:p>
            <a:pPr algn="ctr"/>
            <a:r>
              <a:rPr lang="en-US" dirty="0" smtClean="0">
                <a:solidFill>
                  <a:srgbClr val="6CB334"/>
                </a:solidFill>
                <a:latin typeface="Avenir Black"/>
                <a:cs typeface="Avenir Black"/>
              </a:rPr>
              <a:t>19% </a:t>
            </a:r>
          </a:p>
          <a:p>
            <a:pPr algn="ctr"/>
            <a:r>
              <a:rPr lang="en-US" dirty="0" err="1">
                <a:solidFill>
                  <a:srgbClr val="6CB334"/>
                </a:solidFill>
                <a:latin typeface="Avenir Black"/>
                <a:cs typeface="Avenir Black"/>
              </a:rPr>
              <a:t>m</a:t>
            </a:r>
            <a:r>
              <a:rPr lang="en-US" dirty="0" err="1" smtClean="0">
                <a:solidFill>
                  <a:srgbClr val="6CB334"/>
                </a:solidFill>
                <a:latin typeface="Avenir Black"/>
                <a:cs typeface="Avenir Black"/>
              </a:rPr>
              <a:t>usulmán</a:t>
            </a:r>
            <a:endParaRPr lang="en-US" dirty="0">
              <a:solidFill>
                <a:srgbClr val="6CB334"/>
              </a:solidFill>
              <a:latin typeface="Avenir Light"/>
              <a:cs typeface="Avenir Light"/>
            </a:endParaRPr>
          </a:p>
        </p:txBody>
      </p:sp>
      <p:pic>
        <p:nvPicPr>
          <p:cNvPr id="10" name="Picture 9" descr="IMB_MI_GlobalBriefing_natelistrom-75-londonHous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1792" y="2886730"/>
            <a:ext cx="249936" cy="323088"/>
          </a:xfrm>
          <a:prstGeom prst="rect">
            <a:avLst/>
          </a:prstGeom>
        </p:spPr>
      </p:pic>
      <p:pic>
        <p:nvPicPr>
          <p:cNvPr id="31" name="Picture 30" descr="IMB_MI_GlobalBriefing_natelistrom-75-londonHous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1728" y="2886730"/>
            <a:ext cx="249936" cy="323088"/>
          </a:xfrm>
          <a:prstGeom prst="rect">
            <a:avLst/>
          </a:prstGeom>
        </p:spPr>
      </p:pic>
      <p:pic>
        <p:nvPicPr>
          <p:cNvPr id="32" name="Picture 31" descr="IMB_MI_GlobalBriefing_natelistrom-75-londonHous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1664" y="2886730"/>
            <a:ext cx="249936" cy="323088"/>
          </a:xfrm>
          <a:prstGeom prst="rect">
            <a:avLst/>
          </a:prstGeom>
        </p:spPr>
      </p:pic>
    </p:spTree>
    <p:extLst>
      <p:ext uri="{BB962C8B-B14F-4D97-AF65-F5344CB8AC3E}">
        <p14:creationId xmlns:p14="http://schemas.microsoft.com/office/powerpoint/2010/main" val="3621912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
            <a:ext cx="9146819" cy="5145086"/>
          </a:xfrm>
          <a:prstGeom prst="rect">
            <a:avLst/>
          </a:prstGeom>
        </p:spPr>
      </p:pic>
      <p:sp>
        <p:nvSpPr>
          <p:cNvPr id="6" name="TextBox 5"/>
          <p:cNvSpPr txBox="1"/>
          <p:nvPr/>
        </p:nvSpPr>
        <p:spPr>
          <a:xfrm>
            <a:off x="261190" y="288250"/>
            <a:ext cx="2161595" cy="369332"/>
          </a:xfrm>
          <a:prstGeom prst="rect">
            <a:avLst/>
          </a:prstGeom>
          <a:noFill/>
        </p:spPr>
        <p:txBody>
          <a:bodyPr wrap="square" rtlCol="0">
            <a:spAutoFit/>
          </a:bodyPr>
          <a:lstStyle/>
          <a:p>
            <a:r>
              <a:rPr lang="en-US" dirty="0" smtClean="0">
                <a:latin typeface="Avenir LT Std 95 Black"/>
                <a:cs typeface="Avenir LT Std 95 Black"/>
              </a:rPr>
              <a:t>CIUDADES</a:t>
            </a:r>
            <a:endParaRPr lang="en-US" dirty="0">
              <a:latin typeface="Avenir LT Std 95 Black"/>
              <a:cs typeface="Avenir LT Std 95 Black"/>
            </a:endParaRPr>
          </a:p>
        </p:txBody>
      </p:sp>
      <p:sp>
        <p:nvSpPr>
          <p:cNvPr id="7" name="TextBox 6"/>
          <p:cNvSpPr txBox="1"/>
          <p:nvPr/>
        </p:nvSpPr>
        <p:spPr>
          <a:xfrm>
            <a:off x="1760106" y="288250"/>
            <a:ext cx="6088494" cy="369332"/>
          </a:xfrm>
          <a:prstGeom prst="rect">
            <a:avLst/>
          </a:prstGeom>
          <a:noFill/>
        </p:spPr>
        <p:txBody>
          <a:bodyPr wrap="square" rtlCol="0">
            <a:spAutoFit/>
          </a:bodyPr>
          <a:lstStyle/>
          <a:p>
            <a:r>
              <a:rPr lang="en-US" dirty="0" err="1">
                <a:solidFill>
                  <a:srgbClr val="F79646"/>
                </a:solidFill>
                <a:latin typeface="Avenir LT Std 35 Light"/>
                <a:cs typeface="Avenir LT Std 35 Light"/>
              </a:rPr>
              <a:t>Ciudades</a:t>
            </a:r>
            <a:r>
              <a:rPr lang="en-US" dirty="0">
                <a:solidFill>
                  <a:srgbClr val="F79646"/>
                </a:solidFill>
                <a:latin typeface="Avenir LT Std 35 Light"/>
                <a:cs typeface="Avenir LT Std 35 Light"/>
              </a:rPr>
              <a:t> de </a:t>
            </a:r>
            <a:r>
              <a:rPr lang="en-US" dirty="0" err="1">
                <a:solidFill>
                  <a:srgbClr val="F79646"/>
                </a:solidFill>
                <a:latin typeface="Avenir LT Std 35 Light"/>
                <a:cs typeface="Avenir LT Std 35 Light"/>
              </a:rPr>
              <a:t>enfoque</a:t>
            </a:r>
            <a:r>
              <a:rPr lang="en-US" dirty="0">
                <a:solidFill>
                  <a:srgbClr val="F79646"/>
                </a:solidFill>
                <a:latin typeface="Avenir LT Std 35 Light"/>
                <a:cs typeface="Avenir LT Std 35 Light"/>
              </a:rPr>
              <a:t> de </a:t>
            </a:r>
            <a:r>
              <a:rPr lang="en-US" dirty="0" smtClean="0">
                <a:solidFill>
                  <a:srgbClr val="F79646"/>
                </a:solidFill>
                <a:latin typeface="Avenir LT Std 35 Light"/>
                <a:cs typeface="Avenir LT Std 35 Light"/>
              </a:rPr>
              <a:t>IMB: Dubai</a:t>
            </a:r>
            <a:endParaRPr lang="en-US" dirty="0">
              <a:solidFill>
                <a:srgbClr val="F79646"/>
              </a:solidFill>
              <a:latin typeface="Avenir LT Std 35 Light"/>
              <a:cs typeface="Avenir LT Std 35 Light"/>
            </a:endParaRPr>
          </a:p>
        </p:txBody>
      </p:sp>
      <p:sp>
        <p:nvSpPr>
          <p:cNvPr id="9" name="TextBox 8"/>
          <p:cNvSpPr txBox="1"/>
          <p:nvPr/>
        </p:nvSpPr>
        <p:spPr>
          <a:xfrm>
            <a:off x="6705600" y="4170649"/>
            <a:ext cx="1265284" cy="307777"/>
          </a:xfrm>
          <a:prstGeom prst="rect">
            <a:avLst/>
          </a:prstGeom>
          <a:noFill/>
        </p:spPr>
        <p:txBody>
          <a:bodyPr wrap="square" rtlCol="0">
            <a:spAutoFit/>
          </a:bodyPr>
          <a:lstStyle/>
          <a:p>
            <a:r>
              <a:rPr lang="en-US" sz="700" dirty="0" smtClean="0">
                <a:latin typeface="Avenir LT Std 35 Light"/>
                <a:cs typeface="Avenir LT Std 35 Light"/>
              </a:rPr>
              <a:t>SOURCE</a:t>
            </a:r>
            <a:r>
              <a:rPr lang="en-US" sz="700" dirty="0">
                <a:latin typeface="Avenir LT Std 35 Light"/>
                <a:cs typeface="Avenir LT Std 35 Light"/>
              </a:rPr>
              <a:t>: </a:t>
            </a:r>
            <a:r>
              <a:rPr lang="en-US" sz="700" dirty="0" smtClean="0">
                <a:latin typeface="Avenir LT Std 35 Light"/>
                <a:cs typeface="Avenir LT Std 35 Light"/>
              </a:rPr>
              <a:t>GCI City Guides</a:t>
            </a:r>
            <a:endParaRPr lang="en-US" sz="700" dirty="0">
              <a:latin typeface="Avenir LT Std 35 Light"/>
              <a:cs typeface="Avenir LT Std 35 Light"/>
            </a:endParaRPr>
          </a:p>
          <a:p>
            <a:endParaRPr lang="en-US" sz="700" dirty="0">
              <a:latin typeface="Avenir LT Std 35 Light"/>
              <a:cs typeface="Avenir LT Std 35 Light"/>
            </a:endParaRPr>
          </a:p>
        </p:txBody>
      </p:sp>
      <p:sp>
        <p:nvSpPr>
          <p:cNvPr id="11" name="TextBox 10"/>
          <p:cNvSpPr txBox="1"/>
          <p:nvPr/>
        </p:nvSpPr>
        <p:spPr>
          <a:xfrm>
            <a:off x="3581400" y="3191530"/>
            <a:ext cx="2420887" cy="523220"/>
          </a:xfrm>
          <a:prstGeom prst="rect">
            <a:avLst/>
          </a:prstGeom>
          <a:noFill/>
        </p:spPr>
        <p:txBody>
          <a:bodyPr wrap="square" rtlCol="0">
            <a:spAutoFit/>
          </a:bodyPr>
          <a:lstStyle/>
          <a:p>
            <a:pPr algn="ctr"/>
            <a:r>
              <a:rPr lang="en-US" sz="2800" dirty="0" smtClean="0">
                <a:solidFill>
                  <a:srgbClr val="F78C1E"/>
                </a:solidFill>
                <a:latin typeface="Avenir Black"/>
                <a:cs typeface="Avenir Black"/>
              </a:rPr>
              <a:t>$1,451</a:t>
            </a:r>
            <a:r>
              <a:rPr lang="en-US" sz="2800" dirty="0" smtClean="0">
                <a:solidFill>
                  <a:srgbClr val="F78C1E"/>
                </a:solidFill>
                <a:latin typeface="Avenir Light"/>
                <a:cs typeface="Avenir Light"/>
              </a:rPr>
              <a:t>/</a:t>
            </a:r>
            <a:r>
              <a:rPr lang="en-US" sz="2800" dirty="0" err="1" smtClean="0">
                <a:solidFill>
                  <a:srgbClr val="F78C1E"/>
                </a:solidFill>
                <a:latin typeface="Avenir Light"/>
                <a:cs typeface="Avenir Light"/>
              </a:rPr>
              <a:t>mes</a:t>
            </a:r>
            <a:endParaRPr lang="en-US" sz="2800" dirty="0">
              <a:solidFill>
                <a:srgbClr val="F78C1E"/>
              </a:solidFill>
              <a:latin typeface="Avenir Light"/>
              <a:cs typeface="Avenir Light"/>
            </a:endParaRPr>
          </a:p>
        </p:txBody>
      </p:sp>
      <p:sp>
        <p:nvSpPr>
          <p:cNvPr id="14" name="TextBox 13"/>
          <p:cNvSpPr txBox="1"/>
          <p:nvPr/>
        </p:nvSpPr>
        <p:spPr>
          <a:xfrm>
            <a:off x="1295400" y="905530"/>
            <a:ext cx="2286000" cy="523220"/>
          </a:xfrm>
          <a:prstGeom prst="rect">
            <a:avLst/>
          </a:prstGeom>
          <a:noFill/>
        </p:spPr>
        <p:txBody>
          <a:bodyPr wrap="square" rtlCol="0">
            <a:spAutoFit/>
          </a:bodyPr>
          <a:lstStyle/>
          <a:p>
            <a:r>
              <a:rPr lang="en-US" sz="2800" dirty="0" smtClean="0">
                <a:solidFill>
                  <a:srgbClr val="EB5A54"/>
                </a:solidFill>
                <a:latin typeface="Avenir Black"/>
                <a:cs typeface="Avenir Black"/>
              </a:rPr>
              <a:t>Dubai</a:t>
            </a:r>
            <a:endParaRPr lang="en-US" sz="2800" dirty="0">
              <a:solidFill>
                <a:srgbClr val="EB5A54"/>
              </a:solidFill>
              <a:latin typeface="Avenir Black"/>
              <a:cs typeface="Avenir Black"/>
            </a:endParaRPr>
          </a:p>
        </p:txBody>
      </p:sp>
      <p:sp>
        <p:nvSpPr>
          <p:cNvPr id="17" name="TextBox 16"/>
          <p:cNvSpPr txBox="1"/>
          <p:nvPr/>
        </p:nvSpPr>
        <p:spPr>
          <a:xfrm>
            <a:off x="152400" y="3105150"/>
            <a:ext cx="1457547" cy="646331"/>
          </a:xfrm>
          <a:prstGeom prst="rect">
            <a:avLst/>
          </a:prstGeom>
          <a:noFill/>
        </p:spPr>
        <p:txBody>
          <a:bodyPr wrap="square" rtlCol="0">
            <a:spAutoFit/>
          </a:bodyPr>
          <a:lstStyle/>
          <a:p>
            <a:pPr algn="ctr"/>
            <a:r>
              <a:rPr lang="en-US" dirty="0" smtClean="0">
                <a:solidFill>
                  <a:srgbClr val="6CB334"/>
                </a:solidFill>
                <a:latin typeface="Avenir Black"/>
                <a:cs typeface="Avenir Black"/>
              </a:rPr>
              <a:t>74% </a:t>
            </a:r>
          </a:p>
          <a:p>
            <a:pPr algn="ctr"/>
            <a:r>
              <a:rPr lang="en-US" dirty="0" err="1">
                <a:solidFill>
                  <a:srgbClr val="6CB334"/>
                </a:solidFill>
                <a:latin typeface="Avenir Black"/>
                <a:cs typeface="Avenir Black"/>
              </a:rPr>
              <a:t>m</a:t>
            </a:r>
            <a:r>
              <a:rPr lang="en-US" dirty="0" err="1" smtClean="0">
                <a:solidFill>
                  <a:srgbClr val="6CB334"/>
                </a:solidFill>
                <a:latin typeface="Avenir Black"/>
                <a:cs typeface="Avenir Black"/>
              </a:rPr>
              <a:t>usulmán</a:t>
            </a:r>
            <a:endParaRPr lang="en-US" dirty="0">
              <a:solidFill>
                <a:srgbClr val="6CB334"/>
              </a:solidFill>
              <a:latin typeface="Avenir Light"/>
              <a:cs typeface="Avenir Light"/>
            </a:endParaRPr>
          </a:p>
        </p:txBody>
      </p:sp>
      <p:sp>
        <p:nvSpPr>
          <p:cNvPr id="23" name="TextBox 22"/>
          <p:cNvSpPr txBox="1"/>
          <p:nvPr/>
        </p:nvSpPr>
        <p:spPr>
          <a:xfrm>
            <a:off x="3886200" y="3648730"/>
            <a:ext cx="1828800" cy="954107"/>
          </a:xfrm>
          <a:prstGeom prst="rect">
            <a:avLst/>
          </a:prstGeom>
          <a:noFill/>
        </p:spPr>
        <p:txBody>
          <a:bodyPr wrap="square" rtlCol="0">
            <a:spAutoFit/>
          </a:bodyPr>
          <a:lstStyle/>
          <a:p>
            <a:pPr algn="ctr"/>
            <a:r>
              <a:rPr lang="en-US" sz="1400" dirty="0" err="1">
                <a:solidFill>
                  <a:srgbClr val="07162C"/>
                </a:solidFill>
                <a:latin typeface="Avenir LT Std 35 Light"/>
                <a:cs typeface="Avenir LT Std 35 Light"/>
              </a:rPr>
              <a:t>Costo</a:t>
            </a:r>
            <a:r>
              <a:rPr lang="en-US" sz="1400" dirty="0">
                <a:solidFill>
                  <a:srgbClr val="07162C"/>
                </a:solidFill>
                <a:latin typeface="Avenir LT Std 35 Light"/>
                <a:cs typeface="Avenir LT Std 35 Light"/>
              </a:rPr>
              <a:t> de </a:t>
            </a:r>
            <a:r>
              <a:rPr lang="en-US" sz="1400" dirty="0" err="1">
                <a:solidFill>
                  <a:srgbClr val="07162C"/>
                </a:solidFill>
                <a:latin typeface="Avenir LT Std 35 Light"/>
                <a:cs typeface="Avenir LT Std 35 Light"/>
              </a:rPr>
              <a:t>alquilar</a:t>
            </a:r>
            <a:r>
              <a:rPr lang="en-US" sz="1400" dirty="0">
                <a:solidFill>
                  <a:srgbClr val="07162C"/>
                </a:solidFill>
                <a:latin typeface="Avenir LT Std 35 Light"/>
                <a:cs typeface="Avenir LT Std 35 Light"/>
              </a:rPr>
              <a:t> un </a:t>
            </a:r>
            <a:r>
              <a:rPr lang="en-US" sz="1400" dirty="0" err="1">
                <a:solidFill>
                  <a:srgbClr val="07162C"/>
                </a:solidFill>
                <a:latin typeface="Avenir LT Std 35 Light"/>
                <a:cs typeface="Avenir LT Std 35 Light"/>
              </a:rPr>
              <a:t>apartamento</a:t>
            </a:r>
            <a:r>
              <a:rPr lang="en-US" sz="1400" dirty="0">
                <a:solidFill>
                  <a:srgbClr val="07162C"/>
                </a:solidFill>
                <a:latin typeface="Avenir LT Std 35 Light"/>
                <a:cs typeface="Avenir LT Std 35 Light"/>
              </a:rPr>
              <a:t> de </a:t>
            </a:r>
            <a:r>
              <a:rPr lang="en-US" sz="1400" dirty="0" err="1">
                <a:solidFill>
                  <a:srgbClr val="07162C"/>
                </a:solidFill>
                <a:latin typeface="Avenir LT Std 35 Light"/>
                <a:cs typeface="Avenir LT Std 35 Light"/>
              </a:rPr>
              <a:t>una</a:t>
            </a:r>
            <a:r>
              <a:rPr lang="en-US" sz="1400" dirty="0">
                <a:solidFill>
                  <a:srgbClr val="07162C"/>
                </a:solidFill>
                <a:latin typeface="Avenir LT Std 35 Light"/>
                <a:cs typeface="Avenir LT Std 35 Light"/>
              </a:rPr>
              <a:t> </a:t>
            </a:r>
            <a:r>
              <a:rPr lang="en-US" sz="1400" dirty="0" err="1">
                <a:solidFill>
                  <a:srgbClr val="07162C"/>
                </a:solidFill>
                <a:latin typeface="Avenir LT Std 35 Light"/>
                <a:cs typeface="Avenir LT Std 35 Light"/>
              </a:rPr>
              <a:t>habitación</a:t>
            </a:r>
            <a:r>
              <a:rPr lang="en-US" sz="1400" dirty="0">
                <a:solidFill>
                  <a:srgbClr val="07162C"/>
                </a:solidFill>
                <a:latin typeface="Avenir LT Std 35 Light"/>
                <a:cs typeface="Avenir LT Std 35 Light"/>
              </a:rPr>
              <a:t> </a:t>
            </a:r>
            <a:r>
              <a:rPr lang="en-US" sz="1400" dirty="0" err="1">
                <a:solidFill>
                  <a:srgbClr val="07162C"/>
                </a:solidFill>
                <a:latin typeface="Avenir LT Std 35 Light"/>
                <a:cs typeface="Avenir LT Std 35 Light"/>
              </a:rPr>
              <a:t>en</a:t>
            </a:r>
            <a:r>
              <a:rPr lang="en-US" sz="1400" dirty="0">
                <a:solidFill>
                  <a:srgbClr val="07162C"/>
                </a:solidFill>
                <a:latin typeface="Avenir LT Std 35 Light"/>
                <a:cs typeface="Avenir LT Std 35 Light"/>
              </a:rPr>
              <a:t> las </a:t>
            </a:r>
            <a:r>
              <a:rPr lang="en-US" sz="1400" dirty="0" err="1">
                <a:solidFill>
                  <a:srgbClr val="07162C"/>
                </a:solidFill>
                <a:latin typeface="Avenir LT Std 35 Light"/>
                <a:cs typeface="Avenir LT Std 35 Light"/>
              </a:rPr>
              <a:t>fueras</a:t>
            </a:r>
            <a:r>
              <a:rPr lang="en-US" sz="1400" dirty="0">
                <a:solidFill>
                  <a:srgbClr val="07162C"/>
                </a:solidFill>
                <a:latin typeface="Avenir LT Std 35 Light"/>
                <a:cs typeface="Avenir LT Std 35 Light"/>
              </a:rPr>
              <a:t> de la </a:t>
            </a:r>
            <a:r>
              <a:rPr lang="en-US" sz="1400" dirty="0" smtClean="0">
                <a:solidFill>
                  <a:srgbClr val="07162C"/>
                </a:solidFill>
                <a:latin typeface="Avenir LT Std 35 Light"/>
                <a:cs typeface="Avenir LT Std 35 Light"/>
              </a:rPr>
              <a:t>ciudad</a:t>
            </a:r>
            <a:endParaRPr lang="en-US" sz="1400" dirty="0">
              <a:solidFill>
                <a:srgbClr val="07162C"/>
              </a:solidFill>
              <a:latin typeface="Avenir LT Std 35 Light"/>
              <a:cs typeface="Avenir LT Std 35 Light"/>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694" y="1544419"/>
            <a:ext cx="2448560" cy="2448560"/>
          </a:xfrm>
          <a:prstGeom prst="rect">
            <a:avLst/>
          </a:prstGeom>
        </p:spPr>
      </p:pic>
      <p:sp>
        <p:nvSpPr>
          <p:cNvPr id="26" name="TextBox 25"/>
          <p:cNvSpPr txBox="1"/>
          <p:nvPr/>
        </p:nvSpPr>
        <p:spPr>
          <a:xfrm>
            <a:off x="1259062" y="2114550"/>
            <a:ext cx="2428191" cy="830997"/>
          </a:xfrm>
          <a:prstGeom prst="rect">
            <a:avLst/>
          </a:prstGeom>
          <a:noFill/>
        </p:spPr>
        <p:txBody>
          <a:bodyPr wrap="square" rtlCol="0">
            <a:spAutoFit/>
          </a:bodyPr>
          <a:lstStyle/>
          <a:p>
            <a:pPr algn="ctr"/>
            <a:r>
              <a:rPr lang="en-US" sz="4800" dirty="0" smtClean="0">
                <a:solidFill>
                  <a:srgbClr val="BCBEC0"/>
                </a:solidFill>
                <a:latin typeface="Avenir Black"/>
                <a:cs typeface="Avenir Black"/>
              </a:rPr>
              <a:t>2.3</a:t>
            </a:r>
            <a:endParaRPr lang="en-US" sz="4800" dirty="0">
              <a:solidFill>
                <a:srgbClr val="BCBEC0"/>
              </a:solidFill>
              <a:latin typeface="Avenir Black"/>
              <a:cs typeface="Avenir Black"/>
            </a:endParaRPr>
          </a:p>
        </p:txBody>
      </p:sp>
      <p:sp>
        <p:nvSpPr>
          <p:cNvPr id="27" name="TextBox 26"/>
          <p:cNvSpPr txBox="1"/>
          <p:nvPr/>
        </p:nvSpPr>
        <p:spPr>
          <a:xfrm>
            <a:off x="1483262" y="2734330"/>
            <a:ext cx="1935116" cy="523220"/>
          </a:xfrm>
          <a:prstGeom prst="rect">
            <a:avLst/>
          </a:prstGeom>
          <a:noFill/>
        </p:spPr>
        <p:txBody>
          <a:bodyPr wrap="square" rtlCol="0">
            <a:spAutoFit/>
          </a:bodyPr>
          <a:lstStyle/>
          <a:p>
            <a:pPr algn="ctr"/>
            <a:r>
              <a:rPr lang="en-US" sz="2800" dirty="0" err="1" smtClean="0">
                <a:solidFill>
                  <a:srgbClr val="BCBEC0"/>
                </a:solidFill>
                <a:latin typeface="Avenir Black"/>
                <a:cs typeface="Avenir Black"/>
              </a:rPr>
              <a:t>millones</a:t>
            </a:r>
            <a:endParaRPr lang="en-US" sz="2800" dirty="0" smtClean="0">
              <a:solidFill>
                <a:srgbClr val="BCBEC0"/>
              </a:solidFill>
              <a:latin typeface="Avenir Black"/>
              <a:cs typeface="Avenir Black"/>
            </a:endParaRPr>
          </a:p>
        </p:txBody>
      </p:sp>
      <p:sp>
        <p:nvSpPr>
          <p:cNvPr id="28" name="TextBox 27"/>
          <p:cNvSpPr txBox="1"/>
          <p:nvPr/>
        </p:nvSpPr>
        <p:spPr>
          <a:xfrm>
            <a:off x="3048301" y="1440418"/>
            <a:ext cx="1947974" cy="369332"/>
          </a:xfrm>
          <a:prstGeom prst="rect">
            <a:avLst/>
          </a:prstGeom>
          <a:noFill/>
        </p:spPr>
        <p:txBody>
          <a:bodyPr wrap="square" rtlCol="0">
            <a:spAutoFit/>
          </a:bodyPr>
          <a:lstStyle/>
          <a:p>
            <a:pPr algn="ctr"/>
            <a:r>
              <a:rPr lang="en-US" dirty="0" smtClean="0">
                <a:solidFill>
                  <a:srgbClr val="279190"/>
                </a:solidFill>
                <a:latin typeface="Avenir Black"/>
                <a:cs typeface="Avenir Black"/>
              </a:rPr>
              <a:t>9% </a:t>
            </a:r>
            <a:r>
              <a:rPr lang="en-US" dirty="0" err="1" smtClean="0">
                <a:solidFill>
                  <a:srgbClr val="279190"/>
                </a:solidFill>
                <a:latin typeface="Avenir Black"/>
                <a:cs typeface="Avenir Black"/>
              </a:rPr>
              <a:t>cristiano</a:t>
            </a:r>
            <a:endParaRPr lang="en-US" dirty="0">
              <a:solidFill>
                <a:srgbClr val="279190"/>
              </a:solidFill>
              <a:latin typeface="Avenir Light"/>
              <a:cs typeface="Avenir Light"/>
            </a:endParaRPr>
          </a:p>
        </p:txBody>
      </p:sp>
      <p:sp>
        <p:nvSpPr>
          <p:cNvPr id="29" name="TextBox 28"/>
          <p:cNvSpPr txBox="1"/>
          <p:nvPr/>
        </p:nvSpPr>
        <p:spPr>
          <a:xfrm>
            <a:off x="3286347" y="2001619"/>
            <a:ext cx="1786128" cy="646331"/>
          </a:xfrm>
          <a:prstGeom prst="rect">
            <a:avLst/>
          </a:prstGeom>
          <a:noFill/>
        </p:spPr>
        <p:txBody>
          <a:bodyPr wrap="square" rtlCol="0">
            <a:spAutoFit/>
          </a:bodyPr>
          <a:lstStyle/>
          <a:p>
            <a:pPr algn="ctr"/>
            <a:r>
              <a:rPr lang="en-US" dirty="0" smtClean="0">
                <a:solidFill>
                  <a:srgbClr val="F78C1E"/>
                </a:solidFill>
                <a:latin typeface="Avenir Black"/>
                <a:cs typeface="Avenir Black"/>
              </a:rPr>
              <a:t>12% </a:t>
            </a:r>
          </a:p>
          <a:p>
            <a:pPr algn="ctr"/>
            <a:r>
              <a:rPr lang="en-US" dirty="0" err="1">
                <a:solidFill>
                  <a:srgbClr val="F78C1E"/>
                </a:solidFill>
                <a:latin typeface="Avenir Black"/>
                <a:cs typeface="Avenir Black"/>
              </a:rPr>
              <a:t>h</a:t>
            </a:r>
            <a:r>
              <a:rPr lang="en-US" dirty="0" err="1" smtClean="0">
                <a:solidFill>
                  <a:srgbClr val="F78C1E"/>
                </a:solidFill>
                <a:latin typeface="Avenir Black"/>
                <a:cs typeface="Avenir Black"/>
              </a:rPr>
              <a:t>indú</a:t>
            </a:r>
            <a:endParaRPr lang="en-US" dirty="0">
              <a:solidFill>
                <a:srgbClr val="F78C1E"/>
              </a:solidFill>
              <a:latin typeface="Avenir Light"/>
              <a:cs typeface="Avenir Light"/>
            </a:endParaRPr>
          </a:p>
        </p:txBody>
      </p:sp>
      <p:pic>
        <p:nvPicPr>
          <p:cNvPr id="10" name="Picture 9" descr="IMB_MI_GlobalBriefing_natelistrom-75-londonHous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1792" y="2886730"/>
            <a:ext cx="249936" cy="323088"/>
          </a:xfrm>
          <a:prstGeom prst="rect">
            <a:avLst/>
          </a:prstGeom>
        </p:spPr>
      </p:pic>
      <p:pic>
        <p:nvPicPr>
          <p:cNvPr id="31" name="Picture 30" descr="IMB_MI_GlobalBriefing_natelistrom-75-londonHous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1728" y="2886730"/>
            <a:ext cx="249936" cy="323088"/>
          </a:xfrm>
          <a:prstGeom prst="rect">
            <a:avLst/>
          </a:prstGeom>
        </p:spPr>
      </p:pic>
      <p:pic>
        <p:nvPicPr>
          <p:cNvPr id="32" name="Picture 31" descr="IMB_MI_GlobalBriefing_natelistrom-75-londonHous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1664" y="2886730"/>
            <a:ext cx="249936" cy="323088"/>
          </a:xfrm>
          <a:prstGeom prst="rect">
            <a:avLst/>
          </a:prstGeom>
        </p:spPr>
      </p:pic>
    </p:spTree>
    <p:extLst>
      <p:ext uri="{BB962C8B-B14F-4D97-AF65-F5344CB8AC3E}">
        <p14:creationId xmlns:p14="http://schemas.microsoft.com/office/powerpoint/2010/main" val="2466494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 y="-19050"/>
            <a:ext cx="9146819" cy="5145086"/>
          </a:xfrm>
          <a:prstGeom prst="rect">
            <a:avLst/>
          </a:prstGeom>
        </p:spPr>
      </p:pic>
      <p:sp>
        <p:nvSpPr>
          <p:cNvPr id="6" name="TextBox 5"/>
          <p:cNvSpPr txBox="1"/>
          <p:nvPr/>
        </p:nvSpPr>
        <p:spPr>
          <a:xfrm>
            <a:off x="261190" y="288250"/>
            <a:ext cx="2161595" cy="369332"/>
          </a:xfrm>
          <a:prstGeom prst="rect">
            <a:avLst/>
          </a:prstGeom>
          <a:noFill/>
        </p:spPr>
        <p:txBody>
          <a:bodyPr wrap="square" rtlCol="0">
            <a:spAutoFit/>
          </a:bodyPr>
          <a:lstStyle/>
          <a:p>
            <a:r>
              <a:rPr lang="en-US" dirty="0" smtClean="0">
                <a:latin typeface="Avenir LT Std 95 Black"/>
                <a:cs typeface="Avenir LT Std 95 Black"/>
              </a:rPr>
              <a:t>CIUDADES</a:t>
            </a:r>
            <a:endParaRPr lang="en-US" dirty="0">
              <a:latin typeface="Avenir LT Std 95 Black"/>
              <a:cs typeface="Avenir LT Std 95 Black"/>
            </a:endParaRPr>
          </a:p>
        </p:txBody>
      </p:sp>
      <p:sp>
        <p:nvSpPr>
          <p:cNvPr id="7" name="TextBox 6"/>
          <p:cNvSpPr txBox="1"/>
          <p:nvPr/>
        </p:nvSpPr>
        <p:spPr>
          <a:xfrm>
            <a:off x="1760106" y="288250"/>
            <a:ext cx="6088494" cy="369332"/>
          </a:xfrm>
          <a:prstGeom prst="rect">
            <a:avLst/>
          </a:prstGeom>
          <a:noFill/>
        </p:spPr>
        <p:txBody>
          <a:bodyPr wrap="square" rtlCol="0">
            <a:spAutoFit/>
          </a:bodyPr>
          <a:lstStyle/>
          <a:p>
            <a:r>
              <a:rPr lang="en-US" dirty="0" err="1">
                <a:solidFill>
                  <a:srgbClr val="F79646"/>
                </a:solidFill>
                <a:latin typeface="Avenir LT Std 35 Light"/>
                <a:cs typeface="Avenir LT Std 35 Light"/>
              </a:rPr>
              <a:t>Ciudades</a:t>
            </a:r>
            <a:r>
              <a:rPr lang="en-US" dirty="0">
                <a:solidFill>
                  <a:srgbClr val="F79646"/>
                </a:solidFill>
                <a:latin typeface="Avenir LT Std 35 Light"/>
                <a:cs typeface="Avenir LT Std 35 Light"/>
              </a:rPr>
              <a:t> de </a:t>
            </a:r>
            <a:r>
              <a:rPr lang="en-US" dirty="0" err="1">
                <a:solidFill>
                  <a:srgbClr val="F79646"/>
                </a:solidFill>
                <a:latin typeface="Avenir LT Std 35 Light"/>
                <a:cs typeface="Avenir LT Std 35 Light"/>
              </a:rPr>
              <a:t>enfoque</a:t>
            </a:r>
            <a:r>
              <a:rPr lang="en-US" dirty="0">
                <a:solidFill>
                  <a:srgbClr val="F79646"/>
                </a:solidFill>
                <a:latin typeface="Avenir LT Std 35 Light"/>
                <a:cs typeface="Avenir LT Std 35 Light"/>
              </a:rPr>
              <a:t> de </a:t>
            </a:r>
            <a:r>
              <a:rPr lang="en-US" dirty="0" smtClean="0">
                <a:solidFill>
                  <a:srgbClr val="F79646"/>
                </a:solidFill>
                <a:latin typeface="Avenir LT Std 35 Light"/>
                <a:cs typeface="Avenir LT Std 35 Light"/>
              </a:rPr>
              <a:t>IMB: </a:t>
            </a:r>
            <a:r>
              <a:rPr lang="en-US" dirty="0" smtClean="0">
                <a:solidFill>
                  <a:srgbClr val="F79646"/>
                </a:solidFill>
                <a:latin typeface="Avenir LT Std 35 Light"/>
                <a:cs typeface="Avenir LT Std 35 Light"/>
              </a:rPr>
              <a:t>Shanghai</a:t>
            </a:r>
            <a:endParaRPr lang="en-US" dirty="0">
              <a:solidFill>
                <a:srgbClr val="F79646"/>
              </a:solidFill>
              <a:latin typeface="Avenir LT Std 35 Light"/>
              <a:cs typeface="Avenir LT Std 35 Light"/>
            </a:endParaRPr>
          </a:p>
        </p:txBody>
      </p:sp>
      <p:sp>
        <p:nvSpPr>
          <p:cNvPr id="9" name="TextBox 8"/>
          <p:cNvSpPr txBox="1"/>
          <p:nvPr/>
        </p:nvSpPr>
        <p:spPr>
          <a:xfrm>
            <a:off x="6705600" y="4170649"/>
            <a:ext cx="1265284" cy="307777"/>
          </a:xfrm>
          <a:prstGeom prst="rect">
            <a:avLst/>
          </a:prstGeom>
          <a:noFill/>
        </p:spPr>
        <p:txBody>
          <a:bodyPr wrap="square" rtlCol="0">
            <a:spAutoFit/>
          </a:bodyPr>
          <a:lstStyle/>
          <a:p>
            <a:r>
              <a:rPr lang="en-US" sz="700" dirty="0" smtClean="0">
                <a:latin typeface="Avenir LT Std 35 Light"/>
                <a:cs typeface="Avenir LT Std 35 Light"/>
              </a:rPr>
              <a:t>SOURCE</a:t>
            </a:r>
            <a:r>
              <a:rPr lang="en-US" sz="700" dirty="0">
                <a:latin typeface="Avenir LT Std 35 Light"/>
                <a:cs typeface="Avenir LT Std 35 Light"/>
              </a:rPr>
              <a:t>: </a:t>
            </a:r>
            <a:r>
              <a:rPr lang="en-US" sz="700" dirty="0" smtClean="0">
                <a:latin typeface="Avenir LT Std 35 Light"/>
                <a:cs typeface="Avenir LT Std 35 Light"/>
              </a:rPr>
              <a:t>GCI City Guides</a:t>
            </a:r>
            <a:endParaRPr lang="en-US" sz="700" dirty="0">
              <a:latin typeface="Avenir LT Std 35 Light"/>
              <a:cs typeface="Avenir LT Std 35 Light"/>
            </a:endParaRPr>
          </a:p>
          <a:p>
            <a:endParaRPr lang="en-US" sz="700" dirty="0">
              <a:latin typeface="Avenir LT Std 35 Light"/>
              <a:cs typeface="Avenir LT Std 35 Light"/>
            </a:endParaRPr>
          </a:p>
        </p:txBody>
      </p:sp>
      <p:sp>
        <p:nvSpPr>
          <p:cNvPr id="11" name="TextBox 10"/>
          <p:cNvSpPr txBox="1"/>
          <p:nvPr/>
        </p:nvSpPr>
        <p:spPr>
          <a:xfrm>
            <a:off x="3581400" y="3191530"/>
            <a:ext cx="2420887" cy="523220"/>
          </a:xfrm>
          <a:prstGeom prst="rect">
            <a:avLst/>
          </a:prstGeom>
          <a:noFill/>
        </p:spPr>
        <p:txBody>
          <a:bodyPr wrap="square" rtlCol="0">
            <a:spAutoFit/>
          </a:bodyPr>
          <a:lstStyle/>
          <a:p>
            <a:pPr algn="ctr"/>
            <a:r>
              <a:rPr lang="en-US" sz="2800" dirty="0" smtClean="0">
                <a:solidFill>
                  <a:srgbClr val="F78C1E"/>
                </a:solidFill>
                <a:latin typeface="Avenir Black"/>
                <a:cs typeface="Avenir Black"/>
              </a:rPr>
              <a:t>$1,286</a:t>
            </a:r>
            <a:r>
              <a:rPr lang="en-US" sz="2800" dirty="0" smtClean="0">
                <a:solidFill>
                  <a:srgbClr val="F78C1E"/>
                </a:solidFill>
                <a:latin typeface="Avenir Light"/>
                <a:cs typeface="Avenir Light"/>
              </a:rPr>
              <a:t>/</a:t>
            </a:r>
            <a:r>
              <a:rPr lang="en-US" sz="2800" dirty="0" err="1" smtClean="0">
                <a:solidFill>
                  <a:srgbClr val="F78C1E"/>
                </a:solidFill>
                <a:latin typeface="Avenir Light"/>
                <a:cs typeface="Avenir Light"/>
              </a:rPr>
              <a:t>mes</a:t>
            </a:r>
            <a:endParaRPr lang="en-US" sz="2800" dirty="0">
              <a:solidFill>
                <a:srgbClr val="F78C1E"/>
              </a:solidFill>
              <a:latin typeface="Avenir Light"/>
              <a:cs typeface="Avenir Light"/>
            </a:endParaRPr>
          </a:p>
        </p:txBody>
      </p:sp>
      <p:sp>
        <p:nvSpPr>
          <p:cNvPr id="14" name="TextBox 13"/>
          <p:cNvSpPr txBox="1"/>
          <p:nvPr/>
        </p:nvSpPr>
        <p:spPr>
          <a:xfrm>
            <a:off x="1295400" y="905530"/>
            <a:ext cx="2286000" cy="523220"/>
          </a:xfrm>
          <a:prstGeom prst="rect">
            <a:avLst/>
          </a:prstGeom>
          <a:noFill/>
        </p:spPr>
        <p:txBody>
          <a:bodyPr wrap="square" rtlCol="0">
            <a:spAutoFit/>
          </a:bodyPr>
          <a:lstStyle/>
          <a:p>
            <a:r>
              <a:rPr lang="en-US" sz="2800" dirty="0" smtClean="0">
                <a:solidFill>
                  <a:srgbClr val="EB5A54"/>
                </a:solidFill>
                <a:latin typeface="Avenir Black"/>
                <a:cs typeface="Avenir Black"/>
              </a:rPr>
              <a:t>Shanghai</a:t>
            </a:r>
            <a:endParaRPr lang="en-US" sz="2800" dirty="0">
              <a:solidFill>
                <a:srgbClr val="EB5A54"/>
              </a:solidFill>
              <a:latin typeface="Avenir Black"/>
              <a:cs typeface="Avenir Black"/>
            </a:endParaRPr>
          </a:p>
        </p:txBody>
      </p:sp>
      <p:sp>
        <p:nvSpPr>
          <p:cNvPr id="17" name="TextBox 16"/>
          <p:cNvSpPr txBox="1"/>
          <p:nvPr/>
        </p:nvSpPr>
        <p:spPr>
          <a:xfrm>
            <a:off x="381000" y="3409950"/>
            <a:ext cx="1457547" cy="646331"/>
          </a:xfrm>
          <a:prstGeom prst="rect">
            <a:avLst/>
          </a:prstGeom>
          <a:noFill/>
        </p:spPr>
        <p:txBody>
          <a:bodyPr wrap="square" rtlCol="0">
            <a:spAutoFit/>
          </a:bodyPr>
          <a:lstStyle/>
          <a:p>
            <a:pPr algn="ctr"/>
            <a:r>
              <a:rPr lang="en-US" dirty="0" smtClean="0">
                <a:solidFill>
                  <a:srgbClr val="EB5A54"/>
                </a:solidFill>
                <a:latin typeface="Avenir Black"/>
                <a:cs typeface="Avenir Black"/>
              </a:rPr>
              <a:t>89% </a:t>
            </a:r>
          </a:p>
          <a:p>
            <a:pPr algn="ctr"/>
            <a:r>
              <a:rPr lang="en-US" dirty="0">
                <a:solidFill>
                  <a:srgbClr val="EB5A54"/>
                </a:solidFill>
                <a:latin typeface="Avenir Black"/>
                <a:cs typeface="Avenir Black"/>
              </a:rPr>
              <a:t>s</a:t>
            </a:r>
            <a:r>
              <a:rPr lang="en-US" dirty="0" smtClean="0">
                <a:solidFill>
                  <a:srgbClr val="EB5A54"/>
                </a:solidFill>
                <a:latin typeface="Avenir Black"/>
                <a:cs typeface="Avenir Black"/>
              </a:rPr>
              <a:t>in </a:t>
            </a:r>
            <a:r>
              <a:rPr lang="en-US" dirty="0" err="1">
                <a:solidFill>
                  <a:srgbClr val="EB5A54"/>
                </a:solidFill>
                <a:latin typeface="Avenir Black"/>
                <a:cs typeface="Avenir Black"/>
              </a:rPr>
              <a:t>religión</a:t>
            </a:r>
            <a:endParaRPr lang="en-US" dirty="0">
              <a:solidFill>
                <a:srgbClr val="EB5A54"/>
              </a:solidFill>
              <a:latin typeface="Avenir Light"/>
              <a:cs typeface="Avenir Light"/>
            </a:endParaRPr>
          </a:p>
        </p:txBody>
      </p:sp>
      <p:sp>
        <p:nvSpPr>
          <p:cNvPr id="23" name="TextBox 22"/>
          <p:cNvSpPr txBox="1"/>
          <p:nvPr/>
        </p:nvSpPr>
        <p:spPr>
          <a:xfrm>
            <a:off x="3886200" y="3648730"/>
            <a:ext cx="1828800" cy="954107"/>
          </a:xfrm>
          <a:prstGeom prst="rect">
            <a:avLst/>
          </a:prstGeom>
          <a:noFill/>
        </p:spPr>
        <p:txBody>
          <a:bodyPr wrap="square" rtlCol="0">
            <a:spAutoFit/>
          </a:bodyPr>
          <a:lstStyle/>
          <a:p>
            <a:pPr algn="ctr"/>
            <a:r>
              <a:rPr lang="en-US" sz="1400" dirty="0" err="1">
                <a:solidFill>
                  <a:srgbClr val="07162C"/>
                </a:solidFill>
                <a:latin typeface="Avenir LT Std 35 Light"/>
                <a:cs typeface="Avenir LT Std 35 Light"/>
              </a:rPr>
              <a:t>Costo</a:t>
            </a:r>
            <a:r>
              <a:rPr lang="en-US" sz="1400" dirty="0">
                <a:solidFill>
                  <a:srgbClr val="07162C"/>
                </a:solidFill>
                <a:latin typeface="Avenir LT Std 35 Light"/>
                <a:cs typeface="Avenir LT Std 35 Light"/>
              </a:rPr>
              <a:t> de </a:t>
            </a:r>
            <a:r>
              <a:rPr lang="en-US" sz="1400" dirty="0" err="1">
                <a:solidFill>
                  <a:srgbClr val="07162C"/>
                </a:solidFill>
                <a:latin typeface="Avenir LT Std 35 Light"/>
                <a:cs typeface="Avenir LT Std 35 Light"/>
              </a:rPr>
              <a:t>alquilar</a:t>
            </a:r>
            <a:r>
              <a:rPr lang="en-US" sz="1400" dirty="0">
                <a:solidFill>
                  <a:srgbClr val="07162C"/>
                </a:solidFill>
                <a:latin typeface="Avenir LT Std 35 Light"/>
                <a:cs typeface="Avenir LT Std 35 Light"/>
              </a:rPr>
              <a:t> un </a:t>
            </a:r>
            <a:r>
              <a:rPr lang="en-US" sz="1400" dirty="0" err="1">
                <a:solidFill>
                  <a:srgbClr val="07162C"/>
                </a:solidFill>
                <a:latin typeface="Avenir LT Std 35 Light"/>
                <a:cs typeface="Avenir LT Std 35 Light"/>
              </a:rPr>
              <a:t>apartamento</a:t>
            </a:r>
            <a:r>
              <a:rPr lang="en-US" sz="1400" dirty="0">
                <a:solidFill>
                  <a:srgbClr val="07162C"/>
                </a:solidFill>
                <a:latin typeface="Avenir LT Std 35 Light"/>
                <a:cs typeface="Avenir LT Std 35 Light"/>
              </a:rPr>
              <a:t> de </a:t>
            </a:r>
            <a:r>
              <a:rPr lang="en-US" sz="1400" dirty="0" err="1">
                <a:solidFill>
                  <a:srgbClr val="07162C"/>
                </a:solidFill>
                <a:latin typeface="Avenir LT Std 35 Light"/>
                <a:cs typeface="Avenir LT Std 35 Light"/>
              </a:rPr>
              <a:t>una</a:t>
            </a:r>
            <a:r>
              <a:rPr lang="en-US" sz="1400" dirty="0">
                <a:solidFill>
                  <a:srgbClr val="07162C"/>
                </a:solidFill>
                <a:latin typeface="Avenir LT Std 35 Light"/>
                <a:cs typeface="Avenir LT Std 35 Light"/>
              </a:rPr>
              <a:t> </a:t>
            </a:r>
            <a:r>
              <a:rPr lang="en-US" sz="1400" dirty="0" err="1">
                <a:solidFill>
                  <a:srgbClr val="07162C"/>
                </a:solidFill>
                <a:latin typeface="Avenir LT Std 35 Light"/>
                <a:cs typeface="Avenir LT Std 35 Light"/>
              </a:rPr>
              <a:t>habitación</a:t>
            </a:r>
            <a:r>
              <a:rPr lang="en-US" sz="1400" dirty="0">
                <a:solidFill>
                  <a:srgbClr val="07162C"/>
                </a:solidFill>
                <a:latin typeface="Avenir LT Std 35 Light"/>
                <a:cs typeface="Avenir LT Std 35 Light"/>
              </a:rPr>
              <a:t> </a:t>
            </a:r>
            <a:r>
              <a:rPr lang="en-US" sz="1400" dirty="0" err="1">
                <a:solidFill>
                  <a:srgbClr val="07162C"/>
                </a:solidFill>
                <a:latin typeface="Avenir LT Std 35 Light"/>
                <a:cs typeface="Avenir LT Std 35 Light"/>
              </a:rPr>
              <a:t>en</a:t>
            </a:r>
            <a:r>
              <a:rPr lang="en-US" sz="1400" dirty="0">
                <a:solidFill>
                  <a:srgbClr val="07162C"/>
                </a:solidFill>
                <a:latin typeface="Avenir LT Std 35 Light"/>
                <a:cs typeface="Avenir LT Std 35 Light"/>
              </a:rPr>
              <a:t> las </a:t>
            </a:r>
            <a:r>
              <a:rPr lang="en-US" sz="1400" dirty="0" err="1">
                <a:solidFill>
                  <a:srgbClr val="07162C"/>
                </a:solidFill>
                <a:latin typeface="Avenir LT Std 35 Light"/>
                <a:cs typeface="Avenir LT Std 35 Light"/>
              </a:rPr>
              <a:t>fueras</a:t>
            </a:r>
            <a:r>
              <a:rPr lang="en-US" sz="1400" dirty="0">
                <a:solidFill>
                  <a:srgbClr val="07162C"/>
                </a:solidFill>
                <a:latin typeface="Avenir LT Std 35 Light"/>
                <a:cs typeface="Avenir LT Std 35 Light"/>
              </a:rPr>
              <a:t> de la </a:t>
            </a:r>
            <a:r>
              <a:rPr lang="en-US" sz="1400" dirty="0" smtClean="0">
                <a:solidFill>
                  <a:srgbClr val="07162C"/>
                </a:solidFill>
                <a:latin typeface="Avenir LT Std 35 Light"/>
                <a:cs typeface="Avenir LT Std 35 Light"/>
              </a:rPr>
              <a:t>ciudad</a:t>
            </a:r>
            <a:endParaRPr lang="en-US" sz="1400" dirty="0">
              <a:solidFill>
                <a:srgbClr val="07162C"/>
              </a:solidFill>
              <a:latin typeface="Avenir LT Std 35 Light"/>
              <a:cs typeface="Avenir LT Std 35 Light"/>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694" y="1544419"/>
            <a:ext cx="2448560" cy="2448560"/>
          </a:xfrm>
          <a:prstGeom prst="rect">
            <a:avLst/>
          </a:prstGeom>
        </p:spPr>
      </p:pic>
      <p:sp>
        <p:nvSpPr>
          <p:cNvPr id="26" name="TextBox 25"/>
          <p:cNvSpPr txBox="1"/>
          <p:nvPr/>
        </p:nvSpPr>
        <p:spPr>
          <a:xfrm>
            <a:off x="1259063" y="2114550"/>
            <a:ext cx="2332084" cy="830997"/>
          </a:xfrm>
          <a:prstGeom prst="rect">
            <a:avLst/>
          </a:prstGeom>
          <a:noFill/>
        </p:spPr>
        <p:txBody>
          <a:bodyPr wrap="square" rtlCol="0">
            <a:spAutoFit/>
          </a:bodyPr>
          <a:lstStyle/>
          <a:p>
            <a:pPr algn="ctr"/>
            <a:r>
              <a:rPr lang="en-US" sz="4800" dirty="0" smtClean="0">
                <a:solidFill>
                  <a:srgbClr val="BCBEC0"/>
                </a:solidFill>
                <a:latin typeface="Avenir Black"/>
                <a:cs typeface="Avenir Black"/>
              </a:rPr>
              <a:t>24.2</a:t>
            </a:r>
            <a:endParaRPr lang="en-US" sz="4800" dirty="0">
              <a:solidFill>
                <a:srgbClr val="BCBEC0"/>
              </a:solidFill>
              <a:latin typeface="Avenir Black"/>
              <a:cs typeface="Avenir Black"/>
            </a:endParaRPr>
          </a:p>
        </p:txBody>
      </p:sp>
      <p:sp>
        <p:nvSpPr>
          <p:cNvPr id="27" name="TextBox 26"/>
          <p:cNvSpPr txBox="1"/>
          <p:nvPr/>
        </p:nvSpPr>
        <p:spPr>
          <a:xfrm>
            <a:off x="1483262" y="2734330"/>
            <a:ext cx="1935116" cy="523220"/>
          </a:xfrm>
          <a:prstGeom prst="rect">
            <a:avLst/>
          </a:prstGeom>
          <a:noFill/>
        </p:spPr>
        <p:txBody>
          <a:bodyPr wrap="square" rtlCol="0">
            <a:spAutoFit/>
          </a:bodyPr>
          <a:lstStyle/>
          <a:p>
            <a:pPr algn="ctr"/>
            <a:r>
              <a:rPr lang="en-US" sz="2800" dirty="0" err="1" smtClean="0">
                <a:solidFill>
                  <a:srgbClr val="BCBEC0"/>
                </a:solidFill>
                <a:latin typeface="Avenir Black"/>
                <a:cs typeface="Avenir Black"/>
              </a:rPr>
              <a:t>millones</a:t>
            </a:r>
            <a:endParaRPr lang="en-US" sz="2800" dirty="0" smtClean="0">
              <a:solidFill>
                <a:srgbClr val="BCBEC0"/>
              </a:solidFill>
              <a:latin typeface="Avenir Black"/>
              <a:cs typeface="Avenir Black"/>
            </a:endParaRPr>
          </a:p>
        </p:txBody>
      </p:sp>
      <p:sp>
        <p:nvSpPr>
          <p:cNvPr id="28" name="TextBox 27"/>
          <p:cNvSpPr txBox="1"/>
          <p:nvPr/>
        </p:nvSpPr>
        <p:spPr>
          <a:xfrm>
            <a:off x="2743200" y="1288018"/>
            <a:ext cx="1947974" cy="369332"/>
          </a:xfrm>
          <a:prstGeom prst="rect">
            <a:avLst/>
          </a:prstGeom>
          <a:noFill/>
        </p:spPr>
        <p:txBody>
          <a:bodyPr wrap="square" rtlCol="0">
            <a:spAutoFit/>
          </a:bodyPr>
          <a:lstStyle/>
          <a:p>
            <a:pPr algn="ctr"/>
            <a:r>
              <a:rPr lang="en-US" dirty="0" smtClean="0">
                <a:solidFill>
                  <a:srgbClr val="6CB334"/>
                </a:solidFill>
                <a:latin typeface="Avenir Black"/>
                <a:cs typeface="Avenir Black"/>
              </a:rPr>
              <a:t>0.4% </a:t>
            </a:r>
            <a:r>
              <a:rPr lang="en-US" dirty="0" err="1">
                <a:solidFill>
                  <a:srgbClr val="6CB334"/>
                </a:solidFill>
                <a:latin typeface="Avenir Black"/>
                <a:cs typeface="Avenir Black"/>
              </a:rPr>
              <a:t>m</a:t>
            </a:r>
            <a:r>
              <a:rPr lang="en-US" dirty="0" err="1" smtClean="0">
                <a:solidFill>
                  <a:srgbClr val="6CB334"/>
                </a:solidFill>
                <a:latin typeface="Avenir Black"/>
                <a:cs typeface="Avenir Black"/>
              </a:rPr>
              <a:t>usulmán</a:t>
            </a:r>
            <a:endParaRPr lang="en-US" dirty="0">
              <a:solidFill>
                <a:srgbClr val="6CB334"/>
              </a:solidFill>
              <a:latin typeface="Avenir Light"/>
              <a:cs typeface="Avenir Light"/>
            </a:endParaRPr>
          </a:p>
        </p:txBody>
      </p:sp>
      <p:sp>
        <p:nvSpPr>
          <p:cNvPr id="29" name="TextBox 28"/>
          <p:cNvSpPr txBox="1"/>
          <p:nvPr/>
        </p:nvSpPr>
        <p:spPr>
          <a:xfrm>
            <a:off x="3395472" y="1581150"/>
            <a:ext cx="1786128" cy="369332"/>
          </a:xfrm>
          <a:prstGeom prst="rect">
            <a:avLst/>
          </a:prstGeom>
          <a:noFill/>
        </p:spPr>
        <p:txBody>
          <a:bodyPr wrap="square" rtlCol="0">
            <a:spAutoFit/>
          </a:bodyPr>
          <a:lstStyle/>
          <a:p>
            <a:pPr algn="ctr"/>
            <a:r>
              <a:rPr lang="en-US" dirty="0" smtClean="0">
                <a:solidFill>
                  <a:srgbClr val="279190"/>
                </a:solidFill>
                <a:latin typeface="Avenir Black"/>
                <a:cs typeface="Avenir Black"/>
              </a:rPr>
              <a:t>11% </a:t>
            </a:r>
            <a:r>
              <a:rPr lang="en-US" dirty="0" err="1" smtClean="0">
                <a:solidFill>
                  <a:srgbClr val="279190"/>
                </a:solidFill>
                <a:latin typeface="Avenir Black"/>
                <a:cs typeface="Avenir Black"/>
              </a:rPr>
              <a:t>cristiano</a:t>
            </a:r>
            <a:endParaRPr lang="en-US" dirty="0">
              <a:solidFill>
                <a:srgbClr val="279190"/>
              </a:solidFill>
              <a:latin typeface="Avenir Light"/>
              <a:cs typeface="Avenir Light"/>
            </a:endParaRPr>
          </a:p>
        </p:txBody>
      </p:sp>
      <p:pic>
        <p:nvPicPr>
          <p:cNvPr id="10" name="Picture 9" descr="IMB_MI_GlobalBriefing_natelistrom-75-londonHous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1792" y="2886730"/>
            <a:ext cx="249936" cy="323088"/>
          </a:xfrm>
          <a:prstGeom prst="rect">
            <a:avLst/>
          </a:prstGeom>
        </p:spPr>
      </p:pic>
      <p:pic>
        <p:nvPicPr>
          <p:cNvPr id="31" name="Picture 30" descr="IMB_MI_GlobalBriefing_natelistrom-75-londonHous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1728" y="2886730"/>
            <a:ext cx="249936" cy="323088"/>
          </a:xfrm>
          <a:prstGeom prst="rect">
            <a:avLst/>
          </a:prstGeom>
        </p:spPr>
      </p:pic>
      <p:pic>
        <p:nvPicPr>
          <p:cNvPr id="32" name="Picture 31" descr="IMB_MI_GlobalBriefing_natelistrom-75-londonHous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1664" y="2886730"/>
            <a:ext cx="249936" cy="323088"/>
          </a:xfrm>
          <a:prstGeom prst="rect">
            <a:avLst/>
          </a:prstGeom>
        </p:spPr>
      </p:pic>
    </p:spTree>
    <p:extLst>
      <p:ext uri="{BB962C8B-B14F-4D97-AF65-F5344CB8AC3E}">
        <p14:creationId xmlns:p14="http://schemas.microsoft.com/office/powerpoint/2010/main" val="3286482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descr="People groups_UPG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20550"/>
            <a:ext cx="9144000" cy="2260800"/>
          </a:xfrm>
          <a:prstGeom prst="rect">
            <a:avLst/>
          </a:prstGeom>
        </p:spPr>
      </p:pic>
      <p:pic>
        <p:nvPicPr>
          <p:cNvPr id="3" name="Picture 2" descr="6,817 people groups circ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2266951"/>
            <a:ext cx="2415116" cy="2415116"/>
          </a:xfrm>
          <a:prstGeom prst="rect">
            <a:avLst/>
          </a:prstGeom>
        </p:spPr>
      </p:pic>
      <p:sp>
        <p:nvSpPr>
          <p:cNvPr id="17" name="TextBox 16"/>
          <p:cNvSpPr txBox="1"/>
          <p:nvPr/>
        </p:nvSpPr>
        <p:spPr>
          <a:xfrm>
            <a:off x="3588906" y="288250"/>
            <a:ext cx="6088494" cy="369332"/>
          </a:xfrm>
          <a:prstGeom prst="rect">
            <a:avLst/>
          </a:prstGeom>
          <a:noFill/>
        </p:spPr>
        <p:txBody>
          <a:bodyPr wrap="square" rtlCol="0">
            <a:spAutoFit/>
          </a:bodyPr>
          <a:lstStyle/>
          <a:p>
            <a:r>
              <a:rPr lang="en-US" dirty="0" smtClean="0">
                <a:solidFill>
                  <a:schemeClr val="accent6"/>
                </a:solidFill>
                <a:latin typeface="Avenir LT Std 35 Light"/>
                <a:cs typeface="Avenir LT Std 35 Light"/>
              </a:rPr>
              <a:t>Los no </a:t>
            </a:r>
            <a:r>
              <a:rPr lang="en-US" dirty="0" err="1" smtClean="0">
                <a:solidFill>
                  <a:schemeClr val="accent6"/>
                </a:solidFill>
                <a:latin typeface="Avenir LT Std 35 Light"/>
                <a:cs typeface="Avenir LT Std 35 Light"/>
              </a:rPr>
              <a:t>alcanzados</a:t>
            </a:r>
            <a:endParaRPr lang="en-US" dirty="0">
              <a:solidFill>
                <a:schemeClr val="accent6"/>
              </a:solidFill>
              <a:latin typeface="Avenir LT Std 35 Light"/>
              <a:cs typeface="Avenir LT Std 35 Light"/>
            </a:endParaRPr>
          </a:p>
        </p:txBody>
      </p:sp>
      <p:sp>
        <p:nvSpPr>
          <p:cNvPr id="8" name="TextBox 7"/>
          <p:cNvSpPr txBox="1"/>
          <p:nvPr/>
        </p:nvSpPr>
        <p:spPr>
          <a:xfrm>
            <a:off x="351260" y="4170649"/>
            <a:ext cx="459338" cy="261610"/>
          </a:xfrm>
          <a:prstGeom prst="rect">
            <a:avLst/>
          </a:prstGeom>
          <a:noFill/>
        </p:spPr>
        <p:txBody>
          <a:bodyPr wrap="square" rtlCol="0">
            <a:spAutoFit/>
          </a:bodyPr>
          <a:lstStyle/>
          <a:p>
            <a:r>
              <a:rPr lang="en-US" sz="1100" dirty="0" smtClean="0">
                <a:solidFill>
                  <a:schemeClr val="accent6"/>
                </a:solidFill>
                <a:latin typeface="Avenir LT Std 35 Light"/>
                <a:cs typeface="Avenir LT Std 35 Light"/>
              </a:rPr>
              <a:t>4</a:t>
            </a:r>
            <a:endParaRPr lang="en-US" sz="1100" dirty="0">
              <a:solidFill>
                <a:schemeClr val="accent6"/>
              </a:solidFill>
              <a:latin typeface="Avenir LT Std 35 Light"/>
              <a:cs typeface="Avenir LT Std 35 Light"/>
            </a:endParaRPr>
          </a:p>
        </p:txBody>
      </p:sp>
      <p:sp>
        <p:nvSpPr>
          <p:cNvPr id="9" name="TextBox 8"/>
          <p:cNvSpPr txBox="1"/>
          <p:nvPr/>
        </p:nvSpPr>
        <p:spPr>
          <a:xfrm>
            <a:off x="6214588" y="4170649"/>
            <a:ext cx="1756296" cy="200055"/>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dirty="0">
                <a:latin typeface="Avenir LT Std 35 Light"/>
                <a:cs typeface="Avenir LT Std 35 Light"/>
              </a:rPr>
              <a:t>Global Research, IMB</a:t>
            </a:r>
          </a:p>
        </p:txBody>
      </p:sp>
      <p:sp>
        <p:nvSpPr>
          <p:cNvPr id="12" name="Rectangle 11"/>
          <p:cNvSpPr/>
          <p:nvPr/>
        </p:nvSpPr>
        <p:spPr>
          <a:xfrm>
            <a:off x="5334000" y="3253085"/>
            <a:ext cx="3200400" cy="830997"/>
          </a:xfrm>
          <a:prstGeom prst="rect">
            <a:avLst/>
          </a:prstGeom>
        </p:spPr>
        <p:txBody>
          <a:bodyPr wrap="square">
            <a:spAutoFit/>
          </a:bodyPr>
          <a:lstStyle/>
          <a:p>
            <a:pPr lvl="0"/>
            <a:r>
              <a:rPr lang="en-US" sz="2400" dirty="0" smtClean="0">
                <a:latin typeface="Avenir Black"/>
                <a:cs typeface="Avenir Black"/>
              </a:rPr>
              <a:t>4.200 </a:t>
            </a:r>
            <a:r>
              <a:rPr lang="en-US" sz="2400" dirty="0" err="1" smtClean="0">
                <a:latin typeface="Avenir Black"/>
                <a:cs typeface="Avenir Black"/>
              </a:rPr>
              <a:t>millones</a:t>
            </a:r>
            <a:r>
              <a:rPr lang="en-US" sz="2400" dirty="0" smtClean="0">
                <a:latin typeface="Avenir Black"/>
                <a:cs typeface="Avenir Black"/>
              </a:rPr>
              <a:t> de personas</a:t>
            </a:r>
            <a:endParaRPr lang="en-US" sz="2400" dirty="0">
              <a:latin typeface="Avenir Black"/>
              <a:cs typeface="Avenir Black"/>
            </a:endParaRPr>
          </a:p>
        </p:txBody>
      </p:sp>
      <p:sp>
        <p:nvSpPr>
          <p:cNvPr id="14" name="TextBox 13"/>
          <p:cNvSpPr txBox="1"/>
          <p:nvPr/>
        </p:nvSpPr>
        <p:spPr>
          <a:xfrm>
            <a:off x="2796117" y="3648730"/>
            <a:ext cx="2286000" cy="523220"/>
          </a:xfrm>
          <a:prstGeom prst="rect">
            <a:avLst/>
          </a:prstGeom>
          <a:noFill/>
        </p:spPr>
        <p:txBody>
          <a:bodyPr wrap="square" rtlCol="0">
            <a:spAutoFit/>
          </a:bodyPr>
          <a:lstStyle/>
          <a:p>
            <a:pPr algn="ctr"/>
            <a:r>
              <a:rPr lang="en-US" sz="1400" dirty="0" err="1" smtClean="0">
                <a:latin typeface="Avenir LT Std 35 Light"/>
                <a:cs typeface="Avenir LT Std 35 Light"/>
              </a:rPr>
              <a:t>Etnias</a:t>
            </a:r>
            <a:r>
              <a:rPr lang="en-US" sz="1400" dirty="0" smtClean="0">
                <a:latin typeface="Avenir LT Std 35 Light"/>
                <a:cs typeface="Avenir LT Std 35 Light"/>
              </a:rPr>
              <a:t> no </a:t>
            </a:r>
          </a:p>
          <a:p>
            <a:pPr algn="ctr"/>
            <a:r>
              <a:rPr lang="en-US" sz="1400" dirty="0" err="1" smtClean="0">
                <a:latin typeface="Avenir LT Std 35 Light"/>
                <a:cs typeface="Avenir LT Std 35 Light"/>
              </a:rPr>
              <a:t>alcanzadas</a:t>
            </a:r>
            <a:endParaRPr lang="en-US" sz="1400" dirty="0" smtClean="0">
              <a:latin typeface="Avenir LT Std 35 Light"/>
              <a:cs typeface="Avenir LT Std 35 Light"/>
            </a:endParaRPr>
          </a:p>
        </p:txBody>
      </p:sp>
      <p:sp>
        <p:nvSpPr>
          <p:cNvPr id="15" name="TextBox 14"/>
          <p:cNvSpPr txBox="1"/>
          <p:nvPr/>
        </p:nvSpPr>
        <p:spPr>
          <a:xfrm>
            <a:off x="2819400" y="3120301"/>
            <a:ext cx="2262717" cy="646331"/>
          </a:xfrm>
          <a:prstGeom prst="rect">
            <a:avLst/>
          </a:prstGeom>
          <a:noFill/>
        </p:spPr>
        <p:txBody>
          <a:bodyPr wrap="square" rtlCol="0">
            <a:spAutoFit/>
          </a:bodyPr>
          <a:lstStyle/>
          <a:p>
            <a:pPr algn="ctr"/>
            <a:r>
              <a:rPr lang="en-US" sz="3600" dirty="0" smtClean="0">
                <a:solidFill>
                  <a:srgbClr val="F78C1E"/>
                </a:solidFill>
                <a:latin typeface="Avenir Black"/>
                <a:cs typeface="Avenir Black"/>
              </a:rPr>
              <a:t>6.817</a:t>
            </a:r>
            <a:endParaRPr lang="en-US" sz="3600" dirty="0">
              <a:solidFill>
                <a:srgbClr val="F78C1E"/>
              </a:solidFill>
              <a:latin typeface="Avenir Black"/>
              <a:cs typeface="Avenir Black"/>
            </a:endParaRPr>
          </a:p>
        </p:txBody>
      </p:sp>
      <p:sp>
        <p:nvSpPr>
          <p:cNvPr id="16" name="TextBox 15"/>
          <p:cNvSpPr txBox="1"/>
          <p:nvPr/>
        </p:nvSpPr>
        <p:spPr>
          <a:xfrm>
            <a:off x="261190" y="288250"/>
            <a:ext cx="3472610" cy="369332"/>
          </a:xfrm>
          <a:prstGeom prst="rect">
            <a:avLst/>
          </a:prstGeom>
          <a:noFill/>
        </p:spPr>
        <p:txBody>
          <a:bodyPr wrap="square" rtlCol="0">
            <a:spAutoFit/>
          </a:bodyPr>
          <a:lstStyle/>
          <a:p>
            <a:r>
              <a:rPr lang="en-US" dirty="0">
                <a:latin typeface="Avenir LT Std 95 Black"/>
                <a:cs typeface="Avenir LT Std 95 Black"/>
              </a:rPr>
              <a:t>UN MUNDO PERDIDO</a:t>
            </a:r>
          </a:p>
        </p:txBody>
      </p:sp>
    </p:spTree>
    <p:extLst>
      <p:ext uri="{BB962C8B-B14F-4D97-AF65-F5344CB8AC3E}">
        <p14:creationId xmlns:p14="http://schemas.microsoft.com/office/powerpoint/2010/main" val="331378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
            <a:ext cx="9146819" cy="5145085"/>
          </a:xfrm>
          <a:prstGeom prst="rect">
            <a:avLst/>
          </a:prstGeom>
        </p:spPr>
      </p:pic>
      <p:sp>
        <p:nvSpPr>
          <p:cNvPr id="7" name="TextBox 6"/>
          <p:cNvSpPr txBox="1"/>
          <p:nvPr/>
        </p:nvSpPr>
        <p:spPr>
          <a:xfrm>
            <a:off x="1683906" y="288250"/>
            <a:ext cx="6088494" cy="369332"/>
          </a:xfrm>
          <a:prstGeom prst="rect">
            <a:avLst/>
          </a:prstGeom>
          <a:noFill/>
        </p:spPr>
        <p:txBody>
          <a:bodyPr wrap="square" rtlCol="0">
            <a:spAutoFit/>
          </a:bodyPr>
          <a:lstStyle/>
          <a:p>
            <a:r>
              <a:rPr lang="en-US" dirty="0" err="1">
                <a:solidFill>
                  <a:srgbClr val="F79646"/>
                </a:solidFill>
                <a:latin typeface="Avenir LT Std 35 Light"/>
                <a:cs typeface="Avenir LT Std 35 Light"/>
              </a:rPr>
              <a:t>Ciudades</a:t>
            </a:r>
            <a:r>
              <a:rPr lang="en-US" dirty="0">
                <a:solidFill>
                  <a:srgbClr val="F79646"/>
                </a:solidFill>
                <a:latin typeface="Avenir LT Std 35 Light"/>
                <a:cs typeface="Avenir LT Std 35 Light"/>
              </a:rPr>
              <a:t> de </a:t>
            </a:r>
            <a:r>
              <a:rPr lang="en-US" dirty="0" err="1">
                <a:solidFill>
                  <a:srgbClr val="F79646"/>
                </a:solidFill>
                <a:latin typeface="Avenir LT Std 35 Light"/>
                <a:cs typeface="Avenir LT Std 35 Light"/>
              </a:rPr>
              <a:t>enfoque</a:t>
            </a:r>
            <a:r>
              <a:rPr lang="en-US" dirty="0">
                <a:solidFill>
                  <a:srgbClr val="F79646"/>
                </a:solidFill>
                <a:latin typeface="Avenir LT Std 35 Light"/>
                <a:cs typeface="Avenir LT Std 35 Light"/>
              </a:rPr>
              <a:t> de </a:t>
            </a:r>
            <a:r>
              <a:rPr lang="en-US" dirty="0" smtClean="0">
                <a:solidFill>
                  <a:srgbClr val="F79646"/>
                </a:solidFill>
                <a:latin typeface="Avenir LT Std 35 Light"/>
                <a:cs typeface="Avenir LT Std 35 Light"/>
              </a:rPr>
              <a:t>IMB: Kuala Lumpur</a:t>
            </a:r>
            <a:endParaRPr lang="en-US" dirty="0">
              <a:solidFill>
                <a:srgbClr val="F79646"/>
              </a:solidFill>
              <a:latin typeface="Avenir LT Std 35 Light"/>
              <a:cs typeface="Avenir LT Std 35 Light"/>
            </a:endParaRPr>
          </a:p>
        </p:txBody>
      </p:sp>
      <p:sp>
        <p:nvSpPr>
          <p:cNvPr id="9" name="TextBox 8"/>
          <p:cNvSpPr txBox="1"/>
          <p:nvPr/>
        </p:nvSpPr>
        <p:spPr>
          <a:xfrm>
            <a:off x="6705600" y="4170649"/>
            <a:ext cx="1265284" cy="307777"/>
          </a:xfrm>
          <a:prstGeom prst="rect">
            <a:avLst/>
          </a:prstGeom>
          <a:noFill/>
        </p:spPr>
        <p:txBody>
          <a:bodyPr wrap="square" rtlCol="0">
            <a:spAutoFit/>
          </a:bodyPr>
          <a:lstStyle/>
          <a:p>
            <a:r>
              <a:rPr lang="en-US" sz="700" dirty="0" smtClean="0">
                <a:latin typeface="Avenir LT Std 35 Light"/>
                <a:cs typeface="Avenir LT Std 35 Light"/>
              </a:rPr>
              <a:t>SOURCE</a:t>
            </a:r>
            <a:r>
              <a:rPr lang="en-US" sz="700" dirty="0">
                <a:latin typeface="Avenir LT Std 35 Light"/>
                <a:cs typeface="Avenir LT Std 35 Light"/>
              </a:rPr>
              <a:t>: </a:t>
            </a:r>
            <a:r>
              <a:rPr lang="en-US" sz="700" dirty="0" smtClean="0">
                <a:latin typeface="Avenir LT Std 35 Light"/>
                <a:cs typeface="Avenir LT Std 35 Light"/>
              </a:rPr>
              <a:t>GCI City Guides</a:t>
            </a:r>
            <a:endParaRPr lang="en-US" sz="700" dirty="0">
              <a:latin typeface="Avenir LT Std 35 Light"/>
              <a:cs typeface="Avenir LT Std 35 Light"/>
            </a:endParaRPr>
          </a:p>
          <a:p>
            <a:endParaRPr lang="en-US" sz="700" dirty="0">
              <a:latin typeface="Avenir LT Std 35 Light"/>
              <a:cs typeface="Avenir LT Std 35 Light"/>
            </a:endParaRPr>
          </a:p>
        </p:txBody>
      </p:sp>
      <p:sp>
        <p:nvSpPr>
          <p:cNvPr id="11" name="TextBox 10"/>
          <p:cNvSpPr txBox="1"/>
          <p:nvPr/>
        </p:nvSpPr>
        <p:spPr>
          <a:xfrm>
            <a:off x="4876800" y="2800350"/>
            <a:ext cx="2420887" cy="523220"/>
          </a:xfrm>
          <a:prstGeom prst="rect">
            <a:avLst/>
          </a:prstGeom>
          <a:noFill/>
        </p:spPr>
        <p:txBody>
          <a:bodyPr wrap="square" rtlCol="0">
            <a:spAutoFit/>
          </a:bodyPr>
          <a:lstStyle/>
          <a:p>
            <a:pPr algn="ctr"/>
            <a:r>
              <a:rPr lang="en-US" sz="2800" dirty="0" smtClean="0">
                <a:solidFill>
                  <a:srgbClr val="F78C1E"/>
                </a:solidFill>
                <a:latin typeface="Avenir Black"/>
                <a:cs typeface="Avenir Black"/>
              </a:rPr>
              <a:t>$572</a:t>
            </a:r>
            <a:r>
              <a:rPr lang="en-US" sz="2800" dirty="0" smtClean="0">
                <a:solidFill>
                  <a:srgbClr val="F78C1E"/>
                </a:solidFill>
                <a:latin typeface="Avenir Light"/>
                <a:cs typeface="Avenir Light"/>
              </a:rPr>
              <a:t>/</a:t>
            </a:r>
            <a:r>
              <a:rPr lang="en-US" sz="2800" dirty="0" err="1" smtClean="0">
                <a:solidFill>
                  <a:srgbClr val="F78C1E"/>
                </a:solidFill>
                <a:latin typeface="Avenir Light"/>
                <a:cs typeface="Avenir Light"/>
              </a:rPr>
              <a:t>mes</a:t>
            </a:r>
            <a:endParaRPr lang="en-US" sz="2800" dirty="0">
              <a:solidFill>
                <a:srgbClr val="F78C1E"/>
              </a:solidFill>
              <a:latin typeface="Avenir Light"/>
              <a:cs typeface="Avenir Light"/>
            </a:endParaRPr>
          </a:p>
        </p:txBody>
      </p:sp>
      <p:sp>
        <p:nvSpPr>
          <p:cNvPr id="14" name="TextBox 13"/>
          <p:cNvSpPr txBox="1"/>
          <p:nvPr/>
        </p:nvSpPr>
        <p:spPr>
          <a:xfrm>
            <a:off x="1295400" y="905530"/>
            <a:ext cx="2743200" cy="523220"/>
          </a:xfrm>
          <a:prstGeom prst="rect">
            <a:avLst/>
          </a:prstGeom>
          <a:noFill/>
        </p:spPr>
        <p:txBody>
          <a:bodyPr wrap="square" rtlCol="0">
            <a:spAutoFit/>
          </a:bodyPr>
          <a:lstStyle/>
          <a:p>
            <a:r>
              <a:rPr lang="en-US" sz="2800" dirty="0" smtClean="0">
                <a:solidFill>
                  <a:srgbClr val="EB5A54"/>
                </a:solidFill>
                <a:latin typeface="Avenir Black"/>
                <a:cs typeface="Avenir Black"/>
              </a:rPr>
              <a:t>Kuala Lumpur</a:t>
            </a:r>
            <a:endParaRPr lang="en-US" sz="2800" dirty="0">
              <a:solidFill>
                <a:srgbClr val="EB5A54"/>
              </a:solidFill>
              <a:latin typeface="Avenir Black"/>
              <a:cs typeface="Avenir Black"/>
            </a:endParaRPr>
          </a:p>
        </p:txBody>
      </p:sp>
      <p:sp>
        <p:nvSpPr>
          <p:cNvPr id="17" name="TextBox 16"/>
          <p:cNvSpPr txBox="1"/>
          <p:nvPr/>
        </p:nvSpPr>
        <p:spPr>
          <a:xfrm>
            <a:off x="304800" y="3297019"/>
            <a:ext cx="1457547" cy="646331"/>
          </a:xfrm>
          <a:prstGeom prst="rect">
            <a:avLst/>
          </a:prstGeom>
          <a:noFill/>
        </p:spPr>
        <p:txBody>
          <a:bodyPr wrap="square" rtlCol="0">
            <a:spAutoFit/>
          </a:bodyPr>
          <a:lstStyle/>
          <a:p>
            <a:pPr algn="ctr"/>
            <a:r>
              <a:rPr lang="en-US" dirty="0" smtClean="0">
                <a:solidFill>
                  <a:srgbClr val="6CB334"/>
                </a:solidFill>
                <a:latin typeface="Avenir Black"/>
                <a:cs typeface="Avenir Black"/>
              </a:rPr>
              <a:t>62% </a:t>
            </a:r>
          </a:p>
          <a:p>
            <a:pPr algn="ctr"/>
            <a:r>
              <a:rPr lang="en-US" dirty="0" err="1">
                <a:solidFill>
                  <a:srgbClr val="6CB334"/>
                </a:solidFill>
                <a:latin typeface="Avenir Black"/>
                <a:cs typeface="Avenir Black"/>
              </a:rPr>
              <a:t>m</a:t>
            </a:r>
            <a:r>
              <a:rPr lang="en-US" dirty="0" err="1" smtClean="0">
                <a:solidFill>
                  <a:srgbClr val="6CB334"/>
                </a:solidFill>
                <a:latin typeface="Avenir Black"/>
                <a:cs typeface="Avenir Black"/>
              </a:rPr>
              <a:t>usulmán</a:t>
            </a:r>
            <a:endParaRPr lang="en-US" dirty="0">
              <a:solidFill>
                <a:srgbClr val="6CB334"/>
              </a:solidFill>
              <a:latin typeface="Avenir Light"/>
              <a:cs typeface="Avenir Light"/>
            </a:endParaRPr>
          </a:p>
        </p:txBody>
      </p:sp>
      <p:sp>
        <p:nvSpPr>
          <p:cNvPr id="23" name="TextBox 22"/>
          <p:cNvSpPr txBox="1"/>
          <p:nvPr/>
        </p:nvSpPr>
        <p:spPr>
          <a:xfrm>
            <a:off x="5181600" y="3257550"/>
            <a:ext cx="1828800" cy="954107"/>
          </a:xfrm>
          <a:prstGeom prst="rect">
            <a:avLst/>
          </a:prstGeom>
          <a:noFill/>
        </p:spPr>
        <p:txBody>
          <a:bodyPr wrap="square" rtlCol="0">
            <a:spAutoFit/>
          </a:bodyPr>
          <a:lstStyle/>
          <a:p>
            <a:pPr algn="ctr"/>
            <a:r>
              <a:rPr lang="en-US" sz="1400" dirty="0" err="1">
                <a:solidFill>
                  <a:srgbClr val="07162C"/>
                </a:solidFill>
                <a:latin typeface="Avenir LT Std 35 Light"/>
                <a:cs typeface="Avenir LT Std 35 Light"/>
              </a:rPr>
              <a:t>Costo</a:t>
            </a:r>
            <a:r>
              <a:rPr lang="en-US" sz="1400" dirty="0">
                <a:solidFill>
                  <a:srgbClr val="07162C"/>
                </a:solidFill>
                <a:latin typeface="Avenir LT Std 35 Light"/>
                <a:cs typeface="Avenir LT Std 35 Light"/>
              </a:rPr>
              <a:t> de </a:t>
            </a:r>
            <a:r>
              <a:rPr lang="en-US" sz="1400" dirty="0" err="1">
                <a:solidFill>
                  <a:srgbClr val="07162C"/>
                </a:solidFill>
                <a:latin typeface="Avenir LT Std 35 Light"/>
                <a:cs typeface="Avenir LT Std 35 Light"/>
              </a:rPr>
              <a:t>alquilar</a:t>
            </a:r>
            <a:r>
              <a:rPr lang="en-US" sz="1400" dirty="0">
                <a:solidFill>
                  <a:srgbClr val="07162C"/>
                </a:solidFill>
                <a:latin typeface="Avenir LT Std 35 Light"/>
                <a:cs typeface="Avenir LT Std 35 Light"/>
              </a:rPr>
              <a:t> un </a:t>
            </a:r>
            <a:r>
              <a:rPr lang="en-US" sz="1400" dirty="0" err="1">
                <a:solidFill>
                  <a:srgbClr val="07162C"/>
                </a:solidFill>
                <a:latin typeface="Avenir LT Std 35 Light"/>
                <a:cs typeface="Avenir LT Std 35 Light"/>
              </a:rPr>
              <a:t>apartamento</a:t>
            </a:r>
            <a:r>
              <a:rPr lang="en-US" sz="1400" dirty="0">
                <a:solidFill>
                  <a:srgbClr val="07162C"/>
                </a:solidFill>
                <a:latin typeface="Avenir LT Std 35 Light"/>
                <a:cs typeface="Avenir LT Std 35 Light"/>
              </a:rPr>
              <a:t> de </a:t>
            </a:r>
            <a:r>
              <a:rPr lang="en-US" sz="1400" dirty="0" err="1">
                <a:solidFill>
                  <a:srgbClr val="07162C"/>
                </a:solidFill>
                <a:latin typeface="Avenir LT Std 35 Light"/>
                <a:cs typeface="Avenir LT Std 35 Light"/>
              </a:rPr>
              <a:t>una</a:t>
            </a:r>
            <a:r>
              <a:rPr lang="en-US" sz="1400" dirty="0">
                <a:solidFill>
                  <a:srgbClr val="07162C"/>
                </a:solidFill>
                <a:latin typeface="Avenir LT Std 35 Light"/>
                <a:cs typeface="Avenir LT Std 35 Light"/>
              </a:rPr>
              <a:t> </a:t>
            </a:r>
            <a:r>
              <a:rPr lang="en-US" sz="1400" dirty="0" err="1">
                <a:solidFill>
                  <a:srgbClr val="07162C"/>
                </a:solidFill>
                <a:latin typeface="Avenir LT Std 35 Light"/>
                <a:cs typeface="Avenir LT Std 35 Light"/>
              </a:rPr>
              <a:t>habitación</a:t>
            </a:r>
            <a:r>
              <a:rPr lang="en-US" sz="1400" dirty="0">
                <a:solidFill>
                  <a:srgbClr val="07162C"/>
                </a:solidFill>
                <a:latin typeface="Avenir LT Std 35 Light"/>
                <a:cs typeface="Avenir LT Std 35 Light"/>
              </a:rPr>
              <a:t> </a:t>
            </a:r>
            <a:r>
              <a:rPr lang="en-US" sz="1400" dirty="0" err="1">
                <a:solidFill>
                  <a:srgbClr val="07162C"/>
                </a:solidFill>
                <a:latin typeface="Avenir LT Std 35 Light"/>
                <a:cs typeface="Avenir LT Std 35 Light"/>
              </a:rPr>
              <a:t>en</a:t>
            </a:r>
            <a:r>
              <a:rPr lang="en-US" sz="1400" dirty="0">
                <a:solidFill>
                  <a:srgbClr val="07162C"/>
                </a:solidFill>
                <a:latin typeface="Avenir LT Std 35 Light"/>
                <a:cs typeface="Avenir LT Std 35 Light"/>
              </a:rPr>
              <a:t> las </a:t>
            </a:r>
            <a:r>
              <a:rPr lang="en-US" sz="1400" dirty="0" err="1">
                <a:solidFill>
                  <a:srgbClr val="07162C"/>
                </a:solidFill>
                <a:latin typeface="Avenir LT Std 35 Light"/>
                <a:cs typeface="Avenir LT Std 35 Light"/>
              </a:rPr>
              <a:t>fueras</a:t>
            </a:r>
            <a:r>
              <a:rPr lang="en-US" sz="1400" dirty="0">
                <a:solidFill>
                  <a:srgbClr val="07162C"/>
                </a:solidFill>
                <a:latin typeface="Avenir LT Std 35 Light"/>
                <a:cs typeface="Avenir LT Std 35 Light"/>
              </a:rPr>
              <a:t> de la </a:t>
            </a:r>
            <a:r>
              <a:rPr lang="en-US" sz="1400" dirty="0" smtClean="0">
                <a:solidFill>
                  <a:srgbClr val="07162C"/>
                </a:solidFill>
                <a:latin typeface="Avenir LT Std 35 Light"/>
                <a:cs typeface="Avenir LT Std 35 Light"/>
              </a:rPr>
              <a:t>ciudad</a:t>
            </a:r>
            <a:endParaRPr lang="en-US" sz="1400" dirty="0">
              <a:solidFill>
                <a:srgbClr val="07162C"/>
              </a:solidFill>
              <a:latin typeface="Avenir LT Std 35 Light"/>
              <a:cs typeface="Avenir LT Std 35 Light"/>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694" y="1544419"/>
            <a:ext cx="2448560" cy="2448560"/>
          </a:xfrm>
          <a:prstGeom prst="rect">
            <a:avLst/>
          </a:prstGeom>
        </p:spPr>
      </p:pic>
      <p:sp>
        <p:nvSpPr>
          <p:cNvPr id="26" name="TextBox 25"/>
          <p:cNvSpPr txBox="1"/>
          <p:nvPr/>
        </p:nvSpPr>
        <p:spPr>
          <a:xfrm>
            <a:off x="1259063" y="2114550"/>
            <a:ext cx="2332084" cy="830997"/>
          </a:xfrm>
          <a:prstGeom prst="rect">
            <a:avLst/>
          </a:prstGeom>
          <a:noFill/>
        </p:spPr>
        <p:txBody>
          <a:bodyPr wrap="square" rtlCol="0">
            <a:spAutoFit/>
          </a:bodyPr>
          <a:lstStyle/>
          <a:p>
            <a:pPr algn="ctr"/>
            <a:r>
              <a:rPr lang="en-US" sz="4800" dirty="0" smtClean="0">
                <a:solidFill>
                  <a:srgbClr val="BCBEC0"/>
                </a:solidFill>
                <a:latin typeface="Avenir Black"/>
                <a:cs typeface="Avenir Black"/>
              </a:rPr>
              <a:t>8</a:t>
            </a:r>
            <a:endParaRPr lang="en-US" sz="4800" dirty="0">
              <a:solidFill>
                <a:srgbClr val="BCBEC0"/>
              </a:solidFill>
              <a:latin typeface="Avenir Black"/>
              <a:cs typeface="Avenir Black"/>
            </a:endParaRPr>
          </a:p>
        </p:txBody>
      </p:sp>
      <p:sp>
        <p:nvSpPr>
          <p:cNvPr id="27" name="TextBox 26"/>
          <p:cNvSpPr txBox="1"/>
          <p:nvPr/>
        </p:nvSpPr>
        <p:spPr>
          <a:xfrm>
            <a:off x="1483262" y="2734330"/>
            <a:ext cx="1935116" cy="523220"/>
          </a:xfrm>
          <a:prstGeom prst="rect">
            <a:avLst/>
          </a:prstGeom>
          <a:noFill/>
        </p:spPr>
        <p:txBody>
          <a:bodyPr wrap="square" rtlCol="0">
            <a:spAutoFit/>
          </a:bodyPr>
          <a:lstStyle/>
          <a:p>
            <a:pPr algn="ctr"/>
            <a:r>
              <a:rPr lang="en-US" sz="2800" dirty="0" err="1" smtClean="0">
                <a:solidFill>
                  <a:srgbClr val="BCBEC0"/>
                </a:solidFill>
                <a:latin typeface="Avenir Black"/>
                <a:cs typeface="Avenir Black"/>
              </a:rPr>
              <a:t>millones</a:t>
            </a:r>
            <a:endParaRPr lang="en-US" sz="2800" dirty="0" smtClean="0">
              <a:solidFill>
                <a:srgbClr val="BCBEC0"/>
              </a:solidFill>
              <a:latin typeface="Avenir Black"/>
              <a:cs typeface="Avenir Black"/>
            </a:endParaRPr>
          </a:p>
        </p:txBody>
      </p:sp>
      <p:sp>
        <p:nvSpPr>
          <p:cNvPr id="28" name="TextBox 27"/>
          <p:cNvSpPr txBox="1"/>
          <p:nvPr/>
        </p:nvSpPr>
        <p:spPr>
          <a:xfrm>
            <a:off x="3352800" y="2087999"/>
            <a:ext cx="1947974" cy="646331"/>
          </a:xfrm>
          <a:prstGeom prst="rect">
            <a:avLst/>
          </a:prstGeom>
          <a:noFill/>
        </p:spPr>
        <p:txBody>
          <a:bodyPr wrap="square" rtlCol="0">
            <a:spAutoFit/>
          </a:bodyPr>
          <a:lstStyle/>
          <a:p>
            <a:pPr algn="ctr"/>
            <a:r>
              <a:rPr lang="en-US" dirty="0" smtClean="0">
                <a:solidFill>
                  <a:srgbClr val="279190"/>
                </a:solidFill>
                <a:latin typeface="Avenir Black"/>
                <a:cs typeface="Avenir Black"/>
              </a:rPr>
              <a:t>9% </a:t>
            </a:r>
          </a:p>
          <a:p>
            <a:pPr algn="ctr"/>
            <a:r>
              <a:rPr lang="en-US" dirty="0" err="1">
                <a:solidFill>
                  <a:srgbClr val="279190"/>
                </a:solidFill>
                <a:latin typeface="Avenir Black"/>
                <a:cs typeface="Avenir Black"/>
              </a:rPr>
              <a:t>c</a:t>
            </a:r>
            <a:r>
              <a:rPr lang="en-US" dirty="0" err="1" smtClean="0">
                <a:solidFill>
                  <a:srgbClr val="279190"/>
                </a:solidFill>
                <a:latin typeface="Avenir Black"/>
                <a:cs typeface="Avenir Black"/>
              </a:rPr>
              <a:t>ristiano</a:t>
            </a:r>
            <a:endParaRPr lang="en-US" dirty="0">
              <a:solidFill>
                <a:srgbClr val="279190"/>
              </a:solidFill>
              <a:latin typeface="Avenir Light"/>
              <a:cs typeface="Avenir Light"/>
            </a:endParaRPr>
          </a:p>
        </p:txBody>
      </p:sp>
      <p:sp>
        <p:nvSpPr>
          <p:cNvPr id="29" name="TextBox 28"/>
          <p:cNvSpPr txBox="1"/>
          <p:nvPr/>
        </p:nvSpPr>
        <p:spPr>
          <a:xfrm>
            <a:off x="3048000" y="3297019"/>
            <a:ext cx="1786128" cy="646331"/>
          </a:xfrm>
          <a:prstGeom prst="rect">
            <a:avLst/>
          </a:prstGeom>
          <a:noFill/>
        </p:spPr>
        <p:txBody>
          <a:bodyPr wrap="square" rtlCol="0">
            <a:spAutoFit/>
          </a:bodyPr>
          <a:lstStyle/>
          <a:p>
            <a:pPr algn="ctr"/>
            <a:r>
              <a:rPr lang="en-US" dirty="0" smtClean="0">
                <a:solidFill>
                  <a:srgbClr val="52312B"/>
                </a:solidFill>
                <a:latin typeface="Avenir Black"/>
                <a:cs typeface="Avenir Black"/>
              </a:rPr>
              <a:t>12% </a:t>
            </a:r>
          </a:p>
          <a:p>
            <a:pPr algn="ctr"/>
            <a:r>
              <a:rPr lang="en-US" dirty="0">
                <a:solidFill>
                  <a:srgbClr val="52312B"/>
                </a:solidFill>
                <a:latin typeface="Avenir Black"/>
                <a:cs typeface="Avenir Black"/>
              </a:rPr>
              <a:t>c</a:t>
            </a:r>
            <a:r>
              <a:rPr lang="en-US" dirty="0" smtClean="0">
                <a:solidFill>
                  <a:srgbClr val="52312B"/>
                </a:solidFill>
                <a:latin typeface="Avenir Black"/>
                <a:cs typeface="Avenir Black"/>
              </a:rPr>
              <a:t>hino</a:t>
            </a:r>
            <a:endParaRPr lang="en-US" dirty="0">
              <a:solidFill>
                <a:srgbClr val="52312B"/>
              </a:solidFill>
              <a:latin typeface="Avenir Light"/>
              <a:cs typeface="Avenir Light"/>
            </a:endParaRPr>
          </a:p>
        </p:txBody>
      </p:sp>
      <p:pic>
        <p:nvPicPr>
          <p:cNvPr id="10" name="Picture 9" descr="IMB_MI_GlobalBriefing_natelistrom-75-londonHous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7192" y="2495550"/>
            <a:ext cx="249936" cy="323088"/>
          </a:xfrm>
          <a:prstGeom prst="rect">
            <a:avLst/>
          </a:prstGeom>
        </p:spPr>
      </p:pic>
      <p:pic>
        <p:nvPicPr>
          <p:cNvPr id="31" name="Picture 30" descr="IMB_MI_GlobalBriefing_natelistrom-75-londonHous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7128" y="2495550"/>
            <a:ext cx="249936" cy="323088"/>
          </a:xfrm>
          <a:prstGeom prst="rect">
            <a:avLst/>
          </a:prstGeom>
        </p:spPr>
      </p:pic>
      <p:pic>
        <p:nvPicPr>
          <p:cNvPr id="32" name="Picture 31" descr="IMB_MI_GlobalBriefing_natelistrom-75-londonHous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7064" y="2495550"/>
            <a:ext cx="249936" cy="323088"/>
          </a:xfrm>
          <a:prstGeom prst="rect">
            <a:avLst/>
          </a:prstGeom>
        </p:spPr>
      </p:pic>
      <p:sp>
        <p:nvSpPr>
          <p:cNvPr id="6" name="TextBox 5"/>
          <p:cNvSpPr txBox="1"/>
          <p:nvPr/>
        </p:nvSpPr>
        <p:spPr>
          <a:xfrm>
            <a:off x="261190" y="288250"/>
            <a:ext cx="2161595" cy="369332"/>
          </a:xfrm>
          <a:prstGeom prst="rect">
            <a:avLst/>
          </a:prstGeom>
          <a:noFill/>
        </p:spPr>
        <p:txBody>
          <a:bodyPr wrap="square" rtlCol="0">
            <a:spAutoFit/>
          </a:bodyPr>
          <a:lstStyle/>
          <a:p>
            <a:r>
              <a:rPr lang="en-US" dirty="0" smtClean="0">
                <a:latin typeface="Avenir LT Std 95 Black"/>
                <a:cs typeface="Avenir LT Std 95 Black"/>
              </a:rPr>
              <a:t>CIUDADES</a:t>
            </a:r>
            <a:endParaRPr lang="en-US" dirty="0">
              <a:latin typeface="Avenir LT Std 95 Black"/>
              <a:cs typeface="Avenir LT Std 95 Black"/>
            </a:endParaRPr>
          </a:p>
        </p:txBody>
      </p:sp>
    </p:spTree>
    <p:extLst>
      <p:ext uri="{BB962C8B-B14F-4D97-AF65-F5344CB8AC3E}">
        <p14:creationId xmlns:p14="http://schemas.microsoft.com/office/powerpoint/2010/main" val="938121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4937"/>
            <a:ext cx="9146821" cy="5145087"/>
          </a:xfrm>
          <a:prstGeom prst="rect">
            <a:avLst/>
          </a:prstGeom>
        </p:spPr>
      </p:pic>
      <p:sp>
        <p:nvSpPr>
          <p:cNvPr id="6" name="TextBox 5"/>
          <p:cNvSpPr txBox="1"/>
          <p:nvPr/>
        </p:nvSpPr>
        <p:spPr>
          <a:xfrm>
            <a:off x="261190" y="288250"/>
            <a:ext cx="2161595" cy="369332"/>
          </a:xfrm>
          <a:prstGeom prst="rect">
            <a:avLst/>
          </a:prstGeom>
          <a:noFill/>
        </p:spPr>
        <p:txBody>
          <a:bodyPr wrap="square" rtlCol="0">
            <a:spAutoFit/>
          </a:bodyPr>
          <a:lstStyle/>
          <a:p>
            <a:r>
              <a:rPr lang="en-US" dirty="0" smtClean="0">
                <a:latin typeface="Avenir LT Std 95 Black"/>
                <a:cs typeface="Avenir LT Std 95 Black"/>
              </a:rPr>
              <a:t>CIUDADES</a:t>
            </a:r>
            <a:endParaRPr lang="en-US" dirty="0">
              <a:latin typeface="Avenir LT Std 95 Black"/>
              <a:cs typeface="Avenir LT Std 95 Black"/>
            </a:endParaRPr>
          </a:p>
        </p:txBody>
      </p:sp>
      <p:sp>
        <p:nvSpPr>
          <p:cNvPr id="7" name="TextBox 6"/>
          <p:cNvSpPr txBox="1"/>
          <p:nvPr/>
        </p:nvSpPr>
        <p:spPr>
          <a:xfrm>
            <a:off x="1607706" y="288250"/>
            <a:ext cx="6088494" cy="369332"/>
          </a:xfrm>
          <a:prstGeom prst="rect">
            <a:avLst/>
          </a:prstGeom>
          <a:noFill/>
        </p:spPr>
        <p:txBody>
          <a:bodyPr wrap="square" rtlCol="0">
            <a:spAutoFit/>
          </a:bodyPr>
          <a:lstStyle/>
          <a:p>
            <a:r>
              <a:rPr lang="en-US" dirty="0" err="1" smtClean="0">
                <a:solidFill>
                  <a:srgbClr val="F79646"/>
                </a:solidFill>
                <a:latin typeface="Avenir LT Std 35 Light"/>
                <a:cs typeface="Avenir LT Std 35 Light"/>
              </a:rPr>
              <a:t>Oportunidades</a:t>
            </a:r>
            <a:r>
              <a:rPr lang="en-US" dirty="0" smtClean="0">
                <a:solidFill>
                  <a:srgbClr val="F79646"/>
                </a:solidFill>
                <a:latin typeface="Avenir LT Std 35 Light"/>
                <a:cs typeface="Avenir LT Std 35 Light"/>
              </a:rPr>
              <a:t> en la ciudad: </a:t>
            </a:r>
            <a:r>
              <a:rPr lang="en-US" dirty="0" err="1" smtClean="0">
                <a:solidFill>
                  <a:srgbClr val="F79646"/>
                </a:solidFill>
                <a:latin typeface="Avenir LT Std 35 Light"/>
                <a:cs typeface="Avenir LT Std 35 Light"/>
              </a:rPr>
              <a:t>Proclamación</a:t>
            </a:r>
            <a:r>
              <a:rPr lang="en-US" dirty="0" smtClean="0">
                <a:solidFill>
                  <a:srgbClr val="F79646"/>
                </a:solidFill>
                <a:latin typeface="Avenir LT Std 35 Light"/>
                <a:cs typeface="Avenir LT Std 35 Light"/>
              </a:rPr>
              <a:t> del </a:t>
            </a:r>
            <a:r>
              <a:rPr lang="en-US" dirty="0" err="1">
                <a:solidFill>
                  <a:srgbClr val="F79646"/>
                </a:solidFill>
                <a:latin typeface="Avenir LT Std 35 Light"/>
                <a:cs typeface="Avenir LT Std 35 Light"/>
              </a:rPr>
              <a:t>e</a:t>
            </a:r>
            <a:r>
              <a:rPr lang="en-US" dirty="0" err="1" smtClean="0">
                <a:solidFill>
                  <a:srgbClr val="F79646"/>
                </a:solidFill>
                <a:latin typeface="Avenir LT Std 35 Light"/>
                <a:cs typeface="Avenir LT Std 35 Light"/>
              </a:rPr>
              <a:t>vangelio</a:t>
            </a:r>
            <a:endParaRPr lang="en-US" dirty="0">
              <a:solidFill>
                <a:srgbClr val="F79646"/>
              </a:solidFill>
              <a:latin typeface="Avenir LT Std 35 Light"/>
              <a:cs typeface="Avenir LT Std 35 Light"/>
            </a:endParaRPr>
          </a:p>
        </p:txBody>
      </p:sp>
      <p:sp>
        <p:nvSpPr>
          <p:cNvPr id="9" name="TextBox 8"/>
          <p:cNvSpPr txBox="1"/>
          <p:nvPr/>
        </p:nvSpPr>
        <p:spPr>
          <a:xfrm>
            <a:off x="7010400" y="4170649"/>
            <a:ext cx="960484" cy="200055"/>
          </a:xfrm>
          <a:prstGeom prst="rect">
            <a:avLst/>
          </a:prstGeom>
          <a:noFill/>
        </p:spPr>
        <p:txBody>
          <a:bodyPr wrap="square" rtlCol="0">
            <a:spAutoFit/>
          </a:bodyPr>
          <a:lstStyle/>
          <a:p>
            <a:r>
              <a:rPr lang="en-US" sz="700" dirty="0" smtClean="0">
                <a:latin typeface="Avenir LT Std 35 Light"/>
                <a:cs typeface="Avenir LT Std 35 Light"/>
              </a:rPr>
              <a:t>SOURCE</a:t>
            </a:r>
            <a:r>
              <a:rPr lang="en-US" sz="700" dirty="0">
                <a:latin typeface="Avenir LT Std 35 Light"/>
                <a:cs typeface="Avenir LT Std 35 Light"/>
              </a:rPr>
              <a:t>: </a:t>
            </a:r>
            <a:r>
              <a:rPr lang="en-US" sz="700" dirty="0" smtClean="0">
                <a:latin typeface="Avenir LT Std 35 Light"/>
                <a:cs typeface="Avenir LT Std 35 Light"/>
              </a:rPr>
              <a:t>IMB</a:t>
            </a:r>
            <a:endParaRPr lang="en-US" sz="700" dirty="0">
              <a:latin typeface="Avenir LT Std 35 Light"/>
              <a:cs typeface="Avenir LT Std 35 Light"/>
            </a:endParaRPr>
          </a:p>
        </p:txBody>
      </p:sp>
      <p:sp>
        <p:nvSpPr>
          <p:cNvPr id="16" name="TextBox 15"/>
          <p:cNvSpPr txBox="1"/>
          <p:nvPr/>
        </p:nvSpPr>
        <p:spPr>
          <a:xfrm>
            <a:off x="1371600" y="1428750"/>
            <a:ext cx="2694602" cy="1323439"/>
          </a:xfrm>
          <a:prstGeom prst="rect">
            <a:avLst/>
          </a:prstGeom>
          <a:noFill/>
        </p:spPr>
        <p:txBody>
          <a:bodyPr wrap="square" rtlCol="0">
            <a:spAutoFit/>
          </a:bodyPr>
          <a:lstStyle/>
          <a:p>
            <a:r>
              <a:rPr lang="en-US" sz="1600" dirty="0" smtClean="0">
                <a:latin typeface="Avenir LT Std 35 Light"/>
                <a:cs typeface="Avenir LT Std 35 Light"/>
              </a:rPr>
              <a:t>Las </a:t>
            </a:r>
            <a:r>
              <a:rPr lang="en-US" sz="1600" dirty="0" err="1" smtClean="0">
                <a:latin typeface="Avenir LT Std 35 Light"/>
                <a:cs typeface="Avenir LT Std 35 Light"/>
              </a:rPr>
              <a:t>ciudades</a:t>
            </a:r>
            <a:r>
              <a:rPr lang="en-US" sz="1600" dirty="0" smtClean="0">
                <a:latin typeface="Avenir LT Std 35 Light"/>
                <a:cs typeface="Avenir LT Std 35 Light"/>
              </a:rPr>
              <a:t> </a:t>
            </a:r>
            <a:r>
              <a:rPr lang="en-US" sz="1600" dirty="0" err="1" smtClean="0">
                <a:latin typeface="Avenir LT Std 35 Light"/>
                <a:cs typeface="Avenir LT Std 35 Light"/>
              </a:rPr>
              <a:t>proveen</a:t>
            </a:r>
            <a:r>
              <a:rPr lang="en-US" sz="1600" dirty="0" smtClean="0">
                <a:latin typeface="Avenir LT Std 35 Light"/>
                <a:cs typeface="Avenir LT Std 35 Light"/>
              </a:rPr>
              <a:t> la </a:t>
            </a:r>
            <a:r>
              <a:rPr lang="en-US" sz="1600" dirty="0" err="1" smtClean="0">
                <a:latin typeface="Avenir LT Std 35 Light"/>
                <a:cs typeface="Avenir LT Std 35 Light"/>
              </a:rPr>
              <a:t>oportunidad</a:t>
            </a:r>
            <a:r>
              <a:rPr lang="en-US" sz="1600" dirty="0" smtClean="0">
                <a:latin typeface="Avenir LT Std 35 Light"/>
                <a:cs typeface="Avenir LT Std 35 Light"/>
              </a:rPr>
              <a:t> de </a:t>
            </a:r>
            <a:r>
              <a:rPr lang="en-US" sz="1600" dirty="0" err="1" smtClean="0">
                <a:latin typeface="Avenir LT Std 35 Light"/>
                <a:cs typeface="Avenir LT Std 35 Light"/>
              </a:rPr>
              <a:t>vivir</a:t>
            </a:r>
            <a:r>
              <a:rPr lang="en-US" sz="1600" dirty="0" smtClean="0">
                <a:latin typeface="Avenir LT Std 35 Light"/>
                <a:cs typeface="Avenir LT Std 35 Light"/>
              </a:rPr>
              <a:t> y </a:t>
            </a:r>
            <a:r>
              <a:rPr lang="en-US" sz="1600" dirty="0" err="1" smtClean="0">
                <a:latin typeface="Avenir LT Std 35 Light"/>
                <a:cs typeface="Avenir LT Std 35 Light"/>
              </a:rPr>
              <a:t>trabajar</a:t>
            </a:r>
            <a:r>
              <a:rPr lang="en-US" sz="1600" dirty="0" smtClean="0">
                <a:latin typeface="Avenir LT Std 35 Light"/>
                <a:cs typeface="Avenir LT Std 35 Light"/>
              </a:rPr>
              <a:t> </a:t>
            </a:r>
            <a:r>
              <a:rPr lang="en-US" sz="1600" dirty="0" err="1" smtClean="0">
                <a:latin typeface="Avenir LT Std 35 Light"/>
                <a:cs typeface="Avenir LT Std 35 Light"/>
              </a:rPr>
              <a:t>mientras</a:t>
            </a:r>
            <a:r>
              <a:rPr lang="en-US" sz="1600" dirty="0" smtClean="0">
                <a:latin typeface="Avenir LT Std 35 Light"/>
                <a:cs typeface="Avenir LT Std 35 Light"/>
              </a:rPr>
              <a:t> </a:t>
            </a:r>
            <a:r>
              <a:rPr lang="en-US" sz="1600" dirty="0" err="1" smtClean="0">
                <a:latin typeface="Avenir LT Std 35 Light"/>
                <a:cs typeface="Avenir LT Std 35 Light"/>
              </a:rPr>
              <a:t>intencionalmente</a:t>
            </a:r>
            <a:r>
              <a:rPr lang="en-US" sz="1600" dirty="0" smtClean="0">
                <a:latin typeface="Avenir LT Std 35 Light"/>
                <a:cs typeface="Avenir LT Std 35 Light"/>
              </a:rPr>
              <a:t> se </a:t>
            </a:r>
            <a:r>
              <a:rPr lang="en-US" sz="1600" dirty="0" err="1" smtClean="0">
                <a:latin typeface="Avenir LT Std 35 Light"/>
                <a:cs typeface="Avenir LT Std 35 Light"/>
              </a:rPr>
              <a:t>comparte</a:t>
            </a:r>
            <a:r>
              <a:rPr lang="en-US" sz="1600" dirty="0" smtClean="0">
                <a:latin typeface="Avenir LT Std 35 Light"/>
                <a:cs typeface="Avenir LT Std 35 Light"/>
              </a:rPr>
              <a:t> el </a:t>
            </a:r>
            <a:r>
              <a:rPr lang="en-US" sz="1600" dirty="0" err="1">
                <a:latin typeface="Avenir LT Std 35 Light"/>
                <a:cs typeface="Avenir LT Std 35 Light"/>
              </a:rPr>
              <a:t>e</a:t>
            </a:r>
            <a:r>
              <a:rPr lang="en-US" sz="1600" dirty="0" err="1" smtClean="0">
                <a:latin typeface="Avenir LT Std 35 Light"/>
                <a:cs typeface="Avenir LT Std 35 Light"/>
              </a:rPr>
              <a:t>vangelio</a:t>
            </a:r>
            <a:r>
              <a:rPr lang="en-US" sz="1600" dirty="0" smtClean="0">
                <a:latin typeface="Avenir LT Std 35 Light"/>
                <a:cs typeface="Avenir LT Std 35 Light"/>
              </a:rPr>
              <a:t>.</a:t>
            </a:r>
            <a:endParaRPr lang="en-US" sz="1600" dirty="0">
              <a:latin typeface="Avenir LT Std 35 Light"/>
              <a:cs typeface="Avenir LT Std 35 Light"/>
            </a:endParaRPr>
          </a:p>
        </p:txBody>
      </p:sp>
    </p:spTree>
    <p:extLst>
      <p:ext uri="{BB962C8B-B14F-4D97-AF65-F5344CB8AC3E}">
        <p14:creationId xmlns:p14="http://schemas.microsoft.com/office/powerpoint/2010/main" val="2299729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533400" y="400960"/>
            <a:ext cx="7062415" cy="369332"/>
          </a:xfrm>
          <a:prstGeom prst="rect">
            <a:avLst/>
          </a:prstGeom>
          <a:noFill/>
        </p:spPr>
        <p:txBody>
          <a:bodyPr wrap="square" rtlCol="0">
            <a:spAutoFit/>
          </a:bodyPr>
          <a:lstStyle/>
          <a:p>
            <a:r>
              <a:rPr lang="en-US" dirty="0" smtClean="0">
                <a:solidFill>
                  <a:srgbClr val="F79646"/>
                </a:solidFill>
                <a:latin typeface="Avenir LT Std 35 Light"/>
                <a:cs typeface="Avenir LT Std 35 Light"/>
              </a:rPr>
              <a:t>NUEVAS OPORTUNIDADES PARA LA MISIÓN</a:t>
            </a:r>
            <a:endParaRPr lang="en-US" dirty="0">
              <a:solidFill>
                <a:srgbClr val="F79646"/>
              </a:solidFill>
              <a:latin typeface="Avenir LT Std 35 Light"/>
              <a:cs typeface="Avenir LT Std 35 Light"/>
            </a:endParaRPr>
          </a:p>
        </p:txBody>
      </p:sp>
      <p:sp>
        <p:nvSpPr>
          <p:cNvPr id="12" name="Rectangle 11"/>
          <p:cNvSpPr/>
          <p:nvPr/>
        </p:nvSpPr>
        <p:spPr>
          <a:xfrm>
            <a:off x="3390900" y="1068379"/>
            <a:ext cx="3314700" cy="1200329"/>
          </a:xfrm>
          <a:prstGeom prst="rect">
            <a:avLst/>
          </a:prstGeom>
        </p:spPr>
        <p:txBody>
          <a:bodyPr wrap="square">
            <a:spAutoFit/>
          </a:bodyPr>
          <a:lstStyle/>
          <a:p>
            <a:pPr lvl="0"/>
            <a:r>
              <a:rPr lang="en-US" dirty="0">
                <a:solidFill>
                  <a:srgbClr val="52312B"/>
                </a:solidFill>
                <a:latin typeface="Avenir 65 Medium"/>
                <a:cs typeface="Avenir 65 Medium"/>
              </a:rPr>
              <a:t>•	</a:t>
            </a:r>
            <a:r>
              <a:rPr lang="en-US" dirty="0" err="1" smtClean="0">
                <a:solidFill>
                  <a:srgbClr val="52312B"/>
                </a:solidFill>
                <a:latin typeface="Avenir 65 Medium"/>
                <a:cs typeface="Avenir 65 Medium"/>
              </a:rPr>
              <a:t>Profesionales</a:t>
            </a:r>
            <a:endParaRPr lang="en-US" dirty="0">
              <a:solidFill>
                <a:srgbClr val="52312B"/>
              </a:solidFill>
              <a:latin typeface="Avenir 65 Medium"/>
              <a:cs typeface="Avenir 65 Medium"/>
            </a:endParaRPr>
          </a:p>
          <a:p>
            <a:pPr lvl="0"/>
            <a:r>
              <a:rPr lang="en-US" dirty="0">
                <a:solidFill>
                  <a:srgbClr val="52312B"/>
                </a:solidFill>
                <a:latin typeface="Avenir 65 Medium"/>
                <a:cs typeface="Avenir 65 Medium"/>
              </a:rPr>
              <a:t>•	</a:t>
            </a:r>
            <a:r>
              <a:rPr lang="en-US" dirty="0" err="1" smtClean="0">
                <a:solidFill>
                  <a:srgbClr val="52312B"/>
                </a:solidFill>
                <a:latin typeface="Avenir 65 Medium"/>
                <a:cs typeface="Avenir 65 Medium"/>
              </a:rPr>
              <a:t>Estudiantes</a:t>
            </a:r>
            <a:endParaRPr lang="en-US" dirty="0">
              <a:solidFill>
                <a:srgbClr val="52312B"/>
              </a:solidFill>
              <a:latin typeface="Avenir 65 Medium"/>
              <a:cs typeface="Avenir 65 Medium"/>
            </a:endParaRPr>
          </a:p>
          <a:p>
            <a:pPr lvl="0"/>
            <a:r>
              <a:rPr lang="en-US" dirty="0">
                <a:solidFill>
                  <a:srgbClr val="52312B"/>
                </a:solidFill>
                <a:latin typeface="Avenir 65 Medium"/>
                <a:cs typeface="Avenir 65 Medium"/>
              </a:rPr>
              <a:t>•	</a:t>
            </a:r>
            <a:r>
              <a:rPr lang="en-US" dirty="0" err="1" smtClean="0">
                <a:solidFill>
                  <a:srgbClr val="52312B"/>
                </a:solidFill>
                <a:latin typeface="Avenir 65 Medium"/>
                <a:cs typeface="Avenir 65 Medium"/>
              </a:rPr>
              <a:t>Jubilados</a:t>
            </a:r>
            <a:endParaRPr lang="en-US" dirty="0">
              <a:solidFill>
                <a:srgbClr val="52312B"/>
              </a:solidFill>
              <a:latin typeface="Avenir 65 Medium"/>
              <a:cs typeface="Avenir 65 Medium"/>
            </a:endParaRPr>
          </a:p>
          <a:p>
            <a:pPr lvl="0"/>
            <a:r>
              <a:rPr lang="en-US" dirty="0">
                <a:solidFill>
                  <a:srgbClr val="52312B"/>
                </a:solidFill>
                <a:latin typeface="Avenir 65 Medium"/>
                <a:cs typeface="Avenir 65 Medium"/>
              </a:rPr>
              <a:t>•	</a:t>
            </a:r>
            <a:r>
              <a:rPr lang="en-US" dirty="0" err="1" smtClean="0">
                <a:solidFill>
                  <a:srgbClr val="52312B"/>
                </a:solidFill>
                <a:latin typeface="Avenir 65 Medium"/>
                <a:cs typeface="Avenir 65 Medium"/>
              </a:rPr>
              <a:t>Plantadores</a:t>
            </a:r>
            <a:r>
              <a:rPr lang="en-US" dirty="0" smtClean="0">
                <a:solidFill>
                  <a:srgbClr val="52312B"/>
                </a:solidFill>
                <a:latin typeface="Avenir 65 Medium"/>
                <a:cs typeface="Avenir 65 Medium"/>
              </a:rPr>
              <a:t> de </a:t>
            </a:r>
            <a:r>
              <a:rPr lang="en-US" dirty="0" err="1" smtClean="0">
                <a:solidFill>
                  <a:srgbClr val="52312B"/>
                </a:solidFill>
                <a:latin typeface="Avenir 65 Medium"/>
                <a:cs typeface="Avenir 65 Medium"/>
              </a:rPr>
              <a:t>iglesias</a:t>
            </a:r>
            <a:endParaRPr lang="en-US" dirty="0">
              <a:solidFill>
                <a:srgbClr val="52312B"/>
              </a:solidFill>
              <a:latin typeface="Avenir 65 Medium"/>
              <a:cs typeface="Avenir 65 Medium"/>
            </a:endParaRPr>
          </a:p>
        </p:txBody>
      </p:sp>
      <p:pic>
        <p:nvPicPr>
          <p:cNvPr id="4" name="Picture 3"/>
          <p:cNvPicPr>
            <a:picLocks noChangeAspect="1"/>
          </p:cNvPicPr>
          <p:nvPr/>
        </p:nvPicPr>
        <p:blipFill rotWithShape="1">
          <a:blip r:embed="rId4"/>
          <a:srcRect b="8366"/>
          <a:stretch/>
        </p:blipFill>
        <p:spPr>
          <a:xfrm>
            <a:off x="401298" y="2495550"/>
            <a:ext cx="8361702" cy="1483783"/>
          </a:xfrm>
          <a:prstGeom prst="rect">
            <a:avLst/>
          </a:prstGeom>
        </p:spPr>
      </p:pic>
    </p:spTree>
    <p:extLst>
      <p:ext uri="{BB962C8B-B14F-4D97-AF65-F5344CB8AC3E}">
        <p14:creationId xmlns:p14="http://schemas.microsoft.com/office/powerpoint/2010/main" val="3172818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9" y="16338"/>
            <a:ext cx="9144000" cy="5143500"/>
          </a:xfrm>
          <a:prstGeom prst="rect">
            <a:avLst/>
          </a:prstGeom>
        </p:spPr>
      </p:pic>
      <p:sp>
        <p:nvSpPr>
          <p:cNvPr id="6" name="TextBox 5"/>
          <p:cNvSpPr txBox="1"/>
          <p:nvPr/>
        </p:nvSpPr>
        <p:spPr>
          <a:xfrm>
            <a:off x="261190" y="288250"/>
            <a:ext cx="4269154" cy="369332"/>
          </a:xfrm>
          <a:prstGeom prst="rect">
            <a:avLst/>
          </a:prstGeom>
          <a:noFill/>
        </p:spPr>
        <p:txBody>
          <a:bodyPr wrap="square" rtlCol="0">
            <a:spAutoFit/>
          </a:bodyPr>
          <a:lstStyle/>
          <a:p>
            <a:r>
              <a:rPr lang="en-US" dirty="0" smtClean="0">
                <a:latin typeface="Avenir LT Std 95 Black"/>
                <a:cs typeface="Avenir LT Std 95 Black"/>
              </a:rPr>
              <a:t>OPORTUNIDADES</a:t>
            </a:r>
            <a:endParaRPr lang="en-US" dirty="0">
              <a:latin typeface="Avenir LT Std 95 Black"/>
              <a:cs typeface="Avenir LT Std 95 Black"/>
            </a:endParaRPr>
          </a:p>
        </p:txBody>
      </p:sp>
      <p:sp>
        <p:nvSpPr>
          <p:cNvPr id="7" name="TextBox 6"/>
          <p:cNvSpPr txBox="1"/>
          <p:nvPr/>
        </p:nvSpPr>
        <p:spPr>
          <a:xfrm>
            <a:off x="2458746" y="288250"/>
            <a:ext cx="3332454" cy="369332"/>
          </a:xfrm>
          <a:prstGeom prst="rect">
            <a:avLst/>
          </a:prstGeom>
          <a:noFill/>
        </p:spPr>
        <p:txBody>
          <a:bodyPr wrap="square" rtlCol="0">
            <a:spAutoFit/>
          </a:bodyPr>
          <a:lstStyle/>
          <a:p>
            <a:r>
              <a:rPr lang="en-US" dirty="0" err="1" smtClean="0">
                <a:solidFill>
                  <a:srgbClr val="F79646"/>
                </a:solidFill>
                <a:latin typeface="Avenir LT Std 35 Light"/>
                <a:cs typeface="Avenir LT Std 35 Light"/>
              </a:rPr>
              <a:t>Estudiantes</a:t>
            </a:r>
            <a:r>
              <a:rPr lang="en-US" dirty="0" smtClean="0">
                <a:solidFill>
                  <a:srgbClr val="F79646"/>
                </a:solidFill>
                <a:latin typeface="Avenir LT Std 35 Light"/>
                <a:cs typeface="Avenir LT Std 35 Light"/>
              </a:rPr>
              <a:t> en el </a:t>
            </a:r>
            <a:r>
              <a:rPr lang="en-US" dirty="0" err="1">
                <a:solidFill>
                  <a:srgbClr val="F79646"/>
                </a:solidFill>
                <a:latin typeface="Avenir LT Std 35 Light"/>
                <a:cs typeface="Avenir LT Std 35 Light"/>
              </a:rPr>
              <a:t>e</a:t>
            </a:r>
            <a:r>
              <a:rPr lang="en-US" dirty="0" err="1" smtClean="0">
                <a:solidFill>
                  <a:srgbClr val="F79646"/>
                </a:solidFill>
                <a:latin typeface="Avenir LT Std 35 Light"/>
                <a:cs typeface="Avenir LT Std 35 Light"/>
              </a:rPr>
              <a:t>xtranjero</a:t>
            </a:r>
            <a:endParaRPr lang="en-US" dirty="0">
              <a:solidFill>
                <a:srgbClr val="F79646"/>
              </a:solidFill>
              <a:latin typeface="Avenir LT Std 35 Light"/>
              <a:cs typeface="Avenir LT Std 35 Light"/>
            </a:endParaRPr>
          </a:p>
        </p:txBody>
      </p:sp>
      <p:sp>
        <p:nvSpPr>
          <p:cNvPr id="12" name="Rectangle 11"/>
          <p:cNvSpPr/>
          <p:nvPr/>
        </p:nvSpPr>
        <p:spPr>
          <a:xfrm>
            <a:off x="1219200" y="2744075"/>
            <a:ext cx="2279241" cy="615553"/>
          </a:xfrm>
          <a:prstGeom prst="rect">
            <a:avLst/>
          </a:prstGeom>
        </p:spPr>
        <p:txBody>
          <a:bodyPr wrap="square">
            <a:spAutoFit/>
          </a:bodyPr>
          <a:lstStyle/>
          <a:p>
            <a:pPr lvl="0" algn="ctr"/>
            <a:r>
              <a:rPr lang="en-US" sz="3400" dirty="0" smtClean="0">
                <a:solidFill>
                  <a:srgbClr val="52312B"/>
                </a:solidFill>
                <a:latin typeface="Avenir 95 Black"/>
                <a:cs typeface="Avenir 95 Black"/>
              </a:rPr>
              <a:t>975.000</a:t>
            </a:r>
            <a:endParaRPr lang="en-US" sz="3400" dirty="0">
              <a:solidFill>
                <a:srgbClr val="52312B"/>
              </a:solidFill>
              <a:latin typeface="Avenir 95 Black"/>
              <a:cs typeface="Avenir 95 Black"/>
            </a:endParaRPr>
          </a:p>
        </p:txBody>
      </p:sp>
      <p:sp>
        <p:nvSpPr>
          <p:cNvPr id="13" name="Rectangle 12"/>
          <p:cNvSpPr/>
          <p:nvPr/>
        </p:nvSpPr>
        <p:spPr>
          <a:xfrm>
            <a:off x="810598" y="3238006"/>
            <a:ext cx="3124200" cy="646331"/>
          </a:xfrm>
          <a:prstGeom prst="rect">
            <a:avLst/>
          </a:prstGeom>
        </p:spPr>
        <p:txBody>
          <a:bodyPr wrap="square">
            <a:spAutoFit/>
          </a:bodyPr>
          <a:lstStyle/>
          <a:p>
            <a:pPr lvl="0" algn="ctr"/>
            <a:r>
              <a:rPr lang="en-US" dirty="0" err="1" smtClean="0">
                <a:latin typeface="Avenir LT Std 35 Light"/>
                <a:cs typeface="Avenir LT Std 35 Light"/>
              </a:rPr>
              <a:t>asisten</a:t>
            </a:r>
            <a:r>
              <a:rPr lang="en-US" dirty="0" smtClean="0">
                <a:latin typeface="Avenir LT Std 35 Light"/>
                <a:cs typeface="Avenir LT Std 35 Light"/>
              </a:rPr>
              <a:t> a </a:t>
            </a:r>
            <a:r>
              <a:rPr lang="en-US" dirty="0" err="1" smtClean="0">
                <a:latin typeface="Avenir LT Std 35 Light"/>
                <a:cs typeface="Avenir LT Std 35 Light"/>
              </a:rPr>
              <a:t>universidades</a:t>
            </a:r>
            <a:r>
              <a:rPr lang="en-US" dirty="0" smtClean="0">
                <a:latin typeface="Avenir LT Std 35 Light"/>
                <a:cs typeface="Avenir LT Std 35 Light"/>
              </a:rPr>
              <a:t> </a:t>
            </a:r>
            <a:r>
              <a:rPr lang="en-US" dirty="0" err="1" smtClean="0">
                <a:latin typeface="Avenir LT Std 35 Light"/>
                <a:cs typeface="Avenir LT Std 35 Light"/>
              </a:rPr>
              <a:t>en</a:t>
            </a:r>
            <a:r>
              <a:rPr lang="en-US" dirty="0" smtClean="0">
                <a:latin typeface="Avenir LT Std 35 Light"/>
                <a:cs typeface="Avenir LT Std 35 Light"/>
              </a:rPr>
              <a:t> </a:t>
            </a:r>
            <a:r>
              <a:rPr lang="en-US" dirty="0" err="1" smtClean="0">
                <a:latin typeface="Avenir LT Std 35 Light"/>
                <a:cs typeface="Avenir LT Std 35 Light"/>
              </a:rPr>
              <a:t>Estados</a:t>
            </a:r>
            <a:r>
              <a:rPr lang="en-US" dirty="0" smtClean="0">
                <a:latin typeface="Avenir LT Std 35 Light"/>
                <a:cs typeface="Avenir LT Std 35 Light"/>
              </a:rPr>
              <a:t> </a:t>
            </a:r>
            <a:r>
              <a:rPr lang="en-US" dirty="0" err="1" smtClean="0">
                <a:latin typeface="Avenir LT Std 35 Light"/>
                <a:cs typeface="Avenir LT Std 35 Light"/>
              </a:rPr>
              <a:t>Unidos</a:t>
            </a:r>
            <a:r>
              <a:rPr lang="en-US" dirty="0" smtClean="0">
                <a:latin typeface="Avenir LT Std 35 Light"/>
                <a:cs typeface="Avenir LT Std 35 Light"/>
              </a:rPr>
              <a:t> </a:t>
            </a:r>
            <a:endParaRPr lang="en-US" dirty="0">
              <a:latin typeface="Avenir LT Std 35 Light"/>
              <a:cs typeface="Avenir LT Std 35 Light"/>
            </a:endParaRPr>
          </a:p>
        </p:txBody>
      </p:sp>
      <p:sp>
        <p:nvSpPr>
          <p:cNvPr id="14" name="Rectangle 13"/>
          <p:cNvSpPr/>
          <p:nvPr/>
        </p:nvSpPr>
        <p:spPr>
          <a:xfrm>
            <a:off x="1095016" y="1200150"/>
            <a:ext cx="2514600" cy="615553"/>
          </a:xfrm>
          <a:prstGeom prst="rect">
            <a:avLst/>
          </a:prstGeom>
        </p:spPr>
        <p:txBody>
          <a:bodyPr wrap="square">
            <a:spAutoFit/>
          </a:bodyPr>
          <a:lstStyle/>
          <a:p>
            <a:pPr lvl="0" algn="ctr"/>
            <a:r>
              <a:rPr lang="en-US" sz="3400" dirty="0" smtClean="0">
                <a:solidFill>
                  <a:srgbClr val="52312B"/>
                </a:solidFill>
                <a:latin typeface="Avenir 95 Black"/>
                <a:cs typeface="Avenir 95 Black"/>
              </a:rPr>
              <a:t>4,5 </a:t>
            </a:r>
            <a:r>
              <a:rPr lang="en-US" sz="3400" dirty="0" err="1" smtClean="0">
                <a:solidFill>
                  <a:srgbClr val="52312B"/>
                </a:solidFill>
                <a:latin typeface="Avenir 95 Black"/>
                <a:cs typeface="Avenir 95 Black"/>
              </a:rPr>
              <a:t>millones</a:t>
            </a:r>
            <a:endParaRPr lang="en-US" sz="3400" dirty="0">
              <a:solidFill>
                <a:srgbClr val="52312B"/>
              </a:solidFill>
              <a:latin typeface="Avenir 95 Black"/>
              <a:cs typeface="Avenir 95 Black"/>
            </a:endParaRPr>
          </a:p>
        </p:txBody>
      </p:sp>
      <p:sp>
        <p:nvSpPr>
          <p:cNvPr id="15" name="Rectangle 14"/>
          <p:cNvSpPr/>
          <p:nvPr/>
        </p:nvSpPr>
        <p:spPr>
          <a:xfrm>
            <a:off x="579860" y="1689227"/>
            <a:ext cx="3458740" cy="646331"/>
          </a:xfrm>
          <a:prstGeom prst="rect">
            <a:avLst/>
          </a:prstGeom>
        </p:spPr>
        <p:txBody>
          <a:bodyPr wrap="square">
            <a:spAutoFit/>
          </a:bodyPr>
          <a:lstStyle/>
          <a:p>
            <a:pPr lvl="0" algn="ctr"/>
            <a:r>
              <a:rPr lang="en-US" dirty="0">
                <a:latin typeface="Avenir LT Std 35 Light"/>
                <a:cs typeface="Avenir LT Std 35 Light"/>
              </a:rPr>
              <a:t>d</a:t>
            </a:r>
            <a:r>
              <a:rPr lang="en-US" dirty="0" smtClean="0">
                <a:latin typeface="Avenir LT Std 35 Light"/>
                <a:cs typeface="Avenir LT Std 35 Light"/>
              </a:rPr>
              <a:t>e </a:t>
            </a:r>
            <a:r>
              <a:rPr lang="en-US" dirty="0" err="1" smtClean="0">
                <a:latin typeface="Avenir LT Std 35 Light"/>
                <a:cs typeface="Avenir LT Std 35 Light"/>
              </a:rPr>
              <a:t>estudiantes</a:t>
            </a:r>
            <a:r>
              <a:rPr lang="en-US" dirty="0" smtClean="0">
                <a:latin typeface="Avenir LT Std 35 Light"/>
                <a:cs typeface="Avenir LT Std 35 Light"/>
              </a:rPr>
              <a:t> </a:t>
            </a:r>
            <a:r>
              <a:rPr lang="en-US" dirty="0" err="1" smtClean="0">
                <a:latin typeface="Avenir LT Std 35 Light"/>
                <a:cs typeface="Avenir LT Std 35 Light"/>
              </a:rPr>
              <a:t>estudiaron</a:t>
            </a:r>
            <a:endParaRPr lang="en-US" dirty="0" smtClean="0">
              <a:latin typeface="Avenir LT Std 35 Light"/>
              <a:cs typeface="Avenir LT Std 35 Light"/>
            </a:endParaRPr>
          </a:p>
          <a:p>
            <a:pPr lvl="0" algn="ctr"/>
            <a:r>
              <a:rPr lang="en-US" dirty="0" smtClean="0">
                <a:latin typeface="Avenir LT Std 35 Light"/>
                <a:cs typeface="Avenir LT Std 35 Light"/>
              </a:rPr>
              <a:t> en el </a:t>
            </a:r>
            <a:r>
              <a:rPr lang="en-US" dirty="0" err="1" smtClean="0">
                <a:latin typeface="Avenir LT Std 35 Light"/>
                <a:cs typeface="Avenir LT Std 35 Light"/>
              </a:rPr>
              <a:t>extranjero</a:t>
            </a:r>
            <a:r>
              <a:rPr lang="en-US" dirty="0" smtClean="0">
                <a:latin typeface="Avenir LT Std 35 Light"/>
                <a:cs typeface="Avenir LT Std 35 Light"/>
              </a:rPr>
              <a:t> en 2014</a:t>
            </a:r>
            <a:endParaRPr lang="en-US" dirty="0">
              <a:latin typeface="Avenir LT Std 35 Light"/>
              <a:cs typeface="Avenir LT Std 35 Light"/>
            </a:endParaRPr>
          </a:p>
        </p:txBody>
      </p:sp>
      <p:pic>
        <p:nvPicPr>
          <p:cNvPr id="4" name="Picture 3" descr="Global_Brief_students_overse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895969"/>
            <a:ext cx="5489297" cy="3188576"/>
          </a:xfrm>
          <a:prstGeom prst="rect">
            <a:avLst/>
          </a:prstGeom>
        </p:spPr>
      </p:pic>
      <p:sp>
        <p:nvSpPr>
          <p:cNvPr id="18" name="TextBox 17"/>
          <p:cNvSpPr txBox="1"/>
          <p:nvPr/>
        </p:nvSpPr>
        <p:spPr>
          <a:xfrm>
            <a:off x="6214588" y="4170649"/>
            <a:ext cx="1756296" cy="200055"/>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dirty="0" smtClean="0">
                <a:latin typeface="Avenir 35 Light"/>
                <a:cs typeface="Avenir 35 Light"/>
              </a:rPr>
              <a:t>NAFSA</a:t>
            </a:r>
            <a:endParaRPr lang="en-US" sz="700" dirty="0">
              <a:latin typeface="Avenir 35 Light"/>
              <a:cs typeface="Avenir 35 Light"/>
            </a:endParaRPr>
          </a:p>
        </p:txBody>
      </p:sp>
    </p:spTree>
    <p:extLst>
      <p:ext uri="{BB962C8B-B14F-4D97-AF65-F5344CB8AC3E}">
        <p14:creationId xmlns:p14="http://schemas.microsoft.com/office/powerpoint/2010/main" val="32796993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61190" y="288250"/>
            <a:ext cx="4269154" cy="646331"/>
          </a:xfrm>
          <a:prstGeom prst="rect">
            <a:avLst/>
          </a:prstGeom>
          <a:noFill/>
        </p:spPr>
        <p:txBody>
          <a:bodyPr wrap="square" rtlCol="0">
            <a:spAutoFit/>
          </a:bodyPr>
          <a:lstStyle/>
          <a:p>
            <a:r>
              <a:rPr lang="en-US" dirty="0" smtClean="0">
                <a:latin typeface="Avenir LT Std 95 Black"/>
                <a:cs typeface="Avenir LT Std 95 Black"/>
              </a:rPr>
              <a:t>OPORTUNIDADES</a:t>
            </a:r>
            <a:endParaRPr lang="en-US" dirty="0">
              <a:latin typeface="Avenir LT Std 95 Black"/>
              <a:cs typeface="Avenir LT Std 95 Black"/>
            </a:endParaRPr>
          </a:p>
          <a:p>
            <a:endParaRPr lang="en-US" dirty="0">
              <a:latin typeface="Avenir LT Std 95 Black"/>
              <a:cs typeface="Avenir LT Std 95 Black"/>
            </a:endParaRPr>
          </a:p>
        </p:txBody>
      </p:sp>
      <p:sp>
        <p:nvSpPr>
          <p:cNvPr id="7" name="TextBox 6"/>
          <p:cNvSpPr txBox="1"/>
          <p:nvPr/>
        </p:nvSpPr>
        <p:spPr>
          <a:xfrm>
            <a:off x="2611146" y="288250"/>
            <a:ext cx="3332454" cy="369332"/>
          </a:xfrm>
          <a:prstGeom prst="rect">
            <a:avLst/>
          </a:prstGeom>
          <a:noFill/>
        </p:spPr>
        <p:txBody>
          <a:bodyPr wrap="square" rtlCol="0">
            <a:spAutoFit/>
          </a:bodyPr>
          <a:lstStyle/>
          <a:p>
            <a:r>
              <a:rPr lang="en-US" dirty="0" err="1" smtClean="0">
                <a:solidFill>
                  <a:schemeClr val="accent6"/>
                </a:solidFill>
                <a:latin typeface="Avenir LT Std 35 Light"/>
                <a:cs typeface="Avenir LT Std 35 Light"/>
              </a:rPr>
              <a:t>Matrícula</a:t>
            </a:r>
            <a:r>
              <a:rPr lang="en-US" dirty="0" smtClean="0">
                <a:solidFill>
                  <a:schemeClr val="accent6"/>
                </a:solidFill>
                <a:latin typeface="Avenir LT Std 35 Light"/>
                <a:cs typeface="Avenir LT Std 35 Light"/>
              </a:rPr>
              <a:t> gratis  </a:t>
            </a:r>
            <a:endParaRPr lang="en-US" dirty="0">
              <a:solidFill>
                <a:schemeClr val="accent6"/>
              </a:solidFill>
              <a:latin typeface="Avenir LT Std 35 Light"/>
              <a:cs typeface="Avenir LT Std 35 Light"/>
            </a:endParaRPr>
          </a:p>
        </p:txBody>
      </p:sp>
      <p:sp>
        <p:nvSpPr>
          <p:cNvPr id="11" name="TextBox 10"/>
          <p:cNvSpPr txBox="1"/>
          <p:nvPr/>
        </p:nvSpPr>
        <p:spPr>
          <a:xfrm>
            <a:off x="4235450" y="4170649"/>
            <a:ext cx="3773320" cy="646331"/>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dirty="0" smtClean="0">
                <a:latin typeface="Avenir 35 Light"/>
                <a:cs typeface="Avenir 35 Light"/>
              </a:rPr>
              <a:t>Washington Post, Consumer Report</a:t>
            </a:r>
            <a:br>
              <a:rPr lang="en-US" sz="700" dirty="0" smtClean="0">
                <a:latin typeface="Avenir 35 Light"/>
                <a:cs typeface="Avenir 35 Light"/>
              </a:rPr>
            </a:br>
            <a:r>
              <a:rPr lang="en-US" sz="700" u="sng" dirty="0">
                <a:latin typeface="Avenir 35 Light"/>
                <a:cs typeface="Avenir 35 Light"/>
                <a:hlinkClick r:id="rId4"/>
              </a:rPr>
              <a:t>https://www.washingtonpost.com/news/worldviews/wp/2014/10/29/7-countries-where-americans-can-study-at-universities-in-english-for-free-or-almost-free</a:t>
            </a:r>
            <a:r>
              <a:rPr lang="en-US" sz="700" u="sng" dirty="0" smtClean="0">
                <a:latin typeface="Avenir 35 Light"/>
                <a:cs typeface="Avenir 35 Light"/>
                <a:hlinkClick r:id="rId4"/>
              </a:rPr>
              <a:t>/</a:t>
            </a:r>
            <a:endParaRPr lang="en-US" sz="700" u="sng" dirty="0" smtClean="0">
              <a:latin typeface="Avenir 35 Light"/>
              <a:cs typeface="Avenir 35 Light"/>
            </a:endParaRPr>
          </a:p>
          <a:p>
            <a:r>
              <a:rPr lang="en-US" sz="700" u="sng" dirty="0">
                <a:latin typeface="Avenir 35 Light"/>
                <a:cs typeface="Avenir 35 Light"/>
                <a:hlinkClick r:id="rId5"/>
              </a:rPr>
              <a:t>http://www.consumerreports.org/cro/news/2014/09/go-to-college-free-abroad/</a:t>
            </a:r>
            <a:r>
              <a:rPr lang="en-US" sz="700" u="sng" dirty="0" smtClean="0">
                <a:latin typeface="Avenir 35 Light"/>
                <a:cs typeface="Avenir 35 Light"/>
                <a:hlinkClick r:id="rId5"/>
              </a:rPr>
              <a:t>index.htm</a:t>
            </a:r>
            <a:endParaRPr lang="en-US" sz="700" dirty="0" smtClean="0">
              <a:latin typeface="Avenir 35 Light"/>
              <a:cs typeface="Avenir 35 Light"/>
            </a:endParaRPr>
          </a:p>
          <a:p>
            <a:r>
              <a:rPr lang="en-US" sz="800" dirty="0" smtClean="0">
                <a:latin typeface="Avenir 35 Light"/>
                <a:cs typeface="Avenir 35 Light"/>
              </a:rPr>
              <a:t> </a:t>
            </a:r>
            <a:endParaRPr lang="en-US" sz="700" dirty="0">
              <a:latin typeface="Avenir 35 Light"/>
              <a:cs typeface="Avenir 35 Light"/>
            </a:endParaRPr>
          </a:p>
        </p:txBody>
      </p:sp>
      <p:pic>
        <p:nvPicPr>
          <p:cNvPr id="2" name="Picture 1"/>
          <p:cNvPicPr>
            <a:picLocks noChangeAspect="1"/>
          </p:cNvPicPr>
          <p:nvPr/>
        </p:nvPicPr>
        <p:blipFill>
          <a:blip r:embed="rId6"/>
          <a:stretch>
            <a:fillRect/>
          </a:stretch>
        </p:blipFill>
        <p:spPr>
          <a:xfrm>
            <a:off x="4235450" y="812800"/>
            <a:ext cx="4084359" cy="2977893"/>
          </a:xfrm>
          <a:prstGeom prst="rect">
            <a:avLst/>
          </a:prstGeom>
        </p:spPr>
      </p:pic>
      <p:sp>
        <p:nvSpPr>
          <p:cNvPr id="13" name="TextBox 12"/>
          <p:cNvSpPr txBox="1"/>
          <p:nvPr/>
        </p:nvSpPr>
        <p:spPr>
          <a:xfrm>
            <a:off x="914400" y="971550"/>
            <a:ext cx="3089720" cy="553998"/>
          </a:xfrm>
          <a:prstGeom prst="rect">
            <a:avLst/>
          </a:prstGeom>
          <a:noFill/>
        </p:spPr>
        <p:txBody>
          <a:bodyPr wrap="square" rtlCol="0">
            <a:spAutoFit/>
          </a:bodyPr>
          <a:lstStyle/>
          <a:p>
            <a:r>
              <a:rPr lang="en-US" sz="1600" dirty="0" err="1" smtClean="0">
                <a:solidFill>
                  <a:srgbClr val="52312B"/>
                </a:solidFill>
                <a:latin typeface="Avenir 95 Black"/>
                <a:cs typeface="Avenir 95 Black"/>
              </a:rPr>
              <a:t>Matrícula</a:t>
            </a:r>
            <a:r>
              <a:rPr lang="en-US" sz="1600" dirty="0" smtClean="0">
                <a:solidFill>
                  <a:srgbClr val="52312B"/>
                </a:solidFill>
                <a:latin typeface="Avenir 95 Black"/>
                <a:cs typeface="Avenir 95 Black"/>
              </a:rPr>
              <a:t> </a:t>
            </a:r>
            <a:r>
              <a:rPr lang="en-US" sz="1600" dirty="0" err="1" smtClean="0">
                <a:solidFill>
                  <a:srgbClr val="52312B"/>
                </a:solidFill>
                <a:latin typeface="Avenir 95 Black"/>
                <a:cs typeface="Avenir 95 Black"/>
              </a:rPr>
              <a:t>gratuita</a:t>
            </a:r>
            <a:r>
              <a:rPr lang="en-US" sz="1600" dirty="0" smtClean="0">
                <a:solidFill>
                  <a:srgbClr val="52312B"/>
                </a:solidFill>
                <a:latin typeface="Avenir 95 Black"/>
                <a:cs typeface="Avenir 95 Black"/>
              </a:rPr>
              <a:t> </a:t>
            </a:r>
            <a:r>
              <a:rPr lang="en-US" sz="1400" dirty="0" err="1" smtClean="0">
                <a:latin typeface="Avenir 35 Light"/>
                <a:cs typeface="Avenir 35 Light"/>
              </a:rPr>
              <a:t>en</a:t>
            </a:r>
            <a:r>
              <a:rPr lang="en-US" sz="1400" dirty="0" smtClean="0">
                <a:latin typeface="Avenir 35 Light"/>
                <a:cs typeface="Avenir 35 Light"/>
              </a:rPr>
              <a:t> </a:t>
            </a:r>
            <a:r>
              <a:rPr lang="en-US" sz="1400" dirty="0" err="1" smtClean="0">
                <a:latin typeface="Avenir 35 Light"/>
                <a:cs typeface="Avenir 35 Light"/>
              </a:rPr>
              <a:t>universidades</a:t>
            </a:r>
            <a:r>
              <a:rPr lang="en-US" sz="1400" dirty="0" smtClean="0">
                <a:latin typeface="Avenir 35 Light"/>
                <a:cs typeface="Avenir 35 Light"/>
              </a:rPr>
              <a:t> </a:t>
            </a:r>
            <a:r>
              <a:rPr lang="en-US" sz="1400" dirty="0" err="1" smtClean="0">
                <a:latin typeface="Avenir 35 Light"/>
                <a:cs typeface="Avenir 35 Light"/>
              </a:rPr>
              <a:t>en</a:t>
            </a:r>
            <a:r>
              <a:rPr lang="en-US" sz="1400" dirty="0" smtClean="0">
                <a:latin typeface="Avenir 35 Light"/>
                <a:cs typeface="Avenir 35 Light"/>
              </a:rPr>
              <a:t> </a:t>
            </a:r>
            <a:r>
              <a:rPr lang="en-US" sz="1400" dirty="0" err="1" smtClean="0">
                <a:latin typeface="Avenir 35 Light"/>
                <a:cs typeface="Avenir 35 Light"/>
              </a:rPr>
              <a:t>estos</a:t>
            </a:r>
            <a:r>
              <a:rPr lang="en-US" sz="1400" dirty="0" smtClean="0">
                <a:latin typeface="Avenir 35 Light"/>
                <a:cs typeface="Avenir 35 Light"/>
              </a:rPr>
              <a:t> </a:t>
            </a:r>
            <a:r>
              <a:rPr lang="en-US" sz="1400" dirty="0" err="1" smtClean="0">
                <a:latin typeface="Avenir 35 Light"/>
                <a:cs typeface="Avenir 35 Light"/>
              </a:rPr>
              <a:t>paíes</a:t>
            </a:r>
            <a:r>
              <a:rPr lang="en-US" sz="1400" dirty="0" smtClean="0">
                <a:latin typeface="Avenir 35 Light"/>
                <a:cs typeface="Avenir 35 Light"/>
              </a:rPr>
              <a:t>: </a:t>
            </a:r>
            <a:endParaRPr lang="en-US" sz="1400" dirty="0">
              <a:latin typeface="Avenir 35 Light"/>
              <a:cs typeface="Avenir 35 Light"/>
            </a:endParaRPr>
          </a:p>
        </p:txBody>
      </p:sp>
      <p:sp>
        <p:nvSpPr>
          <p:cNvPr id="14" name="TextBox 13"/>
          <p:cNvSpPr txBox="1"/>
          <p:nvPr/>
        </p:nvSpPr>
        <p:spPr>
          <a:xfrm>
            <a:off x="1600200" y="1657350"/>
            <a:ext cx="2013790" cy="2308324"/>
          </a:xfrm>
          <a:prstGeom prst="rect">
            <a:avLst/>
          </a:prstGeom>
          <a:noFill/>
        </p:spPr>
        <p:txBody>
          <a:bodyPr wrap="square" rtlCol="0">
            <a:spAutoFit/>
          </a:bodyPr>
          <a:lstStyle/>
          <a:p>
            <a:pPr marL="171450" lvl="0" indent="-171450">
              <a:buFont typeface="Arial"/>
              <a:buChar char="•"/>
            </a:pPr>
            <a:r>
              <a:rPr lang="en-US" sz="1200" dirty="0" err="1" smtClean="0">
                <a:latin typeface="Avenir 45 Book"/>
                <a:cs typeface="Avenir 45 Book"/>
              </a:rPr>
              <a:t>Alemania</a:t>
            </a:r>
            <a:endParaRPr lang="en-US" sz="1200" dirty="0">
              <a:latin typeface="Avenir 45 Book"/>
              <a:cs typeface="Avenir 45 Book"/>
            </a:endParaRPr>
          </a:p>
          <a:p>
            <a:pPr marL="171450" lvl="0" indent="-171450">
              <a:buFont typeface="Arial"/>
              <a:buChar char="•"/>
            </a:pPr>
            <a:r>
              <a:rPr lang="en-US" sz="1200" dirty="0" err="1" smtClean="0">
                <a:latin typeface="Avenir 45 Book"/>
                <a:cs typeface="Avenir 45 Book"/>
              </a:rPr>
              <a:t>Francia</a:t>
            </a:r>
            <a:endParaRPr lang="en-US" sz="1200" dirty="0">
              <a:latin typeface="Avenir 45 Book"/>
              <a:cs typeface="Avenir 45 Book"/>
            </a:endParaRPr>
          </a:p>
          <a:p>
            <a:pPr marL="171450" lvl="0" indent="-171450">
              <a:buFont typeface="Arial"/>
              <a:buChar char="•"/>
            </a:pPr>
            <a:r>
              <a:rPr lang="en-US" sz="1200" dirty="0" err="1" smtClean="0">
                <a:latin typeface="Avenir 45 Book"/>
                <a:cs typeface="Avenir 45 Book"/>
              </a:rPr>
              <a:t>Suecia</a:t>
            </a:r>
            <a:endParaRPr lang="en-US" sz="1200" dirty="0">
              <a:latin typeface="Avenir 45 Book"/>
              <a:cs typeface="Avenir 45 Book"/>
            </a:endParaRPr>
          </a:p>
          <a:p>
            <a:pPr marL="171450" lvl="0" indent="-171450">
              <a:buFont typeface="Arial"/>
              <a:buChar char="•"/>
            </a:pPr>
            <a:r>
              <a:rPr lang="en-US" sz="1200" dirty="0" err="1" smtClean="0">
                <a:latin typeface="Avenir 45 Book"/>
                <a:cs typeface="Avenir 45 Book"/>
              </a:rPr>
              <a:t>Noruega</a:t>
            </a:r>
            <a:endParaRPr lang="en-US" sz="1200" dirty="0">
              <a:latin typeface="Avenir 45 Book"/>
              <a:cs typeface="Avenir 45 Book"/>
            </a:endParaRPr>
          </a:p>
          <a:p>
            <a:pPr marL="171450" lvl="0" indent="-171450">
              <a:buFont typeface="Arial"/>
              <a:buChar char="•"/>
            </a:pPr>
            <a:r>
              <a:rPr lang="en-US" sz="1200" dirty="0" err="1" smtClean="0">
                <a:latin typeface="Avenir 45 Book"/>
                <a:cs typeface="Avenir 45 Book"/>
              </a:rPr>
              <a:t>Eslovenia</a:t>
            </a:r>
            <a:endParaRPr lang="en-US" sz="1200" dirty="0">
              <a:latin typeface="Avenir 45 Book"/>
              <a:cs typeface="Avenir 45 Book"/>
            </a:endParaRPr>
          </a:p>
          <a:p>
            <a:pPr marL="171450" lvl="0" indent="-171450">
              <a:buFont typeface="Arial"/>
              <a:buChar char="•"/>
            </a:pPr>
            <a:r>
              <a:rPr lang="en-US" sz="1200" dirty="0" err="1" smtClean="0">
                <a:latin typeface="Avenir 45 Book"/>
                <a:cs typeface="Avenir 45 Book"/>
              </a:rPr>
              <a:t>Brasil</a:t>
            </a:r>
            <a:endParaRPr lang="en-US" sz="1200" dirty="0">
              <a:latin typeface="Avenir 45 Book"/>
              <a:cs typeface="Avenir 45 Book"/>
            </a:endParaRPr>
          </a:p>
          <a:p>
            <a:pPr marL="171450" lvl="0" indent="-171450">
              <a:buFont typeface="Arial"/>
              <a:buChar char="•"/>
            </a:pPr>
            <a:r>
              <a:rPr lang="en-US" sz="1200" dirty="0" err="1" smtClean="0">
                <a:latin typeface="Avenir 45 Book"/>
                <a:cs typeface="Avenir 45 Book"/>
              </a:rPr>
              <a:t>República</a:t>
            </a:r>
            <a:r>
              <a:rPr lang="en-US" sz="1200" dirty="0" smtClean="0">
                <a:latin typeface="Avenir 45 Book"/>
                <a:cs typeface="Avenir 45 Book"/>
              </a:rPr>
              <a:t> </a:t>
            </a:r>
            <a:r>
              <a:rPr lang="en-US" sz="1200" dirty="0" err="1" smtClean="0">
                <a:latin typeface="Avenir 45 Book"/>
                <a:cs typeface="Avenir 45 Book"/>
              </a:rPr>
              <a:t>Checa</a:t>
            </a:r>
            <a:endParaRPr lang="en-US" sz="1200" dirty="0">
              <a:latin typeface="Avenir 45 Book"/>
              <a:cs typeface="Avenir 45 Book"/>
            </a:endParaRPr>
          </a:p>
          <a:p>
            <a:pPr marL="171450" lvl="0" indent="-171450">
              <a:buFont typeface="Arial"/>
              <a:buChar char="•"/>
            </a:pPr>
            <a:r>
              <a:rPr lang="en-US" sz="1200" dirty="0" err="1" smtClean="0">
                <a:latin typeface="Avenir 45 Book"/>
                <a:cs typeface="Avenir 45 Book"/>
              </a:rPr>
              <a:t>Finlandia</a:t>
            </a:r>
            <a:endParaRPr lang="en-US" sz="1200" dirty="0">
              <a:latin typeface="Avenir 45 Book"/>
              <a:cs typeface="Avenir 45 Book"/>
            </a:endParaRPr>
          </a:p>
          <a:p>
            <a:pPr marL="171450" lvl="0" indent="-171450">
              <a:buFont typeface="Arial"/>
              <a:buChar char="•"/>
            </a:pPr>
            <a:r>
              <a:rPr lang="en-US" sz="1200" dirty="0" err="1" smtClean="0">
                <a:latin typeface="Avenir 45 Book"/>
                <a:cs typeface="Avenir 45 Book"/>
              </a:rPr>
              <a:t>Grecia</a:t>
            </a:r>
            <a:endParaRPr lang="en-US" sz="1200" dirty="0">
              <a:latin typeface="Avenir 45 Book"/>
              <a:cs typeface="Avenir 45 Book"/>
            </a:endParaRPr>
          </a:p>
          <a:p>
            <a:pPr marL="171450" lvl="0" indent="-171450">
              <a:buFont typeface="Arial"/>
              <a:buChar char="•"/>
            </a:pPr>
            <a:r>
              <a:rPr lang="en-US" sz="1200" dirty="0" err="1" smtClean="0">
                <a:latin typeface="Avenir 45 Book"/>
                <a:cs typeface="Avenir 45 Book"/>
              </a:rPr>
              <a:t>Islandia</a:t>
            </a:r>
            <a:endParaRPr lang="en-US" sz="1200" dirty="0">
              <a:latin typeface="Avenir 45 Book"/>
              <a:cs typeface="Avenir 45 Book"/>
            </a:endParaRPr>
          </a:p>
          <a:p>
            <a:pPr marL="171450" lvl="0" indent="-171450">
              <a:buFont typeface="Arial"/>
              <a:buChar char="•"/>
            </a:pPr>
            <a:r>
              <a:rPr lang="en-US" sz="1200" dirty="0" err="1" smtClean="0">
                <a:latin typeface="Avenir 45 Book"/>
                <a:cs typeface="Avenir 45 Book"/>
              </a:rPr>
              <a:t>Luxemburgo</a:t>
            </a:r>
            <a:endParaRPr lang="en-US" sz="1200" dirty="0">
              <a:latin typeface="Avenir 45 Book"/>
              <a:cs typeface="Avenir 45 Book"/>
            </a:endParaRPr>
          </a:p>
          <a:p>
            <a:pPr marL="171450" indent="-171450">
              <a:buFont typeface="Arial"/>
              <a:buChar char="•"/>
            </a:pPr>
            <a:r>
              <a:rPr lang="en-US" sz="1200" dirty="0" smtClean="0">
                <a:latin typeface="Avenir 45 Book"/>
                <a:cs typeface="Avenir 45 Book"/>
              </a:rPr>
              <a:t>Panamá </a:t>
            </a:r>
          </a:p>
        </p:txBody>
      </p:sp>
    </p:spTree>
    <p:extLst>
      <p:ext uri="{BB962C8B-B14F-4D97-AF65-F5344CB8AC3E}">
        <p14:creationId xmlns:p14="http://schemas.microsoft.com/office/powerpoint/2010/main" val="3463740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61190" y="288250"/>
            <a:ext cx="4269154" cy="369332"/>
          </a:xfrm>
          <a:prstGeom prst="rect">
            <a:avLst/>
          </a:prstGeom>
          <a:noFill/>
        </p:spPr>
        <p:txBody>
          <a:bodyPr wrap="square" rtlCol="0">
            <a:spAutoFit/>
          </a:bodyPr>
          <a:lstStyle/>
          <a:p>
            <a:r>
              <a:rPr lang="en-US" dirty="0" smtClean="0">
                <a:latin typeface="Avenir LT Std 95 Black"/>
                <a:cs typeface="Avenir LT Std 95 Black"/>
              </a:rPr>
              <a:t>OPORTUNIDADES</a:t>
            </a:r>
            <a:endParaRPr lang="en-US" dirty="0">
              <a:latin typeface="Avenir LT Std 95 Black"/>
              <a:cs typeface="Avenir LT Std 95 Black"/>
            </a:endParaRPr>
          </a:p>
        </p:txBody>
      </p:sp>
      <p:sp>
        <p:nvSpPr>
          <p:cNvPr id="11" name="TextBox 10"/>
          <p:cNvSpPr txBox="1"/>
          <p:nvPr/>
        </p:nvSpPr>
        <p:spPr>
          <a:xfrm>
            <a:off x="2468724" y="288250"/>
            <a:ext cx="6141876" cy="369332"/>
          </a:xfrm>
          <a:prstGeom prst="rect">
            <a:avLst/>
          </a:prstGeom>
          <a:noFill/>
        </p:spPr>
        <p:txBody>
          <a:bodyPr wrap="square" rtlCol="0">
            <a:spAutoFit/>
          </a:bodyPr>
          <a:lstStyle/>
          <a:p>
            <a:r>
              <a:rPr lang="en-US" dirty="0" err="1" smtClean="0">
                <a:solidFill>
                  <a:schemeClr val="tx1">
                    <a:lumMod val="75000"/>
                    <a:lumOff val="25000"/>
                  </a:schemeClr>
                </a:solidFill>
                <a:latin typeface="Avenir LT Std 35 Light"/>
                <a:cs typeface="Avenir LT Std 35 Light"/>
              </a:rPr>
              <a:t>Profesionales</a:t>
            </a:r>
            <a:r>
              <a:rPr lang="en-US" dirty="0" smtClean="0">
                <a:solidFill>
                  <a:schemeClr val="tx1">
                    <a:lumMod val="75000"/>
                    <a:lumOff val="25000"/>
                  </a:schemeClr>
                </a:solidFill>
                <a:latin typeface="Avenir LT Std 35 Light"/>
                <a:cs typeface="Avenir LT Std 35 Light"/>
              </a:rPr>
              <a:t> / </a:t>
            </a:r>
            <a:r>
              <a:rPr lang="en-US" dirty="0" err="1" smtClean="0">
                <a:solidFill>
                  <a:srgbClr val="F79646"/>
                </a:solidFill>
                <a:latin typeface="Avenir LT Std 35 Light"/>
                <a:cs typeface="Avenir LT Std 35 Light"/>
              </a:rPr>
              <a:t>Evangélicos</a:t>
            </a:r>
            <a:r>
              <a:rPr lang="en-US" dirty="0" smtClean="0">
                <a:solidFill>
                  <a:srgbClr val="F79646"/>
                </a:solidFill>
                <a:latin typeface="Avenir LT Std 35 Light"/>
                <a:cs typeface="Avenir LT Std 35 Light"/>
              </a:rPr>
              <a:t> </a:t>
            </a:r>
            <a:r>
              <a:rPr lang="en-US" dirty="0" err="1">
                <a:solidFill>
                  <a:srgbClr val="F79646"/>
                </a:solidFill>
                <a:latin typeface="Avenir LT Std 35 Light"/>
                <a:cs typeface="Avenir LT Std 35 Light"/>
              </a:rPr>
              <a:t>e</a:t>
            </a:r>
            <a:r>
              <a:rPr lang="en-US" dirty="0" err="1" smtClean="0">
                <a:solidFill>
                  <a:srgbClr val="F79646"/>
                </a:solidFill>
                <a:latin typeface="Avenir LT Std 35 Light"/>
                <a:cs typeface="Avenir LT Std 35 Light"/>
              </a:rPr>
              <a:t>xpatriados</a:t>
            </a:r>
            <a:endParaRPr lang="en-US" dirty="0">
              <a:solidFill>
                <a:srgbClr val="F79646"/>
              </a:solidFill>
              <a:latin typeface="Avenir LT Std 35 Light"/>
              <a:cs typeface="Avenir LT Std 35 Light"/>
            </a:endParaRPr>
          </a:p>
        </p:txBody>
      </p:sp>
      <p:pic>
        <p:nvPicPr>
          <p:cNvPr id="2" name="Picture 1" descr="20120608ktj3486_sm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799" y="840317"/>
            <a:ext cx="3750733" cy="250048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181350"/>
            <a:ext cx="6505926" cy="1519035"/>
          </a:xfrm>
          <a:prstGeom prst="rect">
            <a:avLst/>
          </a:prstGeom>
        </p:spPr>
      </p:pic>
      <p:sp>
        <p:nvSpPr>
          <p:cNvPr id="12" name="Rectangle 11"/>
          <p:cNvSpPr/>
          <p:nvPr/>
        </p:nvSpPr>
        <p:spPr>
          <a:xfrm>
            <a:off x="1295750" y="2011799"/>
            <a:ext cx="3428650" cy="892552"/>
          </a:xfrm>
          <a:prstGeom prst="rect">
            <a:avLst/>
          </a:prstGeom>
        </p:spPr>
        <p:txBody>
          <a:bodyPr wrap="square">
            <a:spAutoFit/>
          </a:bodyPr>
          <a:lstStyle/>
          <a:p>
            <a:r>
              <a:rPr lang="en-US" sz="1600" dirty="0">
                <a:latin typeface="Avenir 35 Light"/>
                <a:cs typeface="Avenir 35 Light"/>
              </a:rPr>
              <a:t>d</a:t>
            </a:r>
            <a:r>
              <a:rPr lang="en-US" sz="1600" dirty="0" smtClean="0">
                <a:latin typeface="Avenir 35 Light"/>
                <a:cs typeface="Avenir 35 Light"/>
              </a:rPr>
              <a:t>e </a:t>
            </a:r>
            <a:r>
              <a:rPr lang="en-US" sz="1600" dirty="0" err="1" smtClean="0">
                <a:latin typeface="Avenir 35 Light"/>
                <a:cs typeface="Avenir 35 Light"/>
              </a:rPr>
              <a:t>estadounidenses</a:t>
            </a:r>
            <a:r>
              <a:rPr lang="en-US" sz="1600" dirty="0" smtClean="0">
                <a:latin typeface="Avenir 35 Light"/>
                <a:cs typeface="Avenir 35 Light"/>
              </a:rPr>
              <a:t> </a:t>
            </a:r>
            <a:r>
              <a:rPr lang="en-US" sz="1600" dirty="0" err="1">
                <a:latin typeface="Avenir 35 Light"/>
                <a:cs typeface="Avenir 35 Light"/>
              </a:rPr>
              <a:t>e</a:t>
            </a:r>
            <a:r>
              <a:rPr lang="en-US" sz="1600" dirty="0" err="1" smtClean="0">
                <a:latin typeface="Avenir 35 Light"/>
                <a:cs typeface="Avenir 35 Light"/>
              </a:rPr>
              <a:t>vangélicos</a:t>
            </a:r>
            <a:r>
              <a:rPr lang="en-US" sz="1600" dirty="0" smtClean="0">
                <a:latin typeface="Avenir 35 Light"/>
                <a:cs typeface="Avenir 35 Light"/>
              </a:rPr>
              <a:t> </a:t>
            </a:r>
            <a:r>
              <a:rPr lang="en-US" sz="1600" dirty="0" err="1">
                <a:latin typeface="Avenir 35 Light"/>
                <a:cs typeface="Avenir 35 Light"/>
              </a:rPr>
              <a:t>expatriados</a:t>
            </a:r>
            <a:r>
              <a:rPr lang="en-US" sz="1600" dirty="0" smtClean="0">
                <a:latin typeface="Avenir 35 Light"/>
                <a:cs typeface="Avenir 35 Light"/>
              </a:rPr>
              <a:t> </a:t>
            </a:r>
            <a:r>
              <a:rPr lang="en-US" sz="1600" dirty="0"/>
              <a:t>	 </a:t>
            </a:r>
            <a:r>
              <a:rPr lang="en-US" sz="1600" dirty="0" smtClean="0">
                <a:latin typeface="Avenir 35 Light"/>
                <a:cs typeface="Avenir 35 Light"/>
              </a:rPr>
              <a:t> </a:t>
            </a:r>
            <a:r>
              <a:rPr lang="en-US" dirty="0" smtClean="0">
                <a:latin typeface="Avenir LT Std 35 Light"/>
                <a:cs typeface="Avenir LT Std 35 Light"/>
              </a:rPr>
              <a:t> </a:t>
            </a:r>
          </a:p>
          <a:p>
            <a:pPr lvl="0"/>
            <a:endParaRPr lang="en-US" dirty="0" smtClean="0">
              <a:latin typeface="Avenir LT Std 35 Light"/>
              <a:cs typeface="Avenir LT Std 35 Light"/>
            </a:endParaRPr>
          </a:p>
        </p:txBody>
      </p:sp>
      <p:sp>
        <p:nvSpPr>
          <p:cNvPr id="13" name="Rectangle 12"/>
          <p:cNvSpPr/>
          <p:nvPr/>
        </p:nvSpPr>
        <p:spPr>
          <a:xfrm>
            <a:off x="1230726" y="1504950"/>
            <a:ext cx="3020398" cy="646331"/>
          </a:xfrm>
          <a:prstGeom prst="rect">
            <a:avLst/>
          </a:prstGeom>
        </p:spPr>
        <p:txBody>
          <a:bodyPr wrap="square">
            <a:spAutoFit/>
          </a:bodyPr>
          <a:lstStyle/>
          <a:p>
            <a:pPr lvl="0"/>
            <a:r>
              <a:rPr lang="en-US" sz="3600" dirty="0" smtClean="0">
                <a:solidFill>
                  <a:srgbClr val="6CB334"/>
                </a:solidFill>
                <a:latin typeface="Avenir 95 Black"/>
                <a:cs typeface="Avenir 95 Black"/>
              </a:rPr>
              <a:t>1 </a:t>
            </a:r>
            <a:r>
              <a:rPr lang="en-US" sz="3600" dirty="0" err="1" smtClean="0">
                <a:solidFill>
                  <a:srgbClr val="6CB334"/>
                </a:solidFill>
                <a:latin typeface="Avenir 95 Black"/>
                <a:cs typeface="Avenir 95 Black"/>
              </a:rPr>
              <a:t>millón</a:t>
            </a:r>
            <a:endParaRPr lang="en-US" sz="3600" dirty="0">
              <a:solidFill>
                <a:srgbClr val="6CB334"/>
              </a:solidFill>
              <a:latin typeface="Avenir 95 Black"/>
              <a:cs typeface="Avenir 95 Black"/>
            </a:endParaRPr>
          </a:p>
        </p:txBody>
      </p:sp>
      <p:sp>
        <p:nvSpPr>
          <p:cNvPr id="9" name="TextBox 8"/>
          <p:cNvSpPr txBox="1"/>
          <p:nvPr/>
        </p:nvSpPr>
        <p:spPr>
          <a:xfrm>
            <a:off x="4038600" y="4170649"/>
            <a:ext cx="3932283" cy="415498"/>
          </a:xfrm>
          <a:prstGeom prst="rect">
            <a:avLst/>
          </a:prstGeom>
          <a:noFill/>
        </p:spPr>
        <p:txBody>
          <a:bodyPr wrap="square" rtlCol="0">
            <a:spAutoFit/>
          </a:bodyPr>
          <a:lstStyle/>
          <a:p>
            <a:r>
              <a:rPr lang="en-US" sz="700" dirty="0" smtClean="0">
                <a:latin typeface="Avenir 35 Light"/>
                <a:cs typeface="Avenir 35 Light"/>
              </a:rPr>
              <a:t>SOURCE(S): </a:t>
            </a:r>
            <a:r>
              <a:rPr lang="en-US" sz="700" dirty="0">
                <a:latin typeface="Avenir 35 Light"/>
                <a:cs typeface="Avenir 35 Light"/>
              </a:rPr>
              <a:t>Interviews with Scott </a:t>
            </a:r>
            <a:r>
              <a:rPr lang="en-US" sz="700" dirty="0" err="1">
                <a:latin typeface="Avenir 35 Light"/>
                <a:cs typeface="Avenir 35 Light"/>
              </a:rPr>
              <a:t>Holste</a:t>
            </a:r>
            <a:r>
              <a:rPr lang="en-US" sz="700" dirty="0">
                <a:latin typeface="Avenir 35 Light"/>
                <a:cs typeface="Avenir 35 Light"/>
              </a:rPr>
              <a:t>, former IMB Director of Global Strategic </a:t>
            </a:r>
            <a:r>
              <a:rPr lang="en-US" sz="700" dirty="0" smtClean="0">
                <a:latin typeface="Avenir 35 Light"/>
                <a:cs typeface="Avenir 35 Light"/>
              </a:rPr>
              <a:t>Mobilization</a:t>
            </a:r>
            <a:br>
              <a:rPr lang="en-US" sz="700" dirty="0" smtClean="0">
                <a:latin typeface="Avenir 35 Light"/>
                <a:cs typeface="Avenir 35 Light"/>
              </a:rPr>
            </a:br>
            <a:r>
              <a:rPr lang="en-US" sz="700" dirty="0">
                <a:latin typeface="Avenir 35 Light"/>
                <a:cs typeface="Avenir 35 Light"/>
              </a:rPr>
              <a:t>The National Association of Evangelicals</a:t>
            </a:r>
          </a:p>
          <a:p>
            <a:endParaRPr lang="en-US" sz="700" dirty="0">
              <a:latin typeface="Avenir 35 Light"/>
              <a:cs typeface="Avenir 35 Light"/>
            </a:endParaRPr>
          </a:p>
        </p:txBody>
      </p:sp>
    </p:spTree>
    <p:extLst>
      <p:ext uri="{BB962C8B-B14F-4D97-AF65-F5344CB8AC3E}">
        <p14:creationId xmlns:p14="http://schemas.microsoft.com/office/powerpoint/2010/main" val="14703023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61190" y="288250"/>
            <a:ext cx="4269154" cy="369332"/>
          </a:xfrm>
          <a:prstGeom prst="rect">
            <a:avLst/>
          </a:prstGeom>
          <a:noFill/>
        </p:spPr>
        <p:txBody>
          <a:bodyPr wrap="square" rtlCol="0">
            <a:spAutoFit/>
          </a:bodyPr>
          <a:lstStyle/>
          <a:p>
            <a:r>
              <a:rPr lang="en-US" dirty="0" smtClean="0">
                <a:latin typeface="Avenir LT Std 95 Black"/>
                <a:cs typeface="Avenir LT Std 95 Black"/>
              </a:rPr>
              <a:t>OPORTUNIDADES</a:t>
            </a:r>
            <a:endParaRPr lang="en-US" dirty="0">
              <a:latin typeface="Avenir LT Std 95 Black"/>
              <a:cs typeface="Avenir LT Std 95 Black"/>
            </a:endParaRPr>
          </a:p>
        </p:txBody>
      </p:sp>
      <p:sp>
        <p:nvSpPr>
          <p:cNvPr id="7" name="TextBox 6"/>
          <p:cNvSpPr txBox="1"/>
          <p:nvPr/>
        </p:nvSpPr>
        <p:spPr>
          <a:xfrm>
            <a:off x="2468724" y="288250"/>
            <a:ext cx="6141876" cy="369332"/>
          </a:xfrm>
          <a:prstGeom prst="rect">
            <a:avLst/>
          </a:prstGeom>
          <a:noFill/>
        </p:spPr>
        <p:txBody>
          <a:bodyPr wrap="square" rtlCol="0">
            <a:spAutoFit/>
          </a:bodyPr>
          <a:lstStyle/>
          <a:p>
            <a:r>
              <a:rPr lang="en-US" dirty="0" err="1" smtClean="0">
                <a:solidFill>
                  <a:srgbClr val="F79646"/>
                </a:solidFill>
                <a:latin typeface="Avenir LT Std 35 Light"/>
                <a:cs typeface="Avenir LT Std 35 Light"/>
              </a:rPr>
              <a:t>Expatriados</a:t>
            </a:r>
            <a:r>
              <a:rPr lang="en-US" dirty="0" smtClean="0">
                <a:solidFill>
                  <a:srgbClr val="F79646"/>
                </a:solidFill>
                <a:latin typeface="Avenir LT Std 35 Light"/>
                <a:cs typeface="Avenir LT Std 35 Light"/>
              </a:rPr>
              <a:t> </a:t>
            </a:r>
            <a:r>
              <a:rPr lang="en-US" dirty="0" err="1" smtClean="0">
                <a:solidFill>
                  <a:srgbClr val="F79646"/>
                </a:solidFill>
                <a:latin typeface="Avenir LT Std 35 Light"/>
                <a:cs typeface="Avenir LT Std 35 Light"/>
              </a:rPr>
              <a:t>en</a:t>
            </a:r>
            <a:r>
              <a:rPr lang="en-US" dirty="0" smtClean="0">
                <a:solidFill>
                  <a:srgbClr val="F79646"/>
                </a:solidFill>
                <a:latin typeface="Avenir LT Std 35 Light"/>
                <a:cs typeface="Avenir LT Std 35 Light"/>
              </a:rPr>
              <a:t> las </a:t>
            </a:r>
            <a:r>
              <a:rPr lang="en-US" dirty="0" err="1" smtClean="0">
                <a:solidFill>
                  <a:srgbClr val="F79646"/>
                </a:solidFill>
                <a:latin typeface="Avenir LT Std 35 Light"/>
                <a:cs typeface="Avenir LT Std 35 Light"/>
              </a:rPr>
              <a:t>ciudades</a:t>
            </a:r>
            <a:r>
              <a:rPr lang="en-US" dirty="0" smtClean="0">
                <a:solidFill>
                  <a:srgbClr val="F79646"/>
                </a:solidFill>
                <a:latin typeface="Avenir LT Std 35 Light"/>
                <a:cs typeface="Avenir LT Std 35 Light"/>
              </a:rPr>
              <a:t> </a:t>
            </a:r>
            <a:r>
              <a:rPr lang="en-US" dirty="0" err="1" smtClean="0">
                <a:solidFill>
                  <a:srgbClr val="F79646"/>
                </a:solidFill>
                <a:latin typeface="Avenir LT Std 35 Light"/>
                <a:cs typeface="Avenir LT Std 35 Light"/>
              </a:rPr>
              <a:t>globales</a:t>
            </a:r>
            <a:endParaRPr lang="en-US" dirty="0">
              <a:solidFill>
                <a:srgbClr val="F79646"/>
              </a:solidFill>
              <a:latin typeface="Avenir LT Std 35 Light"/>
              <a:cs typeface="Avenir LT Std 35 Light"/>
            </a:endParaRPr>
          </a:p>
        </p:txBody>
      </p:sp>
      <p:sp>
        <p:nvSpPr>
          <p:cNvPr id="9" name="TextBox 8"/>
          <p:cNvSpPr txBox="1"/>
          <p:nvPr/>
        </p:nvSpPr>
        <p:spPr>
          <a:xfrm>
            <a:off x="2881629" y="4170649"/>
            <a:ext cx="5089255" cy="200055"/>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u="sng" dirty="0">
                <a:latin typeface="Avenir 35 Light"/>
                <a:cs typeface="Avenir 35 Light"/>
                <a:hlinkClick r:id="rId4"/>
              </a:rPr>
              <a:t>https://www.bcgperspectives.com/content/articles/human_resources_leadership_decoding_global_talent/</a:t>
            </a:r>
            <a:endParaRPr lang="en-US" sz="700" dirty="0">
              <a:latin typeface="Avenir 35 Light"/>
              <a:cs typeface="Avenir 35 Ligh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718941"/>
            <a:ext cx="8686800" cy="3279123"/>
          </a:xfrm>
          <a:prstGeom prst="rect">
            <a:avLst/>
          </a:prstGeom>
        </p:spPr>
      </p:pic>
    </p:spTree>
    <p:extLst>
      <p:ext uri="{BB962C8B-B14F-4D97-AF65-F5344CB8AC3E}">
        <p14:creationId xmlns:p14="http://schemas.microsoft.com/office/powerpoint/2010/main" val="3530164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descr="AdobeStock_1468198_small.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311775" y="381000"/>
            <a:ext cx="3397250" cy="2547938"/>
          </a:xfrm>
          <a:prstGeom prst="rect">
            <a:avLst/>
          </a:prstGeom>
        </p:spPr>
      </p:pic>
      <p:sp>
        <p:nvSpPr>
          <p:cNvPr id="6" name="TextBox 5"/>
          <p:cNvSpPr txBox="1"/>
          <p:nvPr/>
        </p:nvSpPr>
        <p:spPr>
          <a:xfrm>
            <a:off x="261190" y="288250"/>
            <a:ext cx="4269154" cy="369332"/>
          </a:xfrm>
          <a:prstGeom prst="rect">
            <a:avLst/>
          </a:prstGeom>
          <a:noFill/>
        </p:spPr>
        <p:txBody>
          <a:bodyPr wrap="square" rtlCol="0">
            <a:spAutoFit/>
          </a:bodyPr>
          <a:lstStyle/>
          <a:p>
            <a:r>
              <a:rPr lang="en-US" dirty="0" smtClean="0">
                <a:latin typeface="Avenir LT Std 95 Black"/>
                <a:cs typeface="Avenir LT Std 95 Black"/>
              </a:rPr>
              <a:t>OPORTUNIDADES</a:t>
            </a:r>
            <a:endParaRPr lang="en-US" dirty="0">
              <a:latin typeface="Avenir LT Std 95 Black"/>
              <a:cs typeface="Avenir LT Std 95 Black"/>
            </a:endParaRPr>
          </a:p>
        </p:txBody>
      </p:sp>
      <p:sp>
        <p:nvSpPr>
          <p:cNvPr id="7" name="TextBox 6"/>
          <p:cNvSpPr txBox="1"/>
          <p:nvPr/>
        </p:nvSpPr>
        <p:spPr>
          <a:xfrm>
            <a:off x="2392524" y="288250"/>
            <a:ext cx="6141876" cy="369332"/>
          </a:xfrm>
          <a:prstGeom prst="rect">
            <a:avLst/>
          </a:prstGeom>
          <a:noFill/>
        </p:spPr>
        <p:txBody>
          <a:bodyPr wrap="square" rtlCol="0">
            <a:spAutoFit/>
          </a:bodyPr>
          <a:lstStyle/>
          <a:p>
            <a:r>
              <a:rPr lang="en-US" dirty="0" err="1" smtClean="0">
                <a:solidFill>
                  <a:srgbClr val="F79646"/>
                </a:solidFill>
                <a:latin typeface="Avenir LT Std 35 Light"/>
                <a:cs typeface="Avenir LT Std 35 Light"/>
              </a:rPr>
              <a:t>Idiomas</a:t>
            </a:r>
            <a:r>
              <a:rPr lang="en-US" dirty="0" smtClean="0">
                <a:solidFill>
                  <a:srgbClr val="F79646"/>
                </a:solidFill>
                <a:latin typeface="Avenir LT Std 35 Light"/>
                <a:cs typeface="Avenir LT Std 35 Light"/>
              </a:rPr>
              <a:t> </a:t>
            </a:r>
            <a:r>
              <a:rPr lang="en-US" dirty="0" err="1" smtClean="0">
                <a:solidFill>
                  <a:srgbClr val="F79646"/>
                </a:solidFill>
                <a:latin typeface="Avenir LT Std 35 Light"/>
                <a:cs typeface="Avenir LT Std 35 Light"/>
              </a:rPr>
              <a:t>comerciales</a:t>
            </a:r>
            <a:endParaRPr lang="en-US" dirty="0">
              <a:solidFill>
                <a:srgbClr val="F79646"/>
              </a:solidFill>
              <a:latin typeface="Avenir LT Std 35 Light"/>
              <a:cs typeface="Avenir LT Std 35 Light"/>
            </a:endParaRPr>
          </a:p>
        </p:txBody>
      </p:sp>
      <p:sp>
        <p:nvSpPr>
          <p:cNvPr id="9" name="TextBox 8"/>
          <p:cNvSpPr txBox="1"/>
          <p:nvPr/>
        </p:nvSpPr>
        <p:spPr>
          <a:xfrm>
            <a:off x="4953000" y="4170649"/>
            <a:ext cx="3017885" cy="415498"/>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u="sng" dirty="0">
                <a:latin typeface="Avenir 35 Light"/>
                <a:cs typeface="Avenir 35 Light"/>
                <a:hlinkClick r:id="rId5"/>
              </a:rPr>
              <a:t>http://www.kiplinger.com/slideshow/business/T012-S001-best-foreign-languages-for-your-career/index.html#pIdlSUGLdgIA1o74.99</a:t>
            </a:r>
            <a:endParaRPr lang="en-US" sz="700" dirty="0">
              <a:latin typeface="Avenir 35 Light"/>
              <a:cs typeface="Avenir 35 Light"/>
            </a:endParaRPr>
          </a:p>
        </p:txBody>
      </p:sp>
      <p:pic>
        <p:nvPicPr>
          <p:cNvPr id="4" name="Picture 3" descr="Global_Brief_global_trade_languag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260" y="1921105"/>
            <a:ext cx="6749210" cy="2479445"/>
          </a:xfrm>
          <a:prstGeom prst="rect">
            <a:avLst/>
          </a:prstGeom>
        </p:spPr>
      </p:pic>
    </p:spTree>
    <p:extLst>
      <p:ext uri="{BB962C8B-B14F-4D97-AF65-F5344CB8AC3E}">
        <p14:creationId xmlns:p14="http://schemas.microsoft.com/office/powerpoint/2010/main" val="2835856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61190" y="288250"/>
            <a:ext cx="4269154" cy="369332"/>
          </a:xfrm>
          <a:prstGeom prst="rect">
            <a:avLst/>
          </a:prstGeom>
          <a:noFill/>
        </p:spPr>
        <p:txBody>
          <a:bodyPr wrap="square" rtlCol="0">
            <a:spAutoFit/>
          </a:bodyPr>
          <a:lstStyle/>
          <a:p>
            <a:r>
              <a:rPr lang="en-US" dirty="0" smtClean="0">
                <a:latin typeface="Avenir LT Std 95 Black"/>
                <a:cs typeface="Avenir LT Std 95 Black"/>
              </a:rPr>
              <a:t>OPORTUNIDADES</a:t>
            </a:r>
            <a:endParaRPr lang="en-US" dirty="0">
              <a:latin typeface="Avenir LT Std 95 Black"/>
              <a:cs typeface="Avenir LT Std 95 Black"/>
            </a:endParaRPr>
          </a:p>
        </p:txBody>
      </p:sp>
      <p:sp>
        <p:nvSpPr>
          <p:cNvPr id="7" name="TextBox 6"/>
          <p:cNvSpPr txBox="1"/>
          <p:nvPr/>
        </p:nvSpPr>
        <p:spPr>
          <a:xfrm>
            <a:off x="2468724" y="288250"/>
            <a:ext cx="6141876" cy="369332"/>
          </a:xfrm>
          <a:prstGeom prst="rect">
            <a:avLst/>
          </a:prstGeom>
          <a:noFill/>
        </p:spPr>
        <p:txBody>
          <a:bodyPr wrap="square" rtlCol="0">
            <a:spAutoFit/>
          </a:bodyPr>
          <a:lstStyle/>
          <a:p>
            <a:r>
              <a:rPr lang="en-US" dirty="0" smtClean="0">
                <a:solidFill>
                  <a:srgbClr val="F79646"/>
                </a:solidFill>
                <a:latin typeface="Avenir LT Std 35 Light"/>
                <a:cs typeface="Avenir LT Std 35 Light"/>
              </a:rPr>
              <a:t>Los </a:t>
            </a:r>
            <a:r>
              <a:rPr lang="en-US" dirty="0" err="1" smtClean="0">
                <a:solidFill>
                  <a:srgbClr val="F79646"/>
                </a:solidFill>
                <a:latin typeface="Avenir LT Std 35 Light"/>
                <a:cs typeface="Avenir LT Std 35 Light"/>
              </a:rPr>
              <a:t>jubilados</a:t>
            </a:r>
            <a:r>
              <a:rPr lang="en-US" dirty="0" smtClean="0">
                <a:solidFill>
                  <a:srgbClr val="F79646"/>
                </a:solidFill>
                <a:latin typeface="Avenir LT Std 35 Light"/>
                <a:cs typeface="Avenir LT Std 35 Light"/>
              </a:rPr>
              <a:t> </a:t>
            </a:r>
            <a:r>
              <a:rPr lang="en-US" dirty="0" err="1" smtClean="0">
                <a:solidFill>
                  <a:srgbClr val="F79646"/>
                </a:solidFill>
                <a:latin typeface="Avenir LT Std 35 Light"/>
                <a:cs typeface="Avenir LT Std 35 Light"/>
              </a:rPr>
              <a:t>continuan</a:t>
            </a:r>
            <a:r>
              <a:rPr lang="en-US" dirty="0" smtClean="0">
                <a:solidFill>
                  <a:srgbClr val="F79646"/>
                </a:solidFill>
                <a:latin typeface="Avenir LT Std 35 Light"/>
                <a:cs typeface="Avenir LT Std 35 Light"/>
              </a:rPr>
              <a:t> </a:t>
            </a:r>
            <a:r>
              <a:rPr lang="en-US" dirty="0" err="1" smtClean="0">
                <a:solidFill>
                  <a:srgbClr val="F79646"/>
                </a:solidFill>
                <a:latin typeface="Avenir LT Std 35 Light"/>
                <a:cs typeface="Avenir LT Std 35 Light"/>
              </a:rPr>
              <a:t>trabajando</a:t>
            </a:r>
            <a:endParaRPr lang="en-US" dirty="0">
              <a:solidFill>
                <a:srgbClr val="F79646"/>
              </a:solidFill>
              <a:latin typeface="Avenir LT Std 35 Light"/>
              <a:cs typeface="Avenir LT Std 35 Light"/>
            </a:endParaRPr>
          </a:p>
        </p:txBody>
      </p:sp>
      <p:sp>
        <p:nvSpPr>
          <p:cNvPr id="12" name="TextBox 11"/>
          <p:cNvSpPr txBox="1"/>
          <p:nvPr/>
        </p:nvSpPr>
        <p:spPr>
          <a:xfrm>
            <a:off x="5486400" y="4170649"/>
            <a:ext cx="2632156" cy="307777"/>
          </a:xfrm>
          <a:prstGeom prst="rect">
            <a:avLst/>
          </a:prstGeom>
          <a:noFill/>
        </p:spPr>
        <p:txBody>
          <a:bodyPr wrap="square" rtlCol="0">
            <a:spAutoFit/>
          </a:bodyPr>
          <a:lstStyle/>
          <a:p>
            <a:r>
              <a:rPr lang="en-US" sz="700" dirty="0" smtClean="0">
                <a:latin typeface="Avenir LT Std 35 Light"/>
                <a:cs typeface="Avenir LT Std 35 Light"/>
              </a:rPr>
              <a:t>SOURCE: 2015 </a:t>
            </a:r>
            <a:r>
              <a:rPr lang="en-US" sz="700" dirty="0">
                <a:latin typeface="Avenir LT Std 35 Light"/>
                <a:cs typeface="Avenir LT Std 35 Light"/>
              </a:rPr>
              <a:t>Career Builders Annual Retirement Survey, 2015 EBRI Retirement Confidence Survey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345" y="984250"/>
            <a:ext cx="4348137" cy="2602035"/>
          </a:xfrm>
          <a:prstGeom prst="rect">
            <a:avLst/>
          </a:prstGeom>
        </p:spPr>
      </p:pic>
      <p:sp>
        <p:nvSpPr>
          <p:cNvPr id="13" name="TextBox 12"/>
          <p:cNvSpPr txBox="1"/>
          <p:nvPr/>
        </p:nvSpPr>
        <p:spPr>
          <a:xfrm>
            <a:off x="701768" y="2886730"/>
            <a:ext cx="2041432" cy="738664"/>
          </a:xfrm>
          <a:prstGeom prst="rect">
            <a:avLst/>
          </a:prstGeom>
          <a:noFill/>
        </p:spPr>
        <p:txBody>
          <a:bodyPr wrap="square" rtlCol="0">
            <a:spAutoFit/>
          </a:bodyPr>
          <a:lstStyle/>
          <a:p>
            <a:pPr algn="ctr"/>
            <a:r>
              <a:rPr lang="en-US" sz="1400" dirty="0">
                <a:latin typeface="Avenir 35 Light"/>
                <a:cs typeface="Avenir 35 Light"/>
              </a:rPr>
              <a:t>de los </a:t>
            </a:r>
            <a:r>
              <a:rPr lang="en-US" sz="1400" dirty="0" err="1">
                <a:latin typeface="Avenir 35 Light"/>
                <a:cs typeface="Avenir 35 Light"/>
              </a:rPr>
              <a:t>adultos</a:t>
            </a:r>
            <a:r>
              <a:rPr lang="en-US" sz="1400" dirty="0">
                <a:latin typeface="Avenir 35 Light"/>
                <a:cs typeface="Avenir 35 Light"/>
              </a:rPr>
              <a:t> </a:t>
            </a:r>
            <a:r>
              <a:rPr lang="en-US" sz="1400" dirty="0" err="1">
                <a:latin typeface="Avenir 35 Light"/>
                <a:cs typeface="Avenir 35 Light"/>
              </a:rPr>
              <a:t>mayores</a:t>
            </a:r>
            <a:r>
              <a:rPr lang="en-US" sz="1400" dirty="0">
                <a:latin typeface="Avenir 35 Light"/>
                <a:cs typeface="Avenir 35 Light"/>
              </a:rPr>
              <a:t> </a:t>
            </a:r>
            <a:r>
              <a:rPr lang="en-US" sz="1400" dirty="0" err="1" smtClean="0">
                <a:latin typeface="Avenir 35 Light"/>
                <a:cs typeface="Avenir 35 Light"/>
              </a:rPr>
              <a:t>planean</a:t>
            </a:r>
            <a:r>
              <a:rPr lang="en-US" sz="1400" dirty="0" smtClean="0">
                <a:latin typeface="Avenir 35 Light"/>
                <a:cs typeface="Avenir 35 Light"/>
              </a:rPr>
              <a:t> </a:t>
            </a:r>
            <a:r>
              <a:rPr lang="en-US" sz="1400" dirty="0" err="1" smtClean="0">
                <a:latin typeface="Avenir 35 Light"/>
                <a:cs typeface="Avenir 35 Light"/>
              </a:rPr>
              <a:t>trabajar</a:t>
            </a:r>
            <a:r>
              <a:rPr lang="en-US" sz="1400" dirty="0" smtClean="0">
                <a:latin typeface="Avenir 35 Light"/>
                <a:cs typeface="Avenir 35 Light"/>
              </a:rPr>
              <a:t> </a:t>
            </a:r>
            <a:r>
              <a:rPr lang="en-US" sz="1400" dirty="0" err="1">
                <a:latin typeface="Avenir 35 Light"/>
                <a:cs typeface="Avenir 35 Light"/>
              </a:rPr>
              <a:t>después</a:t>
            </a:r>
            <a:r>
              <a:rPr lang="en-US" sz="1400" dirty="0">
                <a:latin typeface="Avenir 35 Light"/>
                <a:cs typeface="Avenir 35 Light"/>
              </a:rPr>
              <a:t> </a:t>
            </a:r>
            <a:r>
              <a:rPr lang="en-US" sz="1400" dirty="0" smtClean="0">
                <a:latin typeface="Avenir 35 Light"/>
                <a:cs typeface="Avenir 35 Light"/>
              </a:rPr>
              <a:t>de </a:t>
            </a:r>
            <a:r>
              <a:rPr lang="en-US" sz="1400" dirty="0" err="1" smtClean="0">
                <a:latin typeface="Avenir 35 Light"/>
                <a:cs typeface="Avenir 35 Light"/>
              </a:rPr>
              <a:t>jubilarse</a:t>
            </a:r>
            <a:endParaRPr lang="en-US" sz="1400" dirty="0" smtClean="0">
              <a:latin typeface="Avenir 35 Light"/>
              <a:cs typeface="Avenir 35 Light"/>
            </a:endParaRPr>
          </a:p>
        </p:txBody>
      </p:sp>
      <p:sp>
        <p:nvSpPr>
          <p:cNvPr id="14" name="TextBox 13"/>
          <p:cNvSpPr txBox="1"/>
          <p:nvPr/>
        </p:nvSpPr>
        <p:spPr>
          <a:xfrm>
            <a:off x="1036684" y="2382619"/>
            <a:ext cx="1371600" cy="646331"/>
          </a:xfrm>
          <a:prstGeom prst="rect">
            <a:avLst/>
          </a:prstGeom>
          <a:noFill/>
        </p:spPr>
        <p:txBody>
          <a:bodyPr wrap="square" rtlCol="0">
            <a:spAutoFit/>
          </a:bodyPr>
          <a:lstStyle/>
          <a:p>
            <a:pPr algn="ctr"/>
            <a:r>
              <a:rPr lang="en-US" sz="3600" dirty="0" smtClean="0">
                <a:solidFill>
                  <a:srgbClr val="279190"/>
                </a:solidFill>
                <a:latin typeface="Avenir Black"/>
                <a:cs typeface="Avenir Black"/>
              </a:rPr>
              <a:t>54%</a:t>
            </a:r>
            <a:endParaRPr lang="en-US" sz="3600" dirty="0">
              <a:solidFill>
                <a:srgbClr val="279190"/>
              </a:solidFill>
              <a:latin typeface="Avenir Black"/>
              <a:cs typeface="Avenir Black"/>
            </a:endParaRPr>
          </a:p>
        </p:txBody>
      </p:sp>
      <p:sp>
        <p:nvSpPr>
          <p:cNvPr id="15" name="TextBox 14"/>
          <p:cNvSpPr txBox="1"/>
          <p:nvPr/>
        </p:nvSpPr>
        <p:spPr>
          <a:xfrm>
            <a:off x="7035801" y="1730116"/>
            <a:ext cx="1371599" cy="523220"/>
          </a:xfrm>
          <a:prstGeom prst="rect">
            <a:avLst/>
          </a:prstGeom>
          <a:noFill/>
        </p:spPr>
        <p:txBody>
          <a:bodyPr wrap="square" rtlCol="0">
            <a:spAutoFit/>
          </a:bodyPr>
          <a:lstStyle/>
          <a:p>
            <a:r>
              <a:rPr lang="en-US" sz="1400" dirty="0" err="1" smtClean="0">
                <a:latin typeface="Avenir 35 Light"/>
                <a:cs typeface="Avenir 35 Light"/>
              </a:rPr>
              <a:t>trabajo</a:t>
            </a:r>
            <a:r>
              <a:rPr lang="en-US" sz="1400" dirty="0" smtClean="0">
                <a:latin typeface="Avenir 35 Light"/>
                <a:cs typeface="Avenir 35 Light"/>
              </a:rPr>
              <a:t> </a:t>
            </a:r>
            <a:r>
              <a:rPr lang="en-US" sz="1400" dirty="0" err="1" smtClean="0">
                <a:latin typeface="Avenir 35 Light"/>
                <a:cs typeface="Avenir 35 Light"/>
              </a:rPr>
              <a:t>tiempo</a:t>
            </a:r>
            <a:r>
              <a:rPr lang="en-US" sz="1400" dirty="0" smtClean="0">
                <a:latin typeface="Avenir 35 Light"/>
                <a:cs typeface="Avenir 35 Light"/>
              </a:rPr>
              <a:t> </a:t>
            </a:r>
            <a:r>
              <a:rPr lang="en-US" sz="1400" dirty="0" err="1" smtClean="0">
                <a:latin typeface="Avenir 35 Light"/>
                <a:cs typeface="Avenir 35 Light"/>
              </a:rPr>
              <a:t>completo</a:t>
            </a:r>
            <a:endParaRPr lang="en-US" sz="1400" dirty="0" smtClean="0">
              <a:latin typeface="Avenir 35 Light"/>
              <a:cs typeface="Avenir 35 Light"/>
            </a:endParaRPr>
          </a:p>
        </p:txBody>
      </p:sp>
      <p:sp>
        <p:nvSpPr>
          <p:cNvPr id="16" name="TextBox 15"/>
          <p:cNvSpPr txBox="1"/>
          <p:nvPr/>
        </p:nvSpPr>
        <p:spPr>
          <a:xfrm>
            <a:off x="6934200" y="1504950"/>
            <a:ext cx="835145" cy="369332"/>
          </a:xfrm>
          <a:prstGeom prst="rect">
            <a:avLst/>
          </a:prstGeom>
          <a:noFill/>
        </p:spPr>
        <p:txBody>
          <a:bodyPr wrap="square" rtlCol="0">
            <a:spAutoFit/>
          </a:bodyPr>
          <a:lstStyle/>
          <a:p>
            <a:pPr algn="ctr"/>
            <a:r>
              <a:rPr lang="en-US" dirty="0" smtClean="0">
                <a:solidFill>
                  <a:srgbClr val="279190"/>
                </a:solidFill>
                <a:latin typeface="Avenir Black"/>
                <a:cs typeface="Avenir Black"/>
              </a:rPr>
              <a:t>19%</a:t>
            </a:r>
            <a:endParaRPr lang="en-US" dirty="0">
              <a:solidFill>
                <a:srgbClr val="279190"/>
              </a:solidFill>
              <a:latin typeface="Avenir Black"/>
              <a:cs typeface="Avenir Black"/>
            </a:endParaRPr>
          </a:p>
        </p:txBody>
      </p:sp>
      <p:sp>
        <p:nvSpPr>
          <p:cNvPr id="17" name="TextBox 16"/>
          <p:cNvSpPr txBox="1"/>
          <p:nvPr/>
        </p:nvSpPr>
        <p:spPr>
          <a:xfrm>
            <a:off x="7032745" y="2875061"/>
            <a:ext cx="1524000" cy="523220"/>
          </a:xfrm>
          <a:prstGeom prst="rect">
            <a:avLst/>
          </a:prstGeom>
          <a:noFill/>
        </p:spPr>
        <p:txBody>
          <a:bodyPr wrap="square" rtlCol="0">
            <a:spAutoFit/>
          </a:bodyPr>
          <a:lstStyle/>
          <a:p>
            <a:r>
              <a:rPr lang="en-US" sz="1400" dirty="0" err="1" smtClean="0">
                <a:latin typeface="Avenir 35 Light"/>
                <a:cs typeface="Avenir 35 Light"/>
              </a:rPr>
              <a:t>trabajo</a:t>
            </a:r>
            <a:r>
              <a:rPr lang="en-US" sz="1400" dirty="0" smtClean="0">
                <a:latin typeface="Avenir 35 Light"/>
                <a:cs typeface="Avenir 35 Light"/>
              </a:rPr>
              <a:t> </a:t>
            </a:r>
            <a:r>
              <a:rPr lang="en-US" sz="1400" dirty="0" err="1" smtClean="0">
                <a:latin typeface="Avenir 35 Light"/>
                <a:cs typeface="Avenir 35 Light"/>
              </a:rPr>
              <a:t>medio</a:t>
            </a:r>
            <a:r>
              <a:rPr lang="en-US" sz="1400" dirty="0" smtClean="0">
                <a:latin typeface="Avenir 35 Light"/>
                <a:cs typeface="Avenir 35 Light"/>
              </a:rPr>
              <a:t> </a:t>
            </a:r>
            <a:r>
              <a:rPr lang="en-US" sz="1400" dirty="0" err="1" smtClean="0">
                <a:latin typeface="Avenir 35 Light"/>
                <a:cs typeface="Avenir 35 Light"/>
              </a:rPr>
              <a:t>tiempo</a:t>
            </a:r>
            <a:endParaRPr lang="en-US" sz="1400" dirty="0" smtClean="0">
              <a:latin typeface="Avenir 35 Light"/>
              <a:cs typeface="Avenir 35 Light"/>
            </a:endParaRPr>
          </a:p>
        </p:txBody>
      </p:sp>
      <p:sp>
        <p:nvSpPr>
          <p:cNvPr id="18" name="TextBox 17"/>
          <p:cNvSpPr txBox="1"/>
          <p:nvPr/>
        </p:nvSpPr>
        <p:spPr>
          <a:xfrm>
            <a:off x="6934200" y="2659618"/>
            <a:ext cx="835145" cy="369332"/>
          </a:xfrm>
          <a:prstGeom prst="rect">
            <a:avLst/>
          </a:prstGeom>
          <a:noFill/>
        </p:spPr>
        <p:txBody>
          <a:bodyPr wrap="square" rtlCol="0">
            <a:spAutoFit/>
          </a:bodyPr>
          <a:lstStyle/>
          <a:p>
            <a:pPr algn="ctr"/>
            <a:r>
              <a:rPr lang="en-US" dirty="0" smtClean="0">
                <a:solidFill>
                  <a:srgbClr val="279190"/>
                </a:solidFill>
                <a:latin typeface="Avenir Black"/>
                <a:cs typeface="Avenir Black"/>
              </a:rPr>
              <a:t>81%</a:t>
            </a:r>
            <a:endParaRPr lang="en-US" dirty="0">
              <a:solidFill>
                <a:srgbClr val="279190"/>
              </a:solidFill>
              <a:latin typeface="Avenir Black"/>
              <a:cs typeface="Avenir Black"/>
            </a:endParaRPr>
          </a:p>
        </p:txBody>
      </p:sp>
    </p:spTree>
    <p:extLst>
      <p:ext uri="{BB962C8B-B14F-4D97-AF65-F5344CB8AC3E}">
        <p14:creationId xmlns:p14="http://schemas.microsoft.com/office/powerpoint/2010/main" val="6617115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408862" y="288250"/>
            <a:ext cx="4269154" cy="369332"/>
          </a:xfrm>
          <a:prstGeom prst="rect">
            <a:avLst/>
          </a:prstGeom>
          <a:noFill/>
        </p:spPr>
        <p:txBody>
          <a:bodyPr wrap="square" rtlCol="0">
            <a:spAutoFit/>
          </a:bodyPr>
          <a:lstStyle/>
          <a:p>
            <a:r>
              <a:rPr lang="en-US" dirty="0" smtClean="0">
                <a:latin typeface="Avenir LT Std 95 Black"/>
                <a:cs typeface="Avenir LT Std 95 Black"/>
              </a:rPr>
              <a:t>OPORTUNIDADES</a:t>
            </a:r>
            <a:endParaRPr lang="en-US" dirty="0">
              <a:latin typeface="Avenir LT Std 95 Black"/>
              <a:cs typeface="Avenir LT Std 95 Black"/>
            </a:endParaRPr>
          </a:p>
        </p:txBody>
      </p:sp>
      <p:sp>
        <p:nvSpPr>
          <p:cNvPr id="7" name="TextBox 6"/>
          <p:cNvSpPr txBox="1"/>
          <p:nvPr/>
        </p:nvSpPr>
        <p:spPr>
          <a:xfrm>
            <a:off x="2566521" y="288250"/>
            <a:ext cx="6958479" cy="369332"/>
          </a:xfrm>
          <a:prstGeom prst="rect">
            <a:avLst/>
          </a:prstGeom>
          <a:noFill/>
        </p:spPr>
        <p:txBody>
          <a:bodyPr wrap="square" rtlCol="0">
            <a:spAutoFit/>
          </a:bodyPr>
          <a:lstStyle/>
          <a:p>
            <a:r>
              <a:rPr lang="en-US" dirty="0" err="1" smtClean="0">
                <a:solidFill>
                  <a:srgbClr val="F79646"/>
                </a:solidFill>
                <a:latin typeface="Avenir LT Std 35 Light"/>
                <a:cs typeface="Avenir LT Std 35 Light"/>
              </a:rPr>
              <a:t>Países</a:t>
            </a:r>
            <a:r>
              <a:rPr lang="en-US" dirty="0" smtClean="0">
                <a:solidFill>
                  <a:srgbClr val="F79646"/>
                </a:solidFill>
                <a:latin typeface="Avenir LT Std 35 Light"/>
                <a:cs typeface="Avenir LT Std 35 Light"/>
              </a:rPr>
              <a:t> </a:t>
            </a:r>
            <a:r>
              <a:rPr lang="en-US" dirty="0" err="1" smtClean="0">
                <a:solidFill>
                  <a:srgbClr val="F79646"/>
                </a:solidFill>
                <a:latin typeface="Avenir LT Std 35 Light"/>
                <a:cs typeface="Avenir LT Std 35 Light"/>
              </a:rPr>
              <a:t>populares</a:t>
            </a:r>
            <a:r>
              <a:rPr lang="en-US" dirty="0" smtClean="0">
                <a:solidFill>
                  <a:srgbClr val="F79646"/>
                </a:solidFill>
                <a:latin typeface="Avenir LT Std 35 Light"/>
                <a:cs typeface="Avenir LT Std 35 Light"/>
              </a:rPr>
              <a:t> para </a:t>
            </a:r>
            <a:r>
              <a:rPr lang="en-US" dirty="0" err="1" smtClean="0">
                <a:solidFill>
                  <a:srgbClr val="F79646"/>
                </a:solidFill>
                <a:latin typeface="Avenir LT Std 35 Light"/>
                <a:cs typeface="Avenir LT Std 35 Light"/>
              </a:rPr>
              <a:t>vivir</a:t>
            </a:r>
            <a:r>
              <a:rPr lang="en-US" dirty="0" smtClean="0">
                <a:solidFill>
                  <a:srgbClr val="F79646"/>
                </a:solidFill>
                <a:latin typeface="Avenir LT Std 35 Light"/>
                <a:cs typeface="Avenir LT Std 35 Light"/>
              </a:rPr>
              <a:t> </a:t>
            </a:r>
            <a:r>
              <a:rPr lang="en-US" dirty="0" err="1" smtClean="0">
                <a:solidFill>
                  <a:srgbClr val="F79646"/>
                </a:solidFill>
                <a:latin typeface="Avenir LT Std 35 Light"/>
                <a:cs typeface="Avenir LT Std 35 Light"/>
              </a:rPr>
              <a:t>en</a:t>
            </a:r>
            <a:r>
              <a:rPr lang="en-US" dirty="0" smtClean="0">
                <a:solidFill>
                  <a:srgbClr val="F79646"/>
                </a:solidFill>
                <a:latin typeface="Avenir LT Std 35 Light"/>
                <a:cs typeface="Avenir LT Std 35 Light"/>
              </a:rPr>
              <a:t> la </a:t>
            </a:r>
            <a:r>
              <a:rPr lang="en-US" dirty="0" err="1" smtClean="0">
                <a:solidFill>
                  <a:srgbClr val="F79646"/>
                </a:solidFill>
                <a:latin typeface="Avenir LT Std 35 Light"/>
                <a:cs typeface="Avenir LT Std 35 Light"/>
              </a:rPr>
              <a:t>jubilación</a:t>
            </a:r>
            <a:endParaRPr lang="en-US" dirty="0">
              <a:solidFill>
                <a:srgbClr val="F79646"/>
              </a:solidFill>
              <a:latin typeface="Avenir LT Std 35 Light"/>
              <a:cs typeface="Avenir LT Std 35 Light"/>
            </a:endParaRPr>
          </a:p>
        </p:txBody>
      </p:sp>
      <p:sp>
        <p:nvSpPr>
          <p:cNvPr id="9" name="TextBox 8"/>
          <p:cNvSpPr txBox="1"/>
          <p:nvPr/>
        </p:nvSpPr>
        <p:spPr>
          <a:xfrm>
            <a:off x="3505200" y="4170649"/>
            <a:ext cx="4613356" cy="630942"/>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dirty="0">
                <a:latin typeface="Avenir LT Std 35 Light"/>
                <a:cs typeface="Avenir LT Std 35 Light"/>
              </a:rPr>
              <a:t> </a:t>
            </a:r>
            <a:r>
              <a:rPr lang="en-US" sz="700" u="sng" dirty="0">
                <a:latin typeface="Avenir 35 Light"/>
                <a:cs typeface="Avenir 35 Light"/>
                <a:hlinkClick r:id="rId4"/>
              </a:rPr>
              <a:t>http://money.usnews.com/money/blogs/on-retirement/2012/09/04/3-countries-that-welcome-foreign-retirees</a:t>
            </a:r>
            <a:endParaRPr lang="en-US" sz="700" dirty="0">
              <a:latin typeface="Avenir 35 Light"/>
              <a:cs typeface="Avenir 35 Light"/>
            </a:endParaRPr>
          </a:p>
          <a:p>
            <a:r>
              <a:rPr lang="en-US" sz="700" u="sng" dirty="0">
                <a:latin typeface="Avenir 35 Light"/>
                <a:cs typeface="Avenir 35 Light"/>
                <a:hlinkClick r:id="rId5"/>
              </a:rPr>
              <a:t>http://www.huffingtonpost.com/internationallivingcom/best-retirement-havens_b_8900678.html</a:t>
            </a:r>
            <a:endParaRPr lang="en-US" sz="700" dirty="0">
              <a:latin typeface="Avenir 35 Light"/>
              <a:cs typeface="Avenir 35 Light"/>
            </a:endParaRPr>
          </a:p>
          <a:p>
            <a:r>
              <a:rPr lang="en-US" sz="700" u="sng" dirty="0">
                <a:latin typeface="Avenir 35 Light"/>
                <a:cs typeface="Avenir 35 Light"/>
                <a:hlinkClick r:id="rId6"/>
              </a:rPr>
              <a:t>http://www.cnbc.com/2013/11/20/ch-back-home-us-retirees-pursue-the-american-dream-abroad.html</a:t>
            </a:r>
            <a:endParaRPr lang="en-US" sz="700" dirty="0">
              <a:latin typeface="Avenir 35 Light"/>
              <a:cs typeface="Avenir 35 Light"/>
            </a:endParaRPr>
          </a:p>
          <a:p>
            <a:r>
              <a:rPr lang="en-US" sz="700" u="sng" dirty="0">
                <a:latin typeface="Avenir 35 Light"/>
                <a:cs typeface="Avenir 35 Light"/>
                <a:hlinkClick r:id="rId7"/>
              </a:rPr>
              <a:t>http://money.usnews.com/money/blogs/on-retirement/articles/2016-01-07/where-to-retire-overseas-in-2016</a:t>
            </a:r>
            <a:endParaRPr lang="en-US" sz="700" dirty="0">
              <a:latin typeface="Avenir 35 Light"/>
              <a:cs typeface="Avenir 35 Light"/>
            </a:endParaRPr>
          </a:p>
        </p:txBody>
      </p:sp>
      <p:pic>
        <p:nvPicPr>
          <p:cNvPr id="3" name="Picture 2" descr="6253302C-EDA3-4ABC-B54E-94EB8B19842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1" y="742951"/>
            <a:ext cx="3200400" cy="3384030"/>
          </a:xfrm>
          <a:prstGeom prst="rect">
            <a:avLst/>
          </a:prstGeom>
        </p:spPr>
      </p:pic>
      <p:pic>
        <p:nvPicPr>
          <p:cNvPr id="2" name="Picture 1" descr="Global_Brief_overseas_retiremen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3801" y="819150"/>
            <a:ext cx="8400539" cy="3784599"/>
          </a:xfrm>
          <a:prstGeom prst="rect">
            <a:avLst/>
          </a:prstGeom>
        </p:spPr>
      </p:pic>
    </p:spTree>
    <p:extLst>
      <p:ext uri="{BB962C8B-B14F-4D97-AF65-F5344CB8AC3E}">
        <p14:creationId xmlns:p14="http://schemas.microsoft.com/office/powerpoint/2010/main" val="555407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p:nvSpPr>
        <p:spPr>
          <a:xfrm>
            <a:off x="6214588" y="4170649"/>
            <a:ext cx="1756296" cy="200055"/>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dirty="0">
                <a:latin typeface="Avenir LT Std 35 Light"/>
                <a:cs typeface="Avenir LT Std 35 Light"/>
              </a:rPr>
              <a:t>Global Research, IMB</a:t>
            </a:r>
          </a:p>
        </p:txBody>
      </p:sp>
      <p:pic>
        <p:nvPicPr>
          <p:cNvPr id="3" name="Picture 2" descr="People groups_UUPG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20550"/>
            <a:ext cx="9144000" cy="2260800"/>
          </a:xfrm>
          <a:prstGeom prst="rect">
            <a:avLst/>
          </a:prstGeom>
        </p:spPr>
      </p:pic>
      <p:sp>
        <p:nvSpPr>
          <p:cNvPr id="12" name="Rectangle 11"/>
          <p:cNvSpPr/>
          <p:nvPr/>
        </p:nvSpPr>
        <p:spPr>
          <a:xfrm>
            <a:off x="5334000" y="3253085"/>
            <a:ext cx="3733800" cy="461665"/>
          </a:xfrm>
          <a:prstGeom prst="rect">
            <a:avLst/>
          </a:prstGeom>
        </p:spPr>
        <p:txBody>
          <a:bodyPr wrap="square">
            <a:spAutoFit/>
          </a:bodyPr>
          <a:lstStyle/>
          <a:p>
            <a:pPr lvl="0"/>
            <a:r>
              <a:rPr lang="en-US" sz="2400" dirty="0" smtClean="0">
                <a:latin typeface="Avenir Black"/>
                <a:cs typeface="Avenir Black"/>
              </a:rPr>
              <a:t>199 </a:t>
            </a:r>
            <a:r>
              <a:rPr lang="en-US" sz="2400" dirty="0" err="1" smtClean="0">
                <a:latin typeface="Avenir Black"/>
                <a:cs typeface="Avenir Black"/>
              </a:rPr>
              <a:t>millones</a:t>
            </a:r>
            <a:r>
              <a:rPr lang="en-US" sz="2400" dirty="0" smtClean="0">
                <a:latin typeface="Avenir Black"/>
                <a:cs typeface="Avenir Black"/>
              </a:rPr>
              <a:t> de personas</a:t>
            </a:r>
            <a:endParaRPr lang="en-US" sz="2400" dirty="0">
              <a:latin typeface="Avenir Black"/>
              <a:cs typeface="Avenir Black"/>
            </a:endParaRPr>
          </a:p>
        </p:txBody>
      </p:sp>
      <p:pic>
        <p:nvPicPr>
          <p:cNvPr id="2" name="Picture 1" descr="3113 UUP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2266950"/>
            <a:ext cx="2400024" cy="2423160"/>
          </a:xfrm>
          <a:prstGeom prst="rect">
            <a:avLst/>
          </a:prstGeom>
        </p:spPr>
      </p:pic>
      <p:sp>
        <p:nvSpPr>
          <p:cNvPr id="14" name="TextBox 13"/>
          <p:cNvSpPr txBox="1"/>
          <p:nvPr/>
        </p:nvSpPr>
        <p:spPr>
          <a:xfrm>
            <a:off x="2796117" y="3648730"/>
            <a:ext cx="2286000" cy="523220"/>
          </a:xfrm>
          <a:prstGeom prst="rect">
            <a:avLst/>
          </a:prstGeom>
          <a:noFill/>
        </p:spPr>
        <p:txBody>
          <a:bodyPr wrap="square" rtlCol="0">
            <a:spAutoFit/>
          </a:bodyPr>
          <a:lstStyle/>
          <a:p>
            <a:pPr algn="ctr"/>
            <a:r>
              <a:rPr lang="en-US" sz="1400" dirty="0" err="1" smtClean="0">
                <a:latin typeface="Avenir LT Std 35 Light"/>
                <a:cs typeface="Avenir LT Std 35 Light"/>
              </a:rPr>
              <a:t>Etnias</a:t>
            </a:r>
            <a:r>
              <a:rPr lang="en-US" sz="1400" dirty="0" smtClean="0">
                <a:latin typeface="Avenir LT Std 35 Light"/>
                <a:cs typeface="Avenir LT Std 35 Light"/>
              </a:rPr>
              <a:t> no </a:t>
            </a:r>
            <a:r>
              <a:rPr lang="en-US" sz="1400" dirty="0" err="1" smtClean="0">
                <a:latin typeface="Avenir LT Std 35 Light"/>
                <a:cs typeface="Avenir LT Std 35 Light"/>
              </a:rPr>
              <a:t>alcanzadas</a:t>
            </a:r>
            <a:r>
              <a:rPr lang="en-US" sz="1400" dirty="0" smtClean="0">
                <a:latin typeface="Avenir LT Std 35 Light"/>
                <a:cs typeface="Avenir LT Std 35 Light"/>
              </a:rPr>
              <a:t> </a:t>
            </a:r>
          </a:p>
          <a:p>
            <a:pPr algn="ctr"/>
            <a:r>
              <a:rPr lang="en-US" sz="1400" dirty="0" smtClean="0">
                <a:latin typeface="Avenir LT Std 35 Light"/>
                <a:cs typeface="Avenir LT Std 35 Light"/>
              </a:rPr>
              <a:t>y </a:t>
            </a:r>
            <a:r>
              <a:rPr lang="en-US" sz="1400" dirty="0" err="1" smtClean="0">
                <a:latin typeface="Avenir LT Std 35 Light"/>
                <a:cs typeface="Avenir LT Std 35 Light"/>
              </a:rPr>
              <a:t>olvidadas</a:t>
            </a:r>
            <a:endParaRPr lang="en-US" sz="1400" dirty="0" smtClean="0">
              <a:latin typeface="Avenir LT Std 35 Light"/>
              <a:cs typeface="Avenir LT Std 35 Light"/>
            </a:endParaRPr>
          </a:p>
        </p:txBody>
      </p:sp>
      <p:sp>
        <p:nvSpPr>
          <p:cNvPr id="15" name="TextBox 14"/>
          <p:cNvSpPr txBox="1"/>
          <p:nvPr/>
        </p:nvSpPr>
        <p:spPr>
          <a:xfrm>
            <a:off x="2819400" y="3120301"/>
            <a:ext cx="2262717" cy="646331"/>
          </a:xfrm>
          <a:prstGeom prst="rect">
            <a:avLst/>
          </a:prstGeom>
          <a:noFill/>
        </p:spPr>
        <p:txBody>
          <a:bodyPr wrap="square" rtlCol="0">
            <a:spAutoFit/>
          </a:bodyPr>
          <a:lstStyle/>
          <a:p>
            <a:pPr algn="ctr"/>
            <a:r>
              <a:rPr lang="en-US" sz="3600" dirty="0" smtClean="0">
                <a:solidFill>
                  <a:srgbClr val="F78C1E"/>
                </a:solidFill>
                <a:latin typeface="Avenir Black"/>
                <a:cs typeface="Avenir Black"/>
              </a:rPr>
              <a:t>3.113</a:t>
            </a:r>
            <a:endParaRPr lang="en-US" sz="3600" dirty="0">
              <a:solidFill>
                <a:srgbClr val="F78C1E"/>
              </a:solidFill>
              <a:latin typeface="Avenir Black"/>
              <a:cs typeface="Avenir Black"/>
            </a:endParaRPr>
          </a:p>
        </p:txBody>
      </p:sp>
      <p:sp>
        <p:nvSpPr>
          <p:cNvPr id="16" name="TextBox 15"/>
          <p:cNvSpPr txBox="1"/>
          <p:nvPr/>
        </p:nvSpPr>
        <p:spPr>
          <a:xfrm>
            <a:off x="261190" y="288250"/>
            <a:ext cx="34726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7" name="TextBox 16"/>
          <p:cNvSpPr txBox="1"/>
          <p:nvPr/>
        </p:nvSpPr>
        <p:spPr>
          <a:xfrm>
            <a:off x="3588906" y="288250"/>
            <a:ext cx="6088494" cy="369332"/>
          </a:xfrm>
          <a:prstGeom prst="rect">
            <a:avLst/>
          </a:prstGeom>
          <a:noFill/>
        </p:spPr>
        <p:txBody>
          <a:bodyPr wrap="square" rtlCol="0">
            <a:spAutoFit/>
          </a:bodyPr>
          <a:lstStyle/>
          <a:p>
            <a:r>
              <a:rPr lang="en-US" dirty="0" smtClean="0">
                <a:solidFill>
                  <a:schemeClr val="accent6"/>
                </a:solidFill>
                <a:latin typeface="Avenir LT Std 35 Light"/>
                <a:cs typeface="Avenir LT Std 35 Light"/>
              </a:rPr>
              <a:t>Los no </a:t>
            </a:r>
            <a:r>
              <a:rPr lang="en-US" dirty="0" err="1" smtClean="0">
                <a:solidFill>
                  <a:schemeClr val="accent6"/>
                </a:solidFill>
                <a:latin typeface="Avenir LT Std 35 Light"/>
                <a:cs typeface="Avenir LT Std 35 Light"/>
              </a:rPr>
              <a:t>alcanzados</a:t>
            </a:r>
            <a:r>
              <a:rPr lang="en-US" dirty="0" smtClean="0">
                <a:solidFill>
                  <a:schemeClr val="accent6"/>
                </a:solidFill>
                <a:latin typeface="Avenir LT Std 35 Light"/>
                <a:cs typeface="Avenir LT Std 35 Light"/>
              </a:rPr>
              <a:t> y </a:t>
            </a:r>
            <a:r>
              <a:rPr lang="en-US" dirty="0" err="1" smtClean="0">
                <a:solidFill>
                  <a:schemeClr val="accent6"/>
                </a:solidFill>
                <a:latin typeface="Avenir LT Std 35 Light"/>
                <a:cs typeface="Avenir LT Std 35 Light"/>
              </a:rPr>
              <a:t>olvidados</a:t>
            </a:r>
            <a:endParaRPr lang="en-US" dirty="0">
              <a:solidFill>
                <a:schemeClr val="accent6"/>
              </a:solidFill>
              <a:latin typeface="Avenir LT Std 35 Light"/>
              <a:cs typeface="Avenir LT Std 35 Light"/>
            </a:endParaRPr>
          </a:p>
        </p:txBody>
      </p:sp>
    </p:spTree>
    <p:extLst>
      <p:ext uri="{BB962C8B-B14F-4D97-AF65-F5344CB8AC3E}">
        <p14:creationId xmlns:p14="http://schemas.microsoft.com/office/powerpoint/2010/main" val="1577222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252" y="742950"/>
            <a:ext cx="6382888" cy="3689309"/>
          </a:xfrm>
          <a:prstGeom prst="rect">
            <a:avLst/>
          </a:prstGeom>
        </p:spPr>
      </p:pic>
      <p:sp>
        <p:nvSpPr>
          <p:cNvPr id="6" name="TextBox 5"/>
          <p:cNvSpPr txBox="1"/>
          <p:nvPr/>
        </p:nvSpPr>
        <p:spPr>
          <a:xfrm>
            <a:off x="261190" y="288250"/>
            <a:ext cx="2161595" cy="369332"/>
          </a:xfrm>
          <a:prstGeom prst="rect">
            <a:avLst/>
          </a:prstGeom>
          <a:noFill/>
        </p:spPr>
        <p:txBody>
          <a:bodyPr wrap="square" rtlCol="0">
            <a:spAutoFit/>
          </a:bodyPr>
          <a:lstStyle/>
          <a:p>
            <a:r>
              <a:rPr lang="en-US" dirty="0" smtClean="0">
                <a:latin typeface="Avenir LT Std 95 Black"/>
                <a:cs typeface="Avenir LT Std 95 Black"/>
              </a:rPr>
              <a:t>MAPA</a:t>
            </a:r>
            <a:endParaRPr lang="en-US" dirty="0">
              <a:latin typeface="Avenir LT Std 95 Black"/>
              <a:cs typeface="Avenir LT Std 95 Black"/>
            </a:endParaRPr>
          </a:p>
        </p:txBody>
      </p:sp>
      <p:sp>
        <p:nvSpPr>
          <p:cNvPr id="7" name="TextBox 6"/>
          <p:cNvSpPr txBox="1"/>
          <p:nvPr/>
        </p:nvSpPr>
        <p:spPr>
          <a:xfrm>
            <a:off x="1305961" y="288250"/>
            <a:ext cx="6088494" cy="369332"/>
          </a:xfrm>
          <a:prstGeom prst="rect">
            <a:avLst/>
          </a:prstGeom>
          <a:noFill/>
        </p:spPr>
        <p:txBody>
          <a:bodyPr wrap="square" rtlCol="0">
            <a:spAutoFit/>
          </a:bodyPr>
          <a:lstStyle/>
          <a:p>
            <a:r>
              <a:rPr lang="en-US" dirty="0" smtClean="0">
                <a:latin typeface="Avenir LT Std 35 Light"/>
                <a:cs typeface="Avenir LT Std 35 Light"/>
              </a:rPr>
              <a:t>Panorama </a:t>
            </a:r>
            <a:r>
              <a:rPr lang="en-US" dirty="0" err="1" smtClean="0">
                <a:latin typeface="Avenir LT Std 35 Light"/>
                <a:cs typeface="Avenir LT Std 35 Light"/>
              </a:rPr>
              <a:t>mundial</a:t>
            </a:r>
            <a:r>
              <a:rPr lang="en-US" smtClean="0">
                <a:latin typeface="Avenir LT Std 35 Light"/>
                <a:cs typeface="Avenir LT Std 35 Light"/>
              </a:rPr>
              <a:t> / </a:t>
            </a:r>
            <a:r>
              <a:rPr lang="en-US" dirty="0" err="1" smtClean="0">
                <a:solidFill>
                  <a:srgbClr val="F79646"/>
                </a:solidFill>
                <a:latin typeface="Avenir LT Std 35 Light"/>
                <a:cs typeface="Avenir LT Std 35 Light"/>
              </a:rPr>
              <a:t>Queda</a:t>
            </a:r>
            <a:r>
              <a:rPr lang="en-US" dirty="0" smtClean="0">
                <a:solidFill>
                  <a:srgbClr val="F79646"/>
                </a:solidFill>
                <a:latin typeface="Avenir LT Std 35 Light"/>
                <a:cs typeface="Avenir LT Std 35 Light"/>
              </a:rPr>
              <a:t> mucho </a:t>
            </a:r>
            <a:r>
              <a:rPr lang="en-US" dirty="0" err="1" smtClean="0">
                <a:solidFill>
                  <a:srgbClr val="F79646"/>
                </a:solidFill>
                <a:latin typeface="Avenir LT Std 35 Light"/>
                <a:cs typeface="Avenir LT Std 35 Light"/>
              </a:rPr>
              <a:t>por</a:t>
            </a:r>
            <a:r>
              <a:rPr lang="en-US" dirty="0" smtClean="0">
                <a:solidFill>
                  <a:srgbClr val="F79646"/>
                </a:solidFill>
                <a:latin typeface="Avenir LT Std 35 Light"/>
                <a:cs typeface="Avenir LT Std 35 Light"/>
              </a:rPr>
              <a:t> </a:t>
            </a:r>
            <a:r>
              <a:rPr lang="en-US" dirty="0" err="1" smtClean="0">
                <a:solidFill>
                  <a:srgbClr val="F79646"/>
                </a:solidFill>
                <a:latin typeface="Avenir LT Std 35 Light"/>
                <a:cs typeface="Avenir LT Std 35 Light"/>
              </a:rPr>
              <a:t>hacer</a:t>
            </a:r>
            <a:endParaRPr lang="en-US" dirty="0">
              <a:solidFill>
                <a:srgbClr val="F79646"/>
              </a:solidFill>
              <a:latin typeface="Avenir LT Std 35 Light"/>
              <a:cs typeface="Avenir LT Std 35 Light"/>
            </a:endParaRPr>
          </a:p>
        </p:txBody>
      </p:sp>
    </p:spTree>
    <p:extLst>
      <p:ext uri="{BB962C8B-B14F-4D97-AF65-F5344CB8AC3E}">
        <p14:creationId xmlns:p14="http://schemas.microsoft.com/office/powerpoint/2010/main" val="925650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p:nvSpPr>
        <p:spPr>
          <a:xfrm>
            <a:off x="6214588" y="4170649"/>
            <a:ext cx="1756296" cy="200055"/>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dirty="0">
                <a:latin typeface="Avenir LT Std 35 Light"/>
                <a:cs typeface="Avenir LT Std 35 Light"/>
              </a:rPr>
              <a:t>Global Research, IMB</a:t>
            </a:r>
          </a:p>
        </p:txBody>
      </p:sp>
      <p:pic>
        <p:nvPicPr>
          <p:cNvPr id="3" name="Picture 2" descr="People groups_UUPG_blue.png"/>
          <p:cNvPicPr>
            <a:picLocks noChangeAspect="1"/>
          </p:cNvPicPr>
          <p:nvPr/>
        </p:nvPicPr>
        <p:blipFill>
          <a:blip r:embed="rId3">
            <a:alphaModFix amt="22000"/>
            <a:extLst>
              <a:ext uri="{28A0092B-C50C-407E-A947-70E740481C1C}">
                <a14:useLocalDpi xmlns:a14="http://schemas.microsoft.com/office/drawing/2010/main" val="0"/>
              </a:ext>
            </a:extLst>
          </a:blip>
          <a:stretch>
            <a:fillRect/>
          </a:stretch>
        </p:blipFill>
        <p:spPr>
          <a:xfrm>
            <a:off x="76200" y="920550"/>
            <a:ext cx="9144000" cy="2260800"/>
          </a:xfrm>
          <a:prstGeom prst="rect">
            <a:avLst/>
          </a:prstGeom>
        </p:spPr>
      </p:pic>
      <p:pic>
        <p:nvPicPr>
          <p:cNvPr id="2" name="Picture 1" descr="3113 UUP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705" y="1262893"/>
            <a:ext cx="2663559" cy="2689236"/>
          </a:xfrm>
          <a:prstGeom prst="rect">
            <a:avLst/>
          </a:prstGeom>
        </p:spPr>
      </p:pic>
      <p:sp>
        <p:nvSpPr>
          <p:cNvPr id="14" name="TextBox 13"/>
          <p:cNvSpPr txBox="1"/>
          <p:nvPr/>
        </p:nvSpPr>
        <p:spPr>
          <a:xfrm>
            <a:off x="1043517" y="2749570"/>
            <a:ext cx="2286000" cy="738664"/>
          </a:xfrm>
          <a:prstGeom prst="rect">
            <a:avLst/>
          </a:prstGeom>
          <a:noFill/>
        </p:spPr>
        <p:txBody>
          <a:bodyPr wrap="square" rtlCol="0">
            <a:spAutoFit/>
          </a:bodyPr>
          <a:lstStyle/>
          <a:p>
            <a:pPr algn="ctr"/>
            <a:r>
              <a:rPr lang="en-US" sz="1400" dirty="0">
                <a:latin typeface="Avenir LT Std 35 Light"/>
                <a:cs typeface="Avenir LT Std 35 Light"/>
              </a:rPr>
              <a:t> </a:t>
            </a:r>
            <a:r>
              <a:rPr lang="en-US" sz="1400" dirty="0" smtClean="0">
                <a:latin typeface="Avenir LT Std 35 Light"/>
                <a:cs typeface="Avenir LT Std 35 Light"/>
              </a:rPr>
              <a:t>de </a:t>
            </a:r>
            <a:r>
              <a:rPr lang="en-US" sz="1400" dirty="0">
                <a:latin typeface="Avenir LT Std 35 Light"/>
                <a:cs typeface="Avenir LT Std 35 Light"/>
              </a:rPr>
              <a:t>p</a:t>
            </a:r>
            <a:r>
              <a:rPr lang="en-US" sz="1400" dirty="0" smtClean="0">
                <a:latin typeface="Avenir LT Std 35 Light"/>
                <a:cs typeface="Avenir LT Std 35 Light"/>
              </a:rPr>
              <a:t>ersonas no </a:t>
            </a:r>
            <a:r>
              <a:rPr lang="en-US" sz="1400" dirty="0" err="1" smtClean="0">
                <a:latin typeface="Avenir LT Std 35 Light"/>
                <a:cs typeface="Avenir LT Std 35 Light"/>
              </a:rPr>
              <a:t>alcanzadas</a:t>
            </a:r>
            <a:endParaRPr lang="en-US" sz="1400" dirty="0" smtClean="0">
              <a:latin typeface="Avenir LT Std 35 Light"/>
              <a:cs typeface="Avenir LT Std 35 Light"/>
            </a:endParaRPr>
          </a:p>
          <a:p>
            <a:pPr algn="ctr"/>
            <a:r>
              <a:rPr lang="en-US" sz="1400" dirty="0" smtClean="0">
                <a:latin typeface="Avenir LT Std 35 Light"/>
                <a:cs typeface="Avenir LT Std 35 Light"/>
              </a:rPr>
              <a:t> y </a:t>
            </a:r>
            <a:r>
              <a:rPr lang="en-US" sz="1400" dirty="0" err="1" smtClean="0">
                <a:latin typeface="Avenir LT Std 35 Light"/>
                <a:cs typeface="Avenir LT Std 35 Light"/>
              </a:rPr>
              <a:t>olvidadas</a:t>
            </a:r>
            <a:endParaRPr lang="en-US" sz="1400" dirty="0" smtClean="0">
              <a:latin typeface="Avenir LT Std 35 Light"/>
              <a:cs typeface="Avenir LT Std 35 Light"/>
            </a:endParaRPr>
          </a:p>
        </p:txBody>
      </p:sp>
      <p:sp>
        <p:nvSpPr>
          <p:cNvPr id="15" name="TextBox 14"/>
          <p:cNvSpPr txBox="1"/>
          <p:nvPr/>
        </p:nvSpPr>
        <p:spPr>
          <a:xfrm>
            <a:off x="1066800" y="1894594"/>
            <a:ext cx="2262717" cy="997196"/>
          </a:xfrm>
          <a:prstGeom prst="rect">
            <a:avLst/>
          </a:prstGeom>
          <a:noFill/>
        </p:spPr>
        <p:txBody>
          <a:bodyPr wrap="square" rtlCol="0">
            <a:spAutoFit/>
          </a:bodyPr>
          <a:lstStyle/>
          <a:p>
            <a:pPr algn="ctr">
              <a:lnSpc>
                <a:spcPct val="80000"/>
              </a:lnSpc>
            </a:pPr>
            <a:r>
              <a:rPr lang="en-US" sz="3600" dirty="0" smtClean="0">
                <a:solidFill>
                  <a:srgbClr val="F78C1E"/>
                </a:solidFill>
                <a:latin typeface="Avenir Black"/>
                <a:cs typeface="Avenir Black"/>
              </a:rPr>
              <a:t>199 </a:t>
            </a:r>
            <a:r>
              <a:rPr lang="en-US" sz="3600" dirty="0" err="1" smtClean="0">
                <a:solidFill>
                  <a:srgbClr val="F78C1E"/>
                </a:solidFill>
                <a:latin typeface="Avenir Black"/>
                <a:cs typeface="Avenir Black"/>
              </a:rPr>
              <a:t>millones</a:t>
            </a:r>
            <a:endParaRPr lang="en-US" sz="3600" dirty="0">
              <a:solidFill>
                <a:srgbClr val="F78C1E"/>
              </a:solidFill>
              <a:latin typeface="Avenir Black"/>
              <a:cs typeface="Avenir Black"/>
            </a:endParaRPr>
          </a:p>
        </p:txBody>
      </p:sp>
      <p:sp>
        <p:nvSpPr>
          <p:cNvPr id="13" name="TextBox 12"/>
          <p:cNvSpPr txBox="1"/>
          <p:nvPr/>
        </p:nvSpPr>
        <p:spPr>
          <a:xfrm>
            <a:off x="261190" y="288250"/>
            <a:ext cx="34726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6" name="TextBox 15"/>
          <p:cNvSpPr txBox="1"/>
          <p:nvPr/>
        </p:nvSpPr>
        <p:spPr>
          <a:xfrm>
            <a:off x="3588906" y="288250"/>
            <a:ext cx="6088494" cy="369332"/>
          </a:xfrm>
          <a:prstGeom prst="rect">
            <a:avLst/>
          </a:prstGeom>
          <a:noFill/>
        </p:spPr>
        <p:txBody>
          <a:bodyPr wrap="square" rtlCol="0">
            <a:spAutoFit/>
          </a:bodyPr>
          <a:lstStyle/>
          <a:p>
            <a:r>
              <a:rPr lang="en-US" dirty="0" smtClean="0">
                <a:solidFill>
                  <a:schemeClr val="accent6"/>
                </a:solidFill>
                <a:latin typeface="Avenir LT Std 35 Light"/>
                <a:cs typeface="Avenir LT Std 35 Light"/>
              </a:rPr>
              <a:t>Los </a:t>
            </a:r>
            <a:r>
              <a:rPr lang="en-US" dirty="0" err="1" smtClean="0">
                <a:solidFill>
                  <a:schemeClr val="accent6"/>
                </a:solidFill>
                <a:latin typeface="Avenir LT Std 35 Light"/>
                <a:cs typeface="Avenir LT Std 35 Light"/>
              </a:rPr>
              <a:t>menos</a:t>
            </a:r>
            <a:r>
              <a:rPr lang="en-US" dirty="0" smtClean="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alcanzados</a:t>
            </a:r>
            <a:endParaRPr lang="en-US" dirty="0">
              <a:solidFill>
                <a:schemeClr val="accent6"/>
              </a:solidFill>
              <a:latin typeface="Avenir LT Std 35 Light"/>
              <a:cs typeface="Avenir LT Std 35 Light"/>
            </a:endParaRPr>
          </a:p>
        </p:txBody>
      </p:sp>
      <p:sp>
        <p:nvSpPr>
          <p:cNvPr id="18" name="TextBox 17"/>
          <p:cNvSpPr txBox="1"/>
          <p:nvPr/>
        </p:nvSpPr>
        <p:spPr>
          <a:xfrm>
            <a:off x="6858000" y="-2066270"/>
            <a:ext cx="2286000" cy="523220"/>
          </a:xfrm>
          <a:prstGeom prst="rect">
            <a:avLst/>
          </a:prstGeom>
          <a:noFill/>
        </p:spPr>
        <p:txBody>
          <a:bodyPr wrap="square" rtlCol="0">
            <a:spAutoFit/>
          </a:bodyPr>
          <a:lstStyle/>
          <a:p>
            <a:pPr algn="ctr"/>
            <a:r>
              <a:rPr lang="en-US" sz="2800" dirty="0" smtClean="0">
                <a:solidFill>
                  <a:srgbClr val="EB5A54"/>
                </a:solidFill>
                <a:latin typeface="Avenir Black"/>
                <a:cs typeface="Avenir Black"/>
              </a:rPr>
              <a:t>Mumbai</a:t>
            </a:r>
            <a:endParaRPr lang="en-US" sz="2800" dirty="0">
              <a:solidFill>
                <a:srgbClr val="EB5A54"/>
              </a:solidFill>
              <a:latin typeface="Avenir Black"/>
              <a:cs typeface="Avenir Black"/>
            </a:endParaRPr>
          </a:p>
        </p:txBody>
      </p:sp>
      <p:pic>
        <p:nvPicPr>
          <p:cNvPr id="4" name="Picture 3" descr="city circle art 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8472" y="1262892"/>
            <a:ext cx="2756328" cy="2689237"/>
          </a:xfrm>
          <a:prstGeom prst="rect">
            <a:avLst/>
          </a:prstGeom>
        </p:spPr>
      </p:pic>
      <p:sp>
        <p:nvSpPr>
          <p:cNvPr id="20" name="TextBox 19"/>
          <p:cNvSpPr txBox="1"/>
          <p:nvPr/>
        </p:nvSpPr>
        <p:spPr>
          <a:xfrm>
            <a:off x="3550265" y="1733550"/>
            <a:ext cx="1707536" cy="1695336"/>
          </a:xfrm>
          <a:prstGeom prst="rect">
            <a:avLst/>
          </a:prstGeom>
          <a:noFill/>
        </p:spPr>
        <p:txBody>
          <a:bodyPr wrap="square" rtlCol="0">
            <a:spAutoFit/>
          </a:bodyPr>
          <a:lstStyle/>
          <a:p>
            <a:pPr algn="ctr">
              <a:lnSpc>
                <a:spcPct val="80000"/>
              </a:lnSpc>
            </a:pPr>
            <a:r>
              <a:rPr lang="en-US" sz="12500" dirty="0" smtClean="0">
                <a:latin typeface="Avenir Black"/>
                <a:cs typeface="Avenir Black"/>
              </a:rPr>
              <a:t>=</a:t>
            </a:r>
            <a:endParaRPr lang="en-US" sz="12500" dirty="0">
              <a:latin typeface="Avenir Black"/>
              <a:cs typeface="Avenir Black"/>
            </a:endParaRPr>
          </a:p>
        </p:txBody>
      </p:sp>
    </p:spTree>
    <p:extLst>
      <p:ext uri="{BB962C8B-B14F-4D97-AF65-F5344CB8AC3E}">
        <p14:creationId xmlns:p14="http://schemas.microsoft.com/office/powerpoint/2010/main" val="1747300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 y="19050"/>
            <a:ext cx="9144000" cy="5143500"/>
          </a:xfrm>
          <a:prstGeom prst="rect">
            <a:avLst/>
          </a:prstGeom>
        </p:spPr>
      </p:pic>
      <p:sp>
        <p:nvSpPr>
          <p:cNvPr id="9" name="TextBox 8"/>
          <p:cNvSpPr txBox="1"/>
          <p:nvPr/>
        </p:nvSpPr>
        <p:spPr>
          <a:xfrm>
            <a:off x="6214588" y="4170649"/>
            <a:ext cx="1756296" cy="200055"/>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dirty="0">
                <a:latin typeface="Avenir LT Std 35 Light"/>
                <a:cs typeface="Avenir LT Std 35 Light"/>
              </a:rPr>
              <a:t>Global Research, IMB</a:t>
            </a:r>
          </a:p>
        </p:txBody>
      </p:sp>
      <p:pic>
        <p:nvPicPr>
          <p:cNvPr id="3" name="Picture 2" descr="People groups_UUPG_blue.png"/>
          <p:cNvPicPr>
            <a:picLocks noChangeAspect="1"/>
          </p:cNvPicPr>
          <p:nvPr/>
        </p:nvPicPr>
        <p:blipFill>
          <a:blip r:embed="rId3">
            <a:alphaModFix amt="27000"/>
            <a:extLst>
              <a:ext uri="{28A0092B-C50C-407E-A947-70E740481C1C}">
                <a14:useLocalDpi xmlns:a14="http://schemas.microsoft.com/office/drawing/2010/main" val="0"/>
              </a:ext>
            </a:extLst>
          </a:blip>
          <a:stretch>
            <a:fillRect/>
          </a:stretch>
        </p:blipFill>
        <p:spPr>
          <a:xfrm>
            <a:off x="76200" y="920550"/>
            <a:ext cx="9144000" cy="2260800"/>
          </a:xfrm>
          <a:prstGeom prst="rect">
            <a:avLst/>
          </a:prstGeom>
        </p:spPr>
      </p:pic>
      <p:sp>
        <p:nvSpPr>
          <p:cNvPr id="12" name="Rectangle 11"/>
          <p:cNvSpPr/>
          <p:nvPr/>
        </p:nvSpPr>
        <p:spPr>
          <a:xfrm>
            <a:off x="2777012" y="2949029"/>
            <a:ext cx="3471388" cy="384721"/>
          </a:xfrm>
          <a:prstGeom prst="rect">
            <a:avLst/>
          </a:prstGeom>
        </p:spPr>
        <p:txBody>
          <a:bodyPr wrap="square">
            <a:spAutoFit/>
          </a:bodyPr>
          <a:lstStyle/>
          <a:p>
            <a:pPr lvl="0" algn="ctr"/>
            <a:r>
              <a:rPr lang="en-US" sz="1900" dirty="0" smtClean="0">
                <a:latin typeface="Avenir Black"/>
                <a:cs typeface="Avenir Black"/>
              </a:rPr>
              <a:t>183 </a:t>
            </a:r>
            <a:r>
              <a:rPr lang="en-US" sz="1900" dirty="0" err="1" smtClean="0">
                <a:latin typeface="Avenir Black"/>
                <a:cs typeface="Avenir Black"/>
              </a:rPr>
              <a:t>millones</a:t>
            </a:r>
            <a:r>
              <a:rPr lang="en-US" sz="1900" dirty="0" smtClean="0">
                <a:latin typeface="Avenir Black"/>
                <a:cs typeface="Avenir Black"/>
              </a:rPr>
              <a:t> de personas</a:t>
            </a:r>
            <a:endParaRPr lang="en-US" sz="1900" dirty="0">
              <a:latin typeface="Avenir Black"/>
              <a:cs typeface="Avenir Black"/>
            </a:endParaRPr>
          </a:p>
        </p:txBody>
      </p:sp>
      <p:sp>
        <p:nvSpPr>
          <p:cNvPr id="14" name="TextBox 13"/>
          <p:cNvSpPr txBox="1"/>
          <p:nvPr/>
        </p:nvSpPr>
        <p:spPr>
          <a:xfrm>
            <a:off x="3276600" y="2167718"/>
            <a:ext cx="2286000" cy="830997"/>
          </a:xfrm>
          <a:prstGeom prst="rect">
            <a:avLst/>
          </a:prstGeom>
          <a:noFill/>
        </p:spPr>
        <p:txBody>
          <a:bodyPr wrap="square" rtlCol="0">
            <a:spAutoFit/>
          </a:bodyPr>
          <a:lstStyle/>
          <a:p>
            <a:pPr algn="ctr"/>
            <a:r>
              <a:rPr lang="en-US" sz="1600" dirty="0" err="1" smtClean="0">
                <a:latin typeface="Avenir LT Std 35 Light"/>
                <a:cs typeface="Avenir LT Std 35 Light"/>
              </a:rPr>
              <a:t>Etnias</a:t>
            </a:r>
            <a:r>
              <a:rPr lang="en-US" sz="1600" dirty="0" smtClean="0">
                <a:latin typeface="Avenir LT Std 35 Light"/>
                <a:cs typeface="Avenir LT Std 35 Light"/>
              </a:rPr>
              <a:t> sin</a:t>
            </a:r>
            <a:br>
              <a:rPr lang="en-US" sz="1600" dirty="0" smtClean="0">
                <a:latin typeface="Avenir LT Std 35 Light"/>
                <a:cs typeface="Avenir LT Std 35 Light"/>
              </a:rPr>
            </a:br>
            <a:r>
              <a:rPr lang="en-US" sz="1600" dirty="0" err="1" smtClean="0"/>
              <a:t>acceso</a:t>
            </a:r>
            <a:r>
              <a:rPr lang="en-US" sz="1600" dirty="0" smtClean="0"/>
              <a:t> a las </a:t>
            </a:r>
            <a:r>
              <a:rPr lang="en-US" sz="1600" dirty="0" err="1" smtClean="0"/>
              <a:t>Escrituras</a:t>
            </a:r>
            <a:r>
              <a:rPr lang="en-US" sz="1600" dirty="0" smtClean="0"/>
              <a:t> o a la </a:t>
            </a:r>
            <a:r>
              <a:rPr lang="en-US" sz="1600" dirty="0" err="1" smtClean="0"/>
              <a:t>película</a:t>
            </a:r>
            <a:r>
              <a:rPr lang="en-US" sz="1600" dirty="0" smtClean="0"/>
              <a:t> </a:t>
            </a:r>
            <a:r>
              <a:rPr lang="en-US" sz="1600" dirty="0" err="1" smtClean="0"/>
              <a:t>Jesús</a:t>
            </a:r>
            <a:r>
              <a:rPr lang="en-US" sz="1600" dirty="0" smtClean="0"/>
              <a:t> </a:t>
            </a:r>
            <a:endParaRPr lang="en-US" sz="1600" dirty="0" smtClean="0">
              <a:latin typeface="Avenir LT Std 35 Light"/>
              <a:cs typeface="Avenir LT Std 35 Light"/>
            </a:endParaRPr>
          </a:p>
        </p:txBody>
      </p:sp>
      <p:sp>
        <p:nvSpPr>
          <p:cNvPr id="15" name="TextBox 14"/>
          <p:cNvSpPr txBox="1"/>
          <p:nvPr/>
        </p:nvSpPr>
        <p:spPr>
          <a:xfrm>
            <a:off x="3299883" y="1639289"/>
            <a:ext cx="2262717" cy="646331"/>
          </a:xfrm>
          <a:prstGeom prst="rect">
            <a:avLst/>
          </a:prstGeom>
          <a:noFill/>
        </p:spPr>
        <p:txBody>
          <a:bodyPr wrap="square" rtlCol="0">
            <a:spAutoFit/>
          </a:bodyPr>
          <a:lstStyle/>
          <a:p>
            <a:pPr algn="ctr"/>
            <a:r>
              <a:rPr lang="en-US" sz="3600" dirty="0" smtClean="0">
                <a:solidFill>
                  <a:srgbClr val="EB5A54"/>
                </a:solidFill>
                <a:latin typeface="Avenir Black"/>
                <a:cs typeface="Avenir Black"/>
              </a:rPr>
              <a:t>3.112</a:t>
            </a:r>
            <a:endParaRPr lang="en-US" sz="3600" dirty="0">
              <a:solidFill>
                <a:srgbClr val="EB5A54"/>
              </a:solidFill>
              <a:latin typeface="Avenir Black"/>
              <a:cs typeface="Avenir Black"/>
            </a:endParaRPr>
          </a:p>
        </p:txBody>
      </p:sp>
      <p:sp>
        <p:nvSpPr>
          <p:cNvPr id="13" name="TextBox 12"/>
          <p:cNvSpPr txBox="1"/>
          <p:nvPr/>
        </p:nvSpPr>
        <p:spPr>
          <a:xfrm>
            <a:off x="261190" y="288250"/>
            <a:ext cx="34726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6" name="TextBox 15"/>
          <p:cNvSpPr txBox="1"/>
          <p:nvPr/>
        </p:nvSpPr>
        <p:spPr>
          <a:xfrm>
            <a:off x="3588906" y="288250"/>
            <a:ext cx="6088494" cy="369332"/>
          </a:xfrm>
          <a:prstGeom prst="rect">
            <a:avLst/>
          </a:prstGeom>
          <a:noFill/>
        </p:spPr>
        <p:txBody>
          <a:bodyPr wrap="square" rtlCol="0">
            <a:spAutoFit/>
          </a:bodyPr>
          <a:lstStyle/>
          <a:p>
            <a:r>
              <a:rPr lang="en-US" dirty="0" err="1" smtClean="0">
                <a:solidFill>
                  <a:schemeClr val="accent6"/>
                </a:solidFill>
                <a:latin typeface="Avenir LT Std 35 Light"/>
                <a:cs typeface="Avenir LT Std 35 Light"/>
              </a:rPr>
              <a:t>Acceso</a:t>
            </a:r>
            <a:r>
              <a:rPr lang="en-US" dirty="0" smtClean="0">
                <a:solidFill>
                  <a:schemeClr val="accent6"/>
                </a:solidFill>
                <a:latin typeface="Avenir LT Std 35 Light"/>
                <a:cs typeface="Avenir LT Std 35 Light"/>
              </a:rPr>
              <a:t> a las </a:t>
            </a:r>
            <a:r>
              <a:rPr lang="en-US" dirty="0" err="1" smtClean="0">
                <a:solidFill>
                  <a:schemeClr val="accent6"/>
                </a:solidFill>
                <a:latin typeface="Avenir LT Std 35 Light"/>
                <a:cs typeface="Avenir LT Std 35 Light"/>
              </a:rPr>
              <a:t>Escrituras</a:t>
            </a:r>
            <a:endParaRPr lang="en-US" dirty="0">
              <a:solidFill>
                <a:schemeClr val="accent6"/>
              </a:solidFill>
              <a:latin typeface="Avenir LT Std 35 Light"/>
              <a:cs typeface="Avenir LT Std 35 Light"/>
            </a:endParaRPr>
          </a:p>
        </p:txBody>
      </p:sp>
      <p:pic>
        <p:nvPicPr>
          <p:cNvPr id="28" name="Picture 27" descr="Jesus fil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256" y="1115520"/>
            <a:ext cx="2667000" cy="2627599"/>
          </a:xfrm>
          <a:prstGeom prst="rect">
            <a:avLst/>
          </a:prstGeom>
        </p:spPr>
      </p:pic>
      <p:pic>
        <p:nvPicPr>
          <p:cNvPr id="29" name="Picture 28" descr="NO sig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153" y="1115520"/>
            <a:ext cx="2648429" cy="2656327"/>
          </a:xfrm>
          <a:prstGeom prst="rect">
            <a:avLst/>
          </a:prstGeom>
        </p:spPr>
      </p:pic>
      <p:pic>
        <p:nvPicPr>
          <p:cNvPr id="30" name="Picture 29" descr="Bibl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056" y="1738362"/>
            <a:ext cx="1403744" cy="1290588"/>
          </a:xfrm>
          <a:prstGeom prst="rect">
            <a:avLst/>
          </a:prstGeom>
        </p:spPr>
      </p:pic>
      <p:pic>
        <p:nvPicPr>
          <p:cNvPr id="31" name="Picture 30" descr="NO sig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5971" y="1179662"/>
            <a:ext cx="2648429" cy="2656327"/>
          </a:xfrm>
          <a:prstGeom prst="rect">
            <a:avLst/>
          </a:prstGeom>
        </p:spPr>
      </p:pic>
    </p:spTree>
    <p:extLst>
      <p:ext uri="{BB962C8B-B14F-4D97-AF65-F5344CB8AC3E}">
        <p14:creationId xmlns:p14="http://schemas.microsoft.com/office/powerpoint/2010/main" val="280323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p:nvSpPr>
        <p:spPr>
          <a:xfrm>
            <a:off x="6477000" y="4170649"/>
            <a:ext cx="1493884" cy="200055"/>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dirty="0">
                <a:latin typeface="Avenir LT Std 35 Light"/>
                <a:cs typeface="Avenir LT Std 35 Light"/>
              </a:rPr>
              <a:t>Global Research, IMB</a:t>
            </a:r>
          </a:p>
        </p:txBody>
      </p:sp>
      <p:sp>
        <p:nvSpPr>
          <p:cNvPr id="10" name="TextBox 9"/>
          <p:cNvSpPr txBox="1"/>
          <p:nvPr/>
        </p:nvSpPr>
        <p:spPr>
          <a:xfrm>
            <a:off x="261190" y="288250"/>
            <a:ext cx="36250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733799" y="288250"/>
            <a:ext cx="4903573" cy="369332"/>
          </a:xfrm>
          <a:prstGeom prst="rect">
            <a:avLst/>
          </a:prstGeom>
          <a:noFill/>
        </p:spPr>
        <p:txBody>
          <a:bodyPr wrap="square" rtlCol="0">
            <a:spAutoFit/>
          </a:bodyPr>
          <a:lstStyle/>
          <a:p>
            <a:r>
              <a:rPr lang="en-US" dirty="0" err="1" smtClean="0">
                <a:solidFill>
                  <a:schemeClr val="accent6"/>
                </a:solidFill>
                <a:latin typeface="Avenir LT Std 35 Light"/>
                <a:cs typeface="Avenir LT Std 35 Light"/>
              </a:rPr>
              <a:t>Alcanzar</a:t>
            </a:r>
            <a:r>
              <a:rPr lang="en-US" dirty="0" smtClean="0">
                <a:solidFill>
                  <a:schemeClr val="accent6"/>
                </a:solidFill>
                <a:latin typeface="Avenir LT Std 35 Light"/>
                <a:cs typeface="Avenir LT Std 35 Light"/>
              </a:rPr>
              <a:t> los </a:t>
            </a:r>
            <a:r>
              <a:rPr lang="en-US" dirty="0" err="1" smtClean="0">
                <a:solidFill>
                  <a:schemeClr val="accent6"/>
                </a:solidFill>
                <a:latin typeface="Avenir LT Std 35 Light"/>
                <a:cs typeface="Avenir LT Std 35 Light"/>
              </a:rPr>
              <a:t>lugares</a:t>
            </a:r>
            <a:r>
              <a:rPr lang="en-US" dirty="0" smtClean="0">
                <a:solidFill>
                  <a:schemeClr val="accent6"/>
                </a:solidFill>
                <a:latin typeface="Avenir LT Std 35 Light"/>
                <a:cs typeface="Avenir LT Std 35 Light"/>
              </a:rPr>
              <a:t> </a:t>
            </a:r>
            <a:r>
              <a:rPr lang="en-US" dirty="0" err="1" smtClean="0">
                <a:solidFill>
                  <a:schemeClr val="accent6"/>
                </a:solidFill>
                <a:latin typeface="Avenir LT Std 35 Light"/>
                <a:cs typeface="Avenir LT Std 35 Light"/>
              </a:rPr>
              <a:t>difíciles</a:t>
            </a:r>
            <a:endParaRPr lang="en-US" dirty="0">
              <a:solidFill>
                <a:schemeClr val="accent6"/>
              </a:solidFill>
              <a:latin typeface="Avenir LT Std 35 Light"/>
              <a:cs typeface="Avenir LT Std 35 Light"/>
            </a:endParaRPr>
          </a:p>
        </p:txBody>
      </p:sp>
      <p:sp>
        <p:nvSpPr>
          <p:cNvPr id="14" name="TextBox 13"/>
          <p:cNvSpPr txBox="1"/>
          <p:nvPr/>
        </p:nvSpPr>
        <p:spPr>
          <a:xfrm>
            <a:off x="5638800" y="2562199"/>
            <a:ext cx="2286000" cy="369332"/>
          </a:xfrm>
          <a:prstGeom prst="rect">
            <a:avLst/>
          </a:prstGeom>
          <a:noFill/>
        </p:spPr>
        <p:txBody>
          <a:bodyPr wrap="square" rtlCol="0">
            <a:spAutoFit/>
          </a:bodyPr>
          <a:lstStyle/>
          <a:p>
            <a:pPr algn="ctr"/>
            <a:r>
              <a:rPr lang="en-US" dirty="0" smtClean="0">
                <a:solidFill>
                  <a:srgbClr val="EB5A54"/>
                </a:solidFill>
                <a:latin typeface="Avenir Black"/>
                <a:cs typeface="Avenir Black"/>
              </a:rPr>
              <a:t>Zonas de </a:t>
            </a:r>
            <a:r>
              <a:rPr lang="en-US" dirty="0" err="1" smtClean="0">
                <a:solidFill>
                  <a:srgbClr val="EB5A54"/>
                </a:solidFill>
                <a:latin typeface="Avenir Black"/>
                <a:cs typeface="Avenir Black"/>
              </a:rPr>
              <a:t>guerra</a:t>
            </a:r>
            <a:endParaRPr lang="en-US" sz="1400" dirty="0">
              <a:solidFill>
                <a:srgbClr val="001012"/>
              </a:solidFill>
              <a:latin typeface="Avenir Light"/>
              <a:cs typeface="Avenir Light"/>
            </a:endParaRPr>
          </a:p>
        </p:txBody>
      </p:sp>
      <p:sp>
        <p:nvSpPr>
          <p:cNvPr id="15" name="TextBox 14"/>
          <p:cNvSpPr txBox="1"/>
          <p:nvPr/>
        </p:nvSpPr>
        <p:spPr>
          <a:xfrm>
            <a:off x="3581400" y="2562199"/>
            <a:ext cx="1600199" cy="369332"/>
          </a:xfrm>
          <a:prstGeom prst="rect">
            <a:avLst/>
          </a:prstGeom>
          <a:noFill/>
        </p:spPr>
        <p:txBody>
          <a:bodyPr wrap="square" rtlCol="0">
            <a:spAutoFit/>
          </a:bodyPr>
          <a:lstStyle/>
          <a:p>
            <a:pPr algn="ctr"/>
            <a:r>
              <a:rPr lang="en-US" dirty="0" err="1" smtClean="0">
                <a:solidFill>
                  <a:srgbClr val="F78C1E"/>
                </a:solidFill>
                <a:latin typeface="Avenir Black"/>
                <a:cs typeface="Avenir Black"/>
              </a:rPr>
              <a:t>Desierto</a:t>
            </a:r>
            <a:endParaRPr lang="en-US" sz="1400" dirty="0">
              <a:solidFill>
                <a:srgbClr val="001012"/>
              </a:solidFill>
              <a:latin typeface="Avenir Black"/>
              <a:cs typeface="Avenir Black"/>
            </a:endParaRPr>
          </a:p>
        </p:txBody>
      </p:sp>
      <p:sp>
        <p:nvSpPr>
          <p:cNvPr id="16" name="TextBox 15"/>
          <p:cNvSpPr txBox="1"/>
          <p:nvPr/>
        </p:nvSpPr>
        <p:spPr>
          <a:xfrm>
            <a:off x="1510502" y="2557397"/>
            <a:ext cx="1156498" cy="369332"/>
          </a:xfrm>
          <a:prstGeom prst="rect">
            <a:avLst/>
          </a:prstGeom>
          <a:noFill/>
        </p:spPr>
        <p:txBody>
          <a:bodyPr wrap="square" rtlCol="0">
            <a:spAutoFit/>
          </a:bodyPr>
          <a:lstStyle/>
          <a:p>
            <a:pPr algn="ctr"/>
            <a:r>
              <a:rPr lang="en-US" dirty="0" err="1" smtClean="0">
                <a:solidFill>
                  <a:srgbClr val="6CB334"/>
                </a:solidFill>
                <a:latin typeface="Avenir Black"/>
                <a:cs typeface="Avenir Black"/>
              </a:rPr>
              <a:t>Selva</a:t>
            </a:r>
            <a:endParaRPr lang="en-US" sz="1400" dirty="0">
              <a:solidFill>
                <a:srgbClr val="001012"/>
              </a:solidFill>
              <a:latin typeface="Avenir Black"/>
              <a:cs typeface="Avenir Black"/>
            </a:endParaRPr>
          </a:p>
        </p:txBody>
      </p:sp>
      <p:sp>
        <p:nvSpPr>
          <p:cNvPr id="20" name="TextBox 19"/>
          <p:cNvSpPr txBox="1"/>
          <p:nvPr/>
        </p:nvSpPr>
        <p:spPr>
          <a:xfrm>
            <a:off x="14818" y="3020020"/>
            <a:ext cx="9143999" cy="646331"/>
          </a:xfrm>
          <a:prstGeom prst="rect">
            <a:avLst/>
          </a:prstGeom>
          <a:noFill/>
        </p:spPr>
        <p:txBody>
          <a:bodyPr wrap="square" rtlCol="0">
            <a:spAutoFit/>
          </a:bodyPr>
          <a:lstStyle/>
          <a:p>
            <a:pPr algn="ctr"/>
            <a:r>
              <a:rPr lang="en-US" dirty="0" smtClean="0">
                <a:solidFill>
                  <a:srgbClr val="001012"/>
                </a:solidFill>
                <a:latin typeface="Avenir Black"/>
                <a:cs typeface="Avenir Black"/>
              </a:rPr>
              <a:t>4.098 </a:t>
            </a:r>
            <a:r>
              <a:rPr lang="en-US" dirty="0" err="1" smtClean="0">
                <a:solidFill>
                  <a:srgbClr val="001012"/>
                </a:solidFill>
                <a:latin typeface="Avenir Black"/>
                <a:cs typeface="Avenir Black"/>
              </a:rPr>
              <a:t>etnias</a:t>
            </a:r>
            <a:r>
              <a:rPr lang="en-US" dirty="0" smtClean="0">
                <a:solidFill>
                  <a:srgbClr val="001012"/>
                </a:solidFill>
                <a:latin typeface="Avenir Black"/>
                <a:cs typeface="Avenir Black"/>
              </a:rPr>
              <a:t> no </a:t>
            </a:r>
            <a:r>
              <a:rPr lang="en-US" dirty="0" err="1" smtClean="0">
                <a:solidFill>
                  <a:srgbClr val="001012"/>
                </a:solidFill>
                <a:latin typeface="Avenir Black"/>
                <a:cs typeface="Avenir Black"/>
              </a:rPr>
              <a:t>alcanzadas</a:t>
            </a:r>
            <a:r>
              <a:rPr lang="en-US" dirty="0" smtClean="0">
                <a:solidFill>
                  <a:srgbClr val="001012"/>
                </a:solidFill>
                <a:latin typeface="Avenir Black"/>
                <a:cs typeface="Avenir Black"/>
              </a:rPr>
              <a:t> </a:t>
            </a:r>
            <a:r>
              <a:rPr lang="en-US" dirty="0" err="1" smtClean="0">
                <a:solidFill>
                  <a:srgbClr val="001012"/>
                </a:solidFill>
                <a:latin typeface="Avenir Black"/>
                <a:cs typeface="Avenir Black"/>
              </a:rPr>
              <a:t>viven</a:t>
            </a:r>
            <a:r>
              <a:rPr lang="en-US" dirty="0" smtClean="0">
                <a:solidFill>
                  <a:srgbClr val="001012"/>
                </a:solidFill>
                <a:latin typeface="Avenir Light"/>
                <a:cs typeface="Avenir Light"/>
              </a:rPr>
              <a:t> </a:t>
            </a:r>
            <a:r>
              <a:rPr lang="en-US" dirty="0" err="1" smtClean="0">
                <a:solidFill>
                  <a:srgbClr val="001012"/>
                </a:solidFill>
                <a:latin typeface="Avenir Light"/>
                <a:cs typeface="Avenir Light"/>
              </a:rPr>
              <a:t>en</a:t>
            </a:r>
            <a:r>
              <a:rPr lang="en-US" dirty="0" smtClean="0">
                <a:solidFill>
                  <a:srgbClr val="001012"/>
                </a:solidFill>
                <a:latin typeface="Avenir Light"/>
                <a:cs typeface="Avenir Light"/>
              </a:rPr>
              <a:t> </a:t>
            </a:r>
            <a:r>
              <a:rPr lang="en-US" dirty="0" err="1" smtClean="0">
                <a:solidFill>
                  <a:srgbClr val="001012"/>
                </a:solidFill>
                <a:latin typeface="Avenir Light"/>
                <a:cs typeface="Avenir Light"/>
              </a:rPr>
              <a:t>lugares</a:t>
            </a:r>
            <a:r>
              <a:rPr lang="en-US" dirty="0" smtClean="0">
                <a:solidFill>
                  <a:srgbClr val="001012"/>
                </a:solidFill>
                <a:latin typeface="Avenir Light"/>
                <a:cs typeface="Avenir Light"/>
              </a:rPr>
              <a:t> </a:t>
            </a:r>
            <a:r>
              <a:rPr lang="en-US" dirty="0" err="1" smtClean="0">
                <a:solidFill>
                  <a:srgbClr val="001012"/>
                </a:solidFill>
                <a:latin typeface="Avenir Light"/>
                <a:cs typeface="Avenir Light"/>
              </a:rPr>
              <a:t>extremos</a:t>
            </a:r>
            <a:endParaRPr lang="en-US" dirty="0" smtClean="0">
              <a:solidFill>
                <a:srgbClr val="001012"/>
              </a:solidFill>
              <a:latin typeface="Avenir Light"/>
              <a:cs typeface="Avenir Light"/>
            </a:endParaRPr>
          </a:p>
          <a:p>
            <a:pPr algn="ctr"/>
            <a:r>
              <a:rPr lang="en-US" dirty="0" smtClean="0">
                <a:solidFill>
                  <a:srgbClr val="001012"/>
                </a:solidFill>
                <a:latin typeface="Avenir Light"/>
                <a:cs typeface="Avenir Light"/>
              </a:rPr>
              <a:t> (2.400 </a:t>
            </a:r>
            <a:r>
              <a:rPr lang="en-US" dirty="0" err="1" smtClean="0">
                <a:solidFill>
                  <a:srgbClr val="001012"/>
                </a:solidFill>
                <a:latin typeface="Avenir Light"/>
                <a:cs typeface="Avenir Light"/>
              </a:rPr>
              <a:t>millones</a:t>
            </a:r>
            <a:r>
              <a:rPr lang="en-US" dirty="0" smtClean="0">
                <a:solidFill>
                  <a:srgbClr val="001012"/>
                </a:solidFill>
                <a:latin typeface="Avenir Light"/>
                <a:cs typeface="Avenir Light"/>
              </a:rPr>
              <a:t> de personas)</a:t>
            </a:r>
            <a:endParaRPr lang="en-US" dirty="0">
              <a:solidFill>
                <a:srgbClr val="001012"/>
              </a:solidFill>
              <a:latin typeface="Avenir Light"/>
              <a:cs typeface="Avenir Light"/>
            </a:endParaRPr>
          </a:p>
        </p:txBody>
      </p:sp>
      <p:pic>
        <p:nvPicPr>
          <p:cNvPr id="3" name="Picture 2" descr="IMB_MI_GlobalBriefing_natelistrom-10-jung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997817"/>
            <a:ext cx="1295400" cy="1573933"/>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750" y="1342169"/>
            <a:ext cx="1295400" cy="121522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5726" y="1924364"/>
            <a:ext cx="2375274" cy="647386"/>
          </a:xfrm>
          <a:prstGeom prst="rect">
            <a:avLst/>
          </a:prstGeom>
        </p:spPr>
      </p:pic>
    </p:spTree>
    <p:extLst>
      <p:ext uri="{BB962C8B-B14F-4D97-AF65-F5344CB8AC3E}">
        <p14:creationId xmlns:p14="http://schemas.microsoft.com/office/powerpoint/2010/main" val="2563664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 y="-90845"/>
            <a:ext cx="9144000" cy="5143500"/>
          </a:xfrm>
          <a:prstGeom prst="rect">
            <a:avLst/>
          </a:prstGeom>
        </p:spPr>
      </p:pic>
      <p:sp>
        <p:nvSpPr>
          <p:cNvPr id="9" name="TextBox 8"/>
          <p:cNvSpPr txBox="1"/>
          <p:nvPr/>
        </p:nvSpPr>
        <p:spPr>
          <a:xfrm>
            <a:off x="1981201" y="4170649"/>
            <a:ext cx="5989684" cy="523220"/>
          </a:xfrm>
          <a:prstGeom prst="rect">
            <a:avLst/>
          </a:prstGeom>
          <a:noFill/>
        </p:spPr>
        <p:txBody>
          <a:bodyPr wrap="square" rtlCol="0">
            <a:spAutoFit/>
          </a:bodyPr>
          <a:lstStyle/>
          <a:p>
            <a:r>
              <a:rPr lang="en-US" sz="700" dirty="0" smtClean="0">
                <a:latin typeface="Avenir LT Std 35 Light"/>
                <a:cs typeface="Avenir LT Std 35 Light"/>
              </a:rPr>
              <a:t>SOURCES: </a:t>
            </a:r>
            <a:r>
              <a:rPr lang="en-US" sz="700" dirty="0">
                <a:latin typeface="Avenir LT Std 35 Light"/>
                <a:cs typeface="Avenir LT Std 35 Light"/>
              </a:rPr>
              <a:t>Syrian Observatory for Human Rights</a:t>
            </a:r>
          </a:p>
          <a:p>
            <a:r>
              <a:rPr lang="en-US" sz="700" dirty="0">
                <a:latin typeface="Avenir LT Std 35 Light"/>
                <a:cs typeface="Avenir LT Std 35 Light"/>
              </a:rPr>
              <a:t>https://</a:t>
            </a:r>
            <a:r>
              <a:rPr lang="en-US" sz="700" dirty="0" err="1">
                <a:latin typeface="Avenir LT Std 35 Light"/>
                <a:cs typeface="Avenir LT Std 35 Light"/>
              </a:rPr>
              <a:t>www.mercycorps.org</a:t>
            </a:r>
            <a:r>
              <a:rPr lang="en-US" sz="700" dirty="0">
                <a:latin typeface="Avenir LT Std 35 Light"/>
                <a:cs typeface="Avenir LT Std 35 Light"/>
              </a:rPr>
              <a:t>/articles/</a:t>
            </a:r>
            <a:r>
              <a:rPr lang="en-US" sz="700" dirty="0" err="1">
                <a:latin typeface="Avenir LT Std 35 Light"/>
                <a:cs typeface="Avenir LT Std 35 Light"/>
              </a:rPr>
              <a:t>iraq</a:t>
            </a:r>
            <a:r>
              <a:rPr lang="en-US" sz="700" dirty="0">
                <a:latin typeface="Avenir LT Std 35 Light"/>
                <a:cs typeface="Avenir LT Std 35 Light"/>
              </a:rPr>
              <a:t>-</a:t>
            </a:r>
            <a:r>
              <a:rPr lang="en-US" sz="700" dirty="0" err="1">
                <a:latin typeface="Avenir LT Std 35 Light"/>
                <a:cs typeface="Avenir LT Std 35 Light"/>
              </a:rPr>
              <a:t>jordan</a:t>
            </a:r>
            <a:r>
              <a:rPr lang="en-US" sz="700" dirty="0">
                <a:latin typeface="Avenir LT Std 35 Light"/>
                <a:cs typeface="Avenir LT Std 35 Light"/>
              </a:rPr>
              <a:t>-</a:t>
            </a:r>
            <a:r>
              <a:rPr lang="en-US" sz="700" dirty="0" err="1">
                <a:latin typeface="Avenir LT Std 35 Light"/>
                <a:cs typeface="Avenir LT Std 35 Light"/>
              </a:rPr>
              <a:t>lebanon</a:t>
            </a:r>
            <a:r>
              <a:rPr lang="en-US" sz="700" dirty="0">
                <a:latin typeface="Avenir LT Std 35 Light"/>
                <a:cs typeface="Avenir LT Std 35 Light"/>
              </a:rPr>
              <a:t>-</a:t>
            </a:r>
            <a:r>
              <a:rPr lang="en-US" sz="700" dirty="0" err="1">
                <a:latin typeface="Avenir LT Std 35 Light"/>
                <a:cs typeface="Avenir LT Std 35 Light"/>
              </a:rPr>
              <a:t>syria</a:t>
            </a:r>
            <a:r>
              <a:rPr lang="en-US" sz="700" dirty="0">
                <a:latin typeface="Avenir LT Std 35 Light"/>
                <a:cs typeface="Avenir LT Std 35 Light"/>
              </a:rPr>
              <a:t>-turkey/quick-facts-what-you-need-know-about-</a:t>
            </a:r>
            <a:r>
              <a:rPr lang="en-US" sz="700" dirty="0" err="1">
                <a:latin typeface="Avenir LT Std 35 Light"/>
                <a:cs typeface="Avenir LT Std 35 Light"/>
              </a:rPr>
              <a:t>syria</a:t>
            </a:r>
            <a:r>
              <a:rPr lang="en-US" sz="700" dirty="0">
                <a:latin typeface="Avenir LT Std 35 Light"/>
                <a:cs typeface="Avenir LT Std 35 Light"/>
              </a:rPr>
              <a:t>-crisis, http://</a:t>
            </a:r>
            <a:r>
              <a:rPr lang="en-US" sz="700" dirty="0" err="1">
                <a:latin typeface="Avenir LT Std 35 Light"/>
                <a:cs typeface="Avenir LT Std 35 Light"/>
              </a:rPr>
              <a:t>donate.unhcr.org</a:t>
            </a:r>
            <a:r>
              <a:rPr lang="en-US" sz="700" dirty="0">
                <a:latin typeface="Avenir LT Std 35 Light"/>
                <a:cs typeface="Avenir LT Std 35 Light"/>
              </a:rPr>
              <a:t>/international/</a:t>
            </a:r>
            <a:r>
              <a:rPr lang="en-US" sz="700" dirty="0" err="1">
                <a:latin typeface="Avenir LT Std 35 Light"/>
                <a:cs typeface="Avenir LT Std 35 Light"/>
              </a:rPr>
              <a:t>syria</a:t>
            </a:r>
            <a:r>
              <a:rPr lang="en-US" sz="700" dirty="0">
                <a:latin typeface="Avenir LT Std 35 Light"/>
                <a:cs typeface="Avenir LT Std 35 Light"/>
              </a:rPr>
              <a:t>#_</a:t>
            </a:r>
            <a:r>
              <a:rPr lang="en-US" sz="700" dirty="0" err="1">
                <a:latin typeface="Avenir LT Std 35 Light"/>
                <a:cs typeface="Avenir LT Std 35 Light"/>
              </a:rPr>
              <a:t>ga</a:t>
            </a:r>
            <a:r>
              <a:rPr lang="en-US" sz="700" dirty="0">
                <a:latin typeface="Avenir LT Std 35 Light"/>
                <a:cs typeface="Avenir LT Std 35 Light"/>
              </a:rPr>
              <a:t>=1.42471078.288164809.1406226179, https://</a:t>
            </a:r>
            <a:r>
              <a:rPr lang="en-US" sz="700" dirty="0" err="1">
                <a:latin typeface="Avenir LT Std 35 Light"/>
                <a:cs typeface="Avenir LT Std 35 Light"/>
              </a:rPr>
              <a:t>www.amnesty.org</a:t>
            </a:r>
            <a:r>
              <a:rPr lang="en-US" sz="700" dirty="0">
                <a:latin typeface="Avenir LT Std 35 Light"/>
                <a:cs typeface="Avenir LT Std 35 Light"/>
              </a:rPr>
              <a:t>/en/latest/news/2015/09/</a:t>
            </a:r>
            <a:r>
              <a:rPr lang="en-US" sz="700" dirty="0" err="1">
                <a:latin typeface="Avenir LT Std 35 Light"/>
                <a:cs typeface="Avenir LT Std 35 Light"/>
              </a:rPr>
              <a:t>syrias</a:t>
            </a:r>
            <a:r>
              <a:rPr lang="en-US" sz="700" dirty="0">
                <a:latin typeface="Avenir LT Std 35 Light"/>
                <a:cs typeface="Avenir LT Std 35 Light"/>
              </a:rPr>
              <a:t>-refugee-crisis-in-numbers/      </a:t>
            </a:r>
          </a:p>
          <a:p>
            <a:r>
              <a:rPr lang="en-US" sz="700" dirty="0">
                <a:latin typeface="Avenir LT Std 35 Light"/>
                <a:cs typeface="Avenir LT Std 35 Light"/>
              </a:rPr>
              <a:t>http://</a:t>
            </a:r>
            <a:r>
              <a:rPr lang="en-US" sz="700" dirty="0" err="1">
                <a:latin typeface="Avenir LT Std 35 Light"/>
                <a:cs typeface="Avenir LT Std 35 Light"/>
              </a:rPr>
              <a:t>www.worldvision.org</a:t>
            </a:r>
            <a:r>
              <a:rPr lang="en-US" sz="700" dirty="0">
                <a:latin typeface="Avenir LT Std 35 Light"/>
                <a:cs typeface="Avenir LT Std 35 Light"/>
              </a:rPr>
              <a:t>/news-stories-videos/</a:t>
            </a:r>
            <a:r>
              <a:rPr lang="en-US" sz="700" dirty="0" err="1">
                <a:latin typeface="Avenir LT Std 35 Light"/>
                <a:cs typeface="Avenir LT Std 35 Light"/>
              </a:rPr>
              <a:t>syria</a:t>
            </a:r>
            <a:r>
              <a:rPr lang="en-US" sz="700" dirty="0">
                <a:latin typeface="Avenir LT Std 35 Light"/>
                <a:cs typeface="Avenir LT Std 35 Light"/>
              </a:rPr>
              <a:t>-war-refugee-crisis</a:t>
            </a:r>
          </a:p>
        </p:txBody>
      </p:sp>
      <p:sp>
        <p:nvSpPr>
          <p:cNvPr id="10" name="TextBox 9"/>
          <p:cNvSpPr txBox="1"/>
          <p:nvPr/>
        </p:nvSpPr>
        <p:spPr>
          <a:xfrm>
            <a:off x="261190" y="288250"/>
            <a:ext cx="30154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505200" y="288250"/>
            <a:ext cx="4827373" cy="369332"/>
          </a:xfrm>
          <a:prstGeom prst="rect">
            <a:avLst/>
          </a:prstGeom>
          <a:noFill/>
        </p:spPr>
        <p:txBody>
          <a:bodyPr wrap="square" rtlCol="0">
            <a:spAutoFit/>
          </a:bodyPr>
          <a:lstStyle/>
          <a:p>
            <a:r>
              <a:rPr lang="en-US" dirty="0" smtClean="0">
                <a:solidFill>
                  <a:schemeClr val="accent6"/>
                </a:solidFill>
                <a:latin typeface="Avenir LT Std 35 Light"/>
                <a:cs typeface="Avenir LT Std 35 Light"/>
              </a:rPr>
              <a:t>Crisis en </a:t>
            </a:r>
            <a:r>
              <a:rPr lang="en-US" dirty="0" err="1" smtClean="0">
                <a:solidFill>
                  <a:schemeClr val="accent6"/>
                </a:solidFill>
                <a:latin typeface="Avenir LT Std 35 Light"/>
                <a:cs typeface="Avenir LT Std 35 Light"/>
              </a:rPr>
              <a:t>Siria</a:t>
            </a:r>
            <a:endParaRPr lang="en-US" dirty="0">
              <a:solidFill>
                <a:schemeClr val="accent6"/>
              </a:solidFill>
              <a:latin typeface="Avenir LT Std 35 Light"/>
              <a:cs typeface="Avenir LT Std 35 Light"/>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3283" y="666750"/>
            <a:ext cx="2286000" cy="2286000"/>
          </a:xfrm>
          <a:prstGeom prst="rect">
            <a:avLst/>
          </a:prstGeom>
        </p:spPr>
      </p:pic>
      <p:sp>
        <p:nvSpPr>
          <p:cNvPr id="19" name="TextBox 18"/>
          <p:cNvSpPr txBox="1"/>
          <p:nvPr/>
        </p:nvSpPr>
        <p:spPr>
          <a:xfrm>
            <a:off x="3810000" y="1773019"/>
            <a:ext cx="2286000" cy="646331"/>
          </a:xfrm>
          <a:prstGeom prst="rect">
            <a:avLst/>
          </a:prstGeom>
          <a:noFill/>
        </p:spPr>
        <p:txBody>
          <a:bodyPr wrap="square" rtlCol="0">
            <a:spAutoFit/>
          </a:bodyPr>
          <a:lstStyle/>
          <a:p>
            <a:pPr algn="ctr"/>
            <a:r>
              <a:rPr lang="en-US" dirty="0" smtClean="0">
                <a:latin typeface="Avenir LT Std 35 Light"/>
                <a:cs typeface="Avenir LT Std 35 Light"/>
              </a:rPr>
              <a:t>de los </a:t>
            </a:r>
            <a:r>
              <a:rPr lang="en-US" dirty="0" err="1" smtClean="0">
                <a:latin typeface="Avenir LT Std 35 Light"/>
                <a:cs typeface="Avenir LT Std 35 Light"/>
              </a:rPr>
              <a:t>cuales</a:t>
            </a:r>
            <a:endParaRPr lang="en-US" dirty="0" smtClean="0">
              <a:latin typeface="Avenir LT Std 35 Light"/>
              <a:cs typeface="Avenir LT Std 35 Light"/>
            </a:endParaRPr>
          </a:p>
          <a:p>
            <a:pPr algn="ctr"/>
            <a:r>
              <a:rPr lang="en-US" dirty="0" smtClean="0">
                <a:latin typeface="Avenir LT Std 35 Light"/>
                <a:cs typeface="Avenir LT Std 35 Light"/>
              </a:rPr>
              <a:t>son </a:t>
            </a:r>
            <a:r>
              <a:rPr lang="en-US" dirty="0" err="1" smtClean="0">
                <a:latin typeface="Avenir LT Std 35 Light"/>
                <a:cs typeface="Avenir LT Std 35 Light"/>
              </a:rPr>
              <a:t>civiles</a:t>
            </a:r>
            <a:endParaRPr lang="en-US" dirty="0" smtClean="0">
              <a:latin typeface="Avenir LT Std 35 Light"/>
              <a:cs typeface="Avenir LT Std 35 Light"/>
            </a:endParaRPr>
          </a:p>
        </p:txBody>
      </p:sp>
      <p:sp>
        <p:nvSpPr>
          <p:cNvPr id="23" name="TextBox 22"/>
          <p:cNvSpPr txBox="1"/>
          <p:nvPr/>
        </p:nvSpPr>
        <p:spPr>
          <a:xfrm>
            <a:off x="3833283" y="1151131"/>
            <a:ext cx="2262717" cy="769441"/>
          </a:xfrm>
          <a:prstGeom prst="rect">
            <a:avLst/>
          </a:prstGeom>
          <a:noFill/>
        </p:spPr>
        <p:txBody>
          <a:bodyPr wrap="square" rtlCol="0">
            <a:spAutoFit/>
          </a:bodyPr>
          <a:lstStyle/>
          <a:p>
            <a:pPr algn="ctr"/>
            <a:r>
              <a:rPr lang="en-US" sz="4400" dirty="0" smtClean="0">
                <a:solidFill>
                  <a:srgbClr val="EB5A54"/>
                </a:solidFill>
                <a:latin typeface="Avenir Black"/>
                <a:cs typeface="Avenir Black"/>
              </a:rPr>
              <a:t>50%</a:t>
            </a:r>
            <a:endParaRPr lang="en-US" sz="4400" dirty="0">
              <a:solidFill>
                <a:srgbClr val="EB5A54"/>
              </a:solidFill>
              <a:latin typeface="Avenir Black"/>
              <a:cs typeface="Avenir Black"/>
            </a:endParaRPr>
          </a:p>
        </p:txBody>
      </p:sp>
      <p:sp>
        <p:nvSpPr>
          <p:cNvPr id="27" name="TextBox 26"/>
          <p:cNvSpPr txBox="1"/>
          <p:nvPr/>
        </p:nvSpPr>
        <p:spPr>
          <a:xfrm>
            <a:off x="228600" y="888754"/>
            <a:ext cx="3733800" cy="997196"/>
          </a:xfrm>
          <a:prstGeom prst="rect">
            <a:avLst/>
          </a:prstGeom>
          <a:noFill/>
        </p:spPr>
        <p:txBody>
          <a:bodyPr wrap="square" rtlCol="0">
            <a:spAutoFit/>
          </a:bodyPr>
          <a:lstStyle/>
          <a:p>
            <a:pPr>
              <a:lnSpc>
                <a:spcPct val="80000"/>
              </a:lnSpc>
            </a:pPr>
            <a:r>
              <a:rPr lang="en-US" sz="3600" dirty="0" smtClean="0">
                <a:solidFill>
                  <a:srgbClr val="EB5A54"/>
                </a:solidFill>
                <a:latin typeface="Avenir Black"/>
                <a:cs typeface="Avenir Black"/>
              </a:rPr>
              <a:t>220.000 </a:t>
            </a:r>
            <a:r>
              <a:rPr lang="en-US" sz="3600" dirty="0" err="1" smtClean="0">
                <a:solidFill>
                  <a:srgbClr val="EB5A54"/>
                </a:solidFill>
                <a:latin typeface="Avenir Black"/>
                <a:cs typeface="Avenir Black"/>
              </a:rPr>
              <a:t>muertos</a:t>
            </a:r>
            <a:r>
              <a:rPr lang="en-US" dirty="0" smtClean="0">
                <a:solidFill>
                  <a:srgbClr val="EB5A54"/>
                </a:solidFill>
                <a:latin typeface="Avenir Black"/>
                <a:cs typeface="Avenir Black"/>
              </a:rPr>
              <a:t> </a:t>
            </a:r>
            <a:endParaRPr lang="en-US" dirty="0">
              <a:solidFill>
                <a:srgbClr val="001012"/>
              </a:solidFill>
              <a:latin typeface="Avenir Light"/>
              <a:cs typeface="Avenir Light"/>
            </a:endParaRPr>
          </a:p>
        </p:txBody>
      </p:sp>
      <p:sp>
        <p:nvSpPr>
          <p:cNvPr id="2" name="Rectangle 1"/>
          <p:cNvSpPr/>
          <p:nvPr/>
        </p:nvSpPr>
        <p:spPr>
          <a:xfrm>
            <a:off x="304800" y="2114550"/>
            <a:ext cx="4572000" cy="1815882"/>
          </a:xfrm>
          <a:prstGeom prst="rect">
            <a:avLst/>
          </a:prstGeom>
        </p:spPr>
        <p:txBody>
          <a:bodyPr>
            <a:spAutoFit/>
          </a:bodyPr>
          <a:lstStyle/>
          <a:p>
            <a:pPr marL="285750" indent="-285750">
              <a:buFont typeface="Arial"/>
              <a:buChar char="•"/>
            </a:pPr>
            <a:r>
              <a:rPr lang="en-US" sz="1600" dirty="0">
                <a:solidFill>
                  <a:srgbClr val="001012"/>
                </a:solidFill>
                <a:latin typeface="Avenir Black"/>
                <a:cs typeface="Avenir Black"/>
              </a:rPr>
              <a:t>1.5 </a:t>
            </a:r>
            <a:r>
              <a:rPr lang="en-US" sz="1600" dirty="0" err="1" smtClean="0">
                <a:solidFill>
                  <a:srgbClr val="001012"/>
                </a:solidFill>
                <a:latin typeface="Avenir Black"/>
                <a:cs typeface="Avenir Black"/>
              </a:rPr>
              <a:t>millones</a:t>
            </a:r>
            <a:r>
              <a:rPr lang="en-US" sz="1600" dirty="0" smtClean="0">
                <a:solidFill>
                  <a:srgbClr val="001012"/>
                </a:solidFill>
                <a:latin typeface="Avenir Black"/>
                <a:cs typeface="Avenir Black"/>
              </a:rPr>
              <a:t> de </a:t>
            </a:r>
            <a:r>
              <a:rPr lang="en-US" sz="1600" dirty="0" err="1" smtClean="0">
                <a:solidFill>
                  <a:srgbClr val="001012"/>
                </a:solidFill>
                <a:latin typeface="Avenir Black"/>
                <a:cs typeface="Avenir Black"/>
              </a:rPr>
              <a:t>heridos</a:t>
            </a:r>
            <a:r>
              <a:rPr lang="en-US" sz="1600" dirty="0" smtClean="0">
                <a:solidFill>
                  <a:srgbClr val="001012"/>
                </a:solidFill>
                <a:latin typeface="Avenir Black"/>
                <a:cs typeface="Avenir Black"/>
              </a:rPr>
              <a:t> </a:t>
            </a:r>
            <a:r>
              <a:rPr lang="en-US" sz="1600" dirty="0" smtClean="0">
                <a:solidFill>
                  <a:srgbClr val="001012"/>
                </a:solidFill>
                <a:latin typeface="Avenir Light"/>
                <a:cs typeface="Avenir Light"/>
              </a:rPr>
              <a:t>o </a:t>
            </a:r>
            <a:r>
              <a:rPr lang="en-US" sz="1600" dirty="0">
                <a:solidFill>
                  <a:srgbClr val="001012"/>
                </a:solidFill>
                <a:latin typeface="Avenir Light"/>
                <a:cs typeface="Avenir Light"/>
              </a:rPr>
              <a:t/>
            </a:r>
            <a:br>
              <a:rPr lang="en-US" sz="1600" dirty="0">
                <a:solidFill>
                  <a:srgbClr val="001012"/>
                </a:solidFill>
                <a:latin typeface="Avenir Light"/>
                <a:cs typeface="Avenir Light"/>
              </a:rPr>
            </a:br>
            <a:r>
              <a:rPr lang="en-US" sz="1600" dirty="0" err="1" smtClean="0">
                <a:solidFill>
                  <a:srgbClr val="001012"/>
                </a:solidFill>
                <a:latin typeface="Avenir Light"/>
                <a:cs typeface="Avenir Light"/>
              </a:rPr>
              <a:t>discapacitados</a:t>
            </a:r>
            <a:endParaRPr lang="en-US" sz="1600" dirty="0">
              <a:solidFill>
                <a:srgbClr val="001012"/>
              </a:solidFill>
              <a:latin typeface="Avenir Light"/>
              <a:cs typeface="Avenir Light"/>
            </a:endParaRPr>
          </a:p>
          <a:p>
            <a:pPr marL="285750" indent="-285750">
              <a:buFont typeface="Arial"/>
              <a:buChar char="•"/>
            </a:pPr>
            <a:r>
              <a:rPr lang="en-US" sz="1600" dirty="0">
                <a:solidFill>
                  <a:srgbClr val="001012"/>
                </a:solidFill>
                <a:latin typeface="Avenir Black"/>
                <a:cs typeface="Avenir Black"/>
              </a:rPr>
              <a:t>12 </a:t>
            </a:r>
            <a:r>
              <a:rPr lang="en-US" sz="1600" dirty="0" err="1" smtClean="0">
                <a:solidFill>
                  <a:srgbClr val="001012"/>
                </a:solidFill>
                <a:latin typeface="Avenir Black"/>
                <a:cs typeface="Avenir Black"/>
              </a:rPr>
              <a:t>millones</a:t>
            </a:r>
            <a:r>
              <a:rPr lang="en-US" sz="1600" dirty="0" smtClean="0">
                <a:solidFill>
                  <a:srgbClr val="001012"/>
                </a:solidFill>
                <a:latin typeface="Avenir Black"/>
                <a:cs typeface="Avenir Black"/>
              </a:rPr>
              <a:t> de </a:t>
            </a:r>
            <a:r>
              <a:rPr lang="en-US" sz="1600" dirty="0" err="1" smtClean="0">
                <a:solidFill>
                  <a:srgbClr val="001012"/>
                </a:solidFill>
                <a:latin typeface="Avenir Black"/>
                <a:cs typeface="Avenir Black"/>
              </a:rPr>
              <a:t>desplazados</a:t>
            </a:r>
            <a:r>
              <a:rPr lang="en-US" sz="1600" dirty="0" smtClean="0">
                <a:solidFill>
                  <a:srgbClr val="001012"/>
                </a:solidFill>
                <a:latin typeface="Avenir Light"/>
                <a:cs typeface="Avenir Light"/>
              </a:rPr>
              <a:t>: </a:t>
            </a:r>
            <a:br>
              <a:rPr lang="en-US" sz="1600" dirty="0" smtClean="0">
                <a:solidFill>
                  <a:srgbClr val="001012"/>
                </a:solidFill>
                <a:latin typeface="Avenir Light"/>
                <a:cs typeface="Avenir Light"/>
              </a:rPr>
            </a:br>
            <a:r>
              <a:rPr lang="en-US" sz="1600" dirty="0" smtClean="0">
                <a:solidFill>
                  <a:srgbClr val="001012"/>
                </a:solidFill>
                <a:latin typeface="Avenir Light"/>
                <a:cs typeface="Avenir Light"/>
              </a:rPr>
              <a:t>4.6 </a:t>
            </a:r>
            <a:r>
              <a:rPr lang="en-US" sz="1600" dirty="0" err="1" smtClean="0">
                <a:solidFill>
                  <a:srgbClr val="001012"/>
                </a:solidFill>
                <a:latin typeface="Avenir Light"/>
                <a:cs typeface="Avenir Light"/>
              </a:rPr>
              <a:t>millones</a:t>
            </a:r>
            <a:r>
              <a:rPr lang="en-US" sz="1600" dirty="0" smtClean="0">
                <a:solidFill>
                  <a:srgbClr val="001012"/>
                </a:solidFill>
                <a:latin typeface="Avenir Light"/>
                <a:cs typeface="Avenir Light"/>
              </a:rPr>
              <a:t> de </a:t>
            </a:r>
            <a:r>
              <a:rPr lang="en-US" sz="1600" dirty="0" err="1" smtClean="0">
                <a:solidFill>
                  <a:srgbClr val="001012"/>
                </a:solidFill>
                <a:latin typeface="Avenir Light"/>
                <a:cs typeface="Avenir Light"/>
              </a:rPr>
              <a:t>refugiados</a:t>
            </a:r>
            <a:r>
              <a:rPr lang="en-US" sz="1600" dirty="0" smtClean="0">
                <a:solidFill>
                  <a:srgbClr val="001012"/>
                </a:solidFill>
                <a:latin typeface="Avenir Light"/>
                <a:cs typeface="Avenir Light"/>
              </a:rPr>
              <a:t> </a:t>
            </a:r>
            <a:r>
              <a:rPr lang="en-US" sz="1600" dirty="0" err="1" smtClean="0">
                <a:solidFill>
                  <a:srgbClr val="001012"/>
                </a:solidFill>
                <a:latin typeface="Avenir Light"/>
                <a:cs typeface="Avenir Light"/>
              </a:rPr>
              <a:t>internacionales</a:t>
            </a:r>
            <a:r>
              <a:rPr lang="en-US" sz="1600" dirty="0" smtClean="0">
                <a:solidFill>
                  <a:srgbClr val="001012"/>
                </a:solidFill>
                <a:latin typeface="Avenir Light"/>
                <a:cs typeface="Avenir Light"/>
              </a:rPr>
              <a:t> + </a:t>
            </a:r>
            <a:br>
              <a:rPr lang="en-US" sz="1600" dirty="0" smtClean="0">
                <a:solidFill>
                  <a:srgbClr val="001012"/>
                </a:solidFill>
                <a:latin typeface="Avenir Light"/>
                <a:cs typeface="Avenir Light"/>
              </a:rPr>
            </a:br>
            <a:r>
              <a:rPr lang="en-US" sz="1600" dirty="0" smtClean="0">
                <a:solidFill>
                  <a:srgbClr val="001012"/>
                </a:solidFill>
                <a:latin typeface="Avenir Light"/>
                <a:cs typeface="Avenir Light"/>
              </a:rPr>
              <a:t>7.6 </a:t>
            </a:r>
            <a:r>
              <a:rPr lang="en-US" sz="1600" dirty="0" err="1" smtClean="0">
                <a:solidFill>
                  <a:srgbClr val="001012"/>
                </a:solidFill>
                <a:latin typeface="Avenir Light"/>
                <a:cs typeface="Avenir Light"/>
              </a:rPr>
              <a:t>millones</a:t>
            </a:r>
            <a:r>
              <a:rPr lang="en-US" sz="1600" dirty="0" smtClean="0">
                <a:solidFill>
                  <a:srgbClr val="001012"/>
                </a:solidFill>
                <a:latin typeface="Avenir Light"/>
                <a:cs typeface="Avenir Light"/>
              </a:rPr>
              <a:t> de </a:t>
            </a:r>
            <a:r>
              <a:rPr lang="en-US" sz="1600" dirty="0" err="1" smtClean="0">
                <a:solidFill>
                  <a:srgbClr val="001012"/>
                </a:solidFill>
                <a:latin typeface="Avenir Light"/>
                <a:cs typeface="Avenir Light"/>
              </a:rPr>
              <a:t>desplazados</a:t>
            </a:r>
            <a:r>
              <a:rPr lang="en-US" sz="1600" dirty="0" smtClean="0">
                <a:solidFill>
                  <a:srgbClr val="001012"/>
                </a:solidFill>
                <a:latin typeface="Avenir Light"/>
                <a:cs typeface="Avenir Light"/>
              </a:rPr>
              <a:t> </a:t>
            </a:r>
            <a:r>
              <a:rPr lang="en-US" sz="1600" dirty="0" err="1" smtClean="0">
                <a:solidFill>
                  <a:srgbClr val="001012"/>
                </a:solidFill>
                <a:latin typeface="Avenir Light"/>
                <a:cs typeface="Avenir Light"/>
              </a:rPr>
              <a:t>internos</a:t>
            </a:r>
            <a:endParaRPr lang="en-US" sz="1600" dirty="0">
              <a:solidFill>
                <a:srgbClr val="001012"/>
              </a:solidFill>
              <a:latin typeface="Avenir Light"/>
              <a:cs typeface="Avenir Light"/>
            </a:endParaRPr>
          </a:p>
          <a:p>
            <a:pPr marL="285750" indent="-285750">
              <a:buFont typeface="Arial"/>
              <a:buChar char="•"/>
            </a:pPr>
            <a:r>
              <a:rPr lang="en-US" sz="1600" dirty="0" err="1" smtClean="0">
                <a:solidFill>
                  <a:srgbClr val="001012"/>
                </a:solidFill>
                <a:latin typeface="Avenir Light"/>
                <a:cs typeface="Avenir Light"/>
              </a:rPr>
              <a:t>Millones</a:t>
            </a:r>
            <a:r>
              <a:rPr lang="en-US" sz="1600" dirty="0" smtClean="0">
                <a:solidFill>
                  <a:srgbClr val="001012"/>
                </a:solidFill>
                <a:latin typeface="Avenir Light"/>
                <a:cs typeface="Avenir Light"/>
              </a:rPr>
              <a:t> de </a:t>
            </a:r>
            <a:r>
              <a:rPr lang="en-US" sz="1600" dirty="0" err="1" smtClean="0">
                <a:solidFill>
                  <a:srgbClr val="001012"/>
                </a:solidFill>
                <a:latin typeface="Avenir Light"/>
                <a:cs typeface="Avenir Light"/>
              </a:rPr>
              <a:t>niños</a:t>
            </a:r>
            <a:r>
              <a:rPr lang="en-US" sz="1600" dirty="0" smtClean="0">
                <a:solidFill>
                  <a:srgbClr val="001012"/>
                </a:solidFill>
                <a:latin typeface="Avenir Light"/>
                <a:cs typeface="Avenir Light"/>
              </a:rPr>
              <a:t> </a:t>
            </a:r>
            <a:r>
              <a:rPr lang="en-US" sz="1600" dirty="0" err="1" smtClean="0">
                <a:solidFill>
                  <a:srgbClr val="001012"/>
                </a:solidFill>
                <a:latin typeface="Avenir Light"/>
                <a:cs typeface="Avenir Light"/>
              </a:rPr>
              <a:t>sufren</a:t>
            </a:r>
            <a:r>
              <a:rPr lang="en-US" sz="1600" dirty="0" smtClean="0">
                <a:solidFill>
                  <a:srgbClr val="001012"/>
                </a:solidFill>
                <a:latin typeface="Avenir Light"/>
                <a:cs typeface="Avenir Light"/>
              </a:rPr>
              <a:t/>
            </a:r>
            <a:br>
              <a:rPr lang="en-US" sz="1600" dirty="0" smtClean="0">
                <a:solidFill>
                  <a:srgbClr val="001012"/>
                </a:solidFill>
                <a:latin typeface="Avenir Light"/>
                <a:cs typeface="Avenir Light"/>
              </a:rPr>
            </a:br>
            <a:r>
              <a:rPr lang="en-US" sz="1600" dirty="0" smtClean="0">
                <a:solidFill>
                  <a:srgbClr val="001012"/>
                </a:solidFill>
                <a:latin typeface="Avenir Light"/>
                <a:cs typeface="Avenir Light"/>
              </a:rPr>
              <a:t>de </a:t>
            </a:r>
            <a:r>
              <a:rPr lang="en-US" sz="1600" dirty="0" smtClean="0">
                <a:solidFill>
                  <a:srgbClr val="001012"/>
                </a:solidFill>
                <a:latin typeface="Avenir Black"/>
                <a:cs typeface="Avenir Black"/>
              </a:rPr>
              <a:t>traumas</a:t>
            </a:r>
            <a:r>
              <a:rPr lang="en-US" sz="1600" dirty="0" smtClean="0">
                <a:solidFill>
                  <a:srgbClr val="001012"/>
                </a:solidFill>
                <a:latin typeface="Avenir Light"/>
                <a:cs typeface="Avenir Light"/>
              </a:rPr>
              <a:t>, </a:t>
            </a:r>
            <a:r>
              <a:rPr lang="en-US" sz="1600" dirty="0" err="1" smtClean="0">
                <a:solidFill>
                  <a:srgbClr val="001012"/>
                </a:solidFill>
                <a:latin typeface="Avenir Light"/>
                <a:cs typeface="Avenir Light"/>
              </a:rPr>
              <a:t>des</a:t>
            </a:r>
            <a:r>
              <a:rPr lang="en-US" sz="1600" dirty="0" err="1" smtClean="0">
                <a:solidFill>
                  <a:srgbClr val="001012"/>
                </a:solidFill>
                <a:latin typeface="Avenir Black"/>
                <a:cs typeface="Avenir Black"/>
              </a:rPr>
              <a:t>nutrición</a:t>
            </a:r>
            <a:r>
              <a:rPr lang="en-US" sz="1600" dirty="0">
                <a:solidFill>
                  <a:srgbClr val="001012"/>
                </a:solidFill>
                <a:latin typeface="Avenir Black"/>
                <a:cs typeface="Avenir Black"/>
              </a:rPr>
              <a:t> y </a:t>
            </a:r>
            <a:r>
              <a:rPr lang="en-US" sz="1600" dirty="0" err="1" smtClean="0">
                <a:solidFill>
                  <a:srgbClr val="001012"/>
                </a:solidFill>
                <a:latin typeface="Avenir Black"/>
                <a:cs typeface="Avenir Black"/>
              </a:rPr>
              <a:t>muerte</a:t>
            </a:r>
            <a:endParaRPr lang="en-US" sz="1600" dirty="0">
              <a:solidFill>
                <a:srgbClr val="001012"/>
              </a:solidFill>
              <a:latin typeface="Avenir Black"/>
              <a:cs typeface="Avenir Black"/>
            </a:endParaRP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1504950"/>
            <a:ext cx="2286000" cy="2286000"/>
          </a:xfrm>
          <a:prstGeom prst="rect">
            <a:avLst/>
          </a:prstGeom>
        </p:spPr>
      </p:pic>
      <p:sp>
        <p:nvSpPr>
          <p:cNvPr id="29" name="TextBox 28"/>
          <p:cNvSpPr txBox="1"/>
          <p:nvPr/>
        </p:nvSpPr>
        <p:spPr>
          <a:xfrm>
            <a:off x="6834717" y="3257550"/>
            <a:ext cx="2286000" cy="523220"/>
          </a:xfrm>
          <a:prstGeom prst="rect">
            <a:avLst/>
          </a:prstGeom>
          <a:noFill/>
        </p:spPr>
        <p:txBody>
          <a:bodyPr wrap="square" rtlCol="0">
            <a:spAutoFit/>
          </a:bodyPr>
          <a:lstStyle/>
          <a:p>
            <a:pPr algn="ctr"/>
            <a:r>
              <a:rPr lang="en-US" sz="1400" dirty="0" err="1" smtClean="0">
                <a:latin typeface="Avenir LT Std 35 Light"/>
                <a:cs typeface="Avenir LT Std 35 Light"/>
              </a:rPr>
              <a:t>hospitales</a:t>
            </a:r>
            <a:endParaRPr lang="en-US" sz="1400" dirty="0" smtClean="0">
              <a:latin typeface="Avenir LT Std 35 Light"/>
              <a:cs typeface="Avenir LT Std 35 Light"/>
            </a:endParaRPr>
          </a:p>
          <a:p>
            <a:pPr algn="ctr"/>
            <a:r>
              <a:rPr lang="en-US" sz="1400" dirty="0" err="1" smtClean="0">
                <a:latin typeface="Avenir LT Std 35 Light"/>
                <a:cs typeface="Avenir LT Std 35 Light"/>
              </a:rPr>
              <a:t>destruidos</a:t>
            </a:r>
            <a:endParaRPr lang="en-US" sz="1400" dirty="0" smtClean="0">
              <a:latin typeface="Avenir LT Std 35 Light"/>
              <a:cs typeface="Avenir LT Std 35 Light"/>
            </a:endParaRPr>
          </a:p>
        </p:txBody>
      </p:sp>
      <p:sp>
        <p:nvSpPr>
          <p:cNvPr id="30" name="TextBox 29"/>
          <p:cNvSpPr txBox="1"/>
          <p:nvPr/>
        </p:nvSpPr>
        <p:spPr>
          <a:xfrm>
            <a:off x="6858000" y="2480905"/>
            <a:ext cx="2262717" cy="338554"/>
          </a:xfrm>
          <a:prstGeom prst="rect">
            <a:avLst/>
          </a:prstGeom>
          <a:noFill/>
        </p:spPr>
        <p:txBody>
          <a:bodyPr wrap="square" rtlCol="0">
            <a:spAutoFit/>
          </a:bodyPr>
          <a:lstStyle/>
          <a:p>
            <a:pPr algn="ctr"/>
            <a:r>
              <a:rPr lang="en-US" sz="1600" dirty="0" smtClean="0">
                <a:solidFill>
                  <a:srgbClr val="EB5A54"/>
                </a:solidFill>
                <a:latin typeface="Avenir Black"/>
                <a:cs typeface="Avenir Black"/>
              </a:rPr>
              <a:t>50%+</a:t>
            </a:r>
            <a:endParaRPr lang="en-US" sz="1600" dirty="0">
              <a:solidFill>
                <a:srgbClr val="EB5A54"/>
              </a:solidFill>
              <a:latin typeface="Avenir Black"/>
              <a:cs typeface="Avenir Black"/>
            </a:endParaRPr>
          </a:p>
        </p:txBody>
      </p:sp>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9683" y="1504950"/>
            <a:ext cx="2286000" cy="2286000"/>
          </a:xfrm>
          <a:prstGeom prst="rect">
            <a:avLst/>
          </a:prstGeom>
        </p:spPr>
      </p:pic>
      <p:sp>
        <p:nvSpPr>
          <p:cNvPr id="32" name="TextBox 31"/>
          <p:cNvSpPr txBox="1"/>
          <p:nvPr/>
        </p:nvSpPr>
        <p:spPr>
          <a:xfrm>
            <a:off x="5486400" y="3257550"/>
            <a:ext cx="2286000" cy="738664"/>
          </a:xfrm>
          <a:prstGeom prst="rect">
            <a:avLst/>
          </a:prstGeom>
          <a:noFill/>
        </p:spPr>
        <p:txBody>
          <a:bodyPr wrap="square" rtlCol="0">
            <a:spAutoFit/>
          </a:bodyPr>
          <a:lstStyle/>
          <a:p>
            <a:pPr algn="ctr"/>
            <a:r>
              <a:rPr lang="en-US" sz="1400" dirty="0" err="1" smtClean="0">
                <a:latin typeface="Avenir LT Std 35 Light"/>
                <a:cs typeface="Avenir LT Std 35 Light"/>
              </a:rPr>
              <a:t>escuelas</a:t>
            </a:r>
            <a:r>
              <a:rPr lang="en-US" sz="1400" dirty="0" smtClean="0">
                <a:latin typeface="Avenir LT Std 35 Light"/>
                <a:cs typeface="Avenir LT Std 35 Light"/>
              </a:rPr>
              <a:t> </a:t>
            </a:r>
            <a:r>
              <a:rPr lang="en-US" sz="1400" dirty="0" err="1" smtClean="0">
                <a:latin typeface="Avenir LT Std 35 Light"/>
                <a:cs typeface="Avenir LT Std 35 Light"/>
              </a:rPr>
              <a:t>dañadas</a:t>
            </a:r>
            <a:r>
              <a:rPr lang="en-US" sz="1400" dirty="0" smtClean="0">
                <a:latin typeface="Avenir LT Std 35 Light"/>
                <a:cs typeface="Avenir LT Std 35 Light"/>
              </a:rPr>
              <a:t>, </a:t>
            </a:r>
            <a:r>
              <a:rPr lang="en-US" sz="1400" dirty="0" err="1" smtClean="0">
                <a:latin typeface="Avenir LT Std 35 Light"/>
                <a:cs typeface="Avenir LT Std 35 Light"/>
              </a:rPr>
              <a:t>destruidas</a:t>
            </a:r>
            <a:r>
              <a:rPr lang="en-US" sz="1400" dirty="0" smtClean="0">
                <a:latin typeface="Avenir LT Std 35 Light"/>
                <a:cs typeface="Avenir LT Std 35 Light"/>
              </a:rPr>
              <a:t> o </a:t>
            </a:r>
          </a:p>
          <a:p>
            <a:pPr algn="ctr"/>
            <a:r>
              <a:rPr lang="en-US" sz="1400" dirty="0" err="1" smtClean="0">
                <a:latin typeface="Avenir LT Std 35 Light"/>
                <a:cs typeface="Avenir LT Std 35 Light"/>
              </a:rPr>
              <a:t>incautadas</a:t>
            </a:r>
            <a:endParaRPr lang="en-US" sz="1400" dirty="0" smtClean="0">
              <a:latin typeface="Avenir LT Std 35 Light"/>
              <a:cs typeface="Avenir LT Std 35 Light"/>
            </a:endParaRPr>
          </a:p>
        </p:txBody>
      </p:sp>
      <p:sp>
        <p:nvSpPr>
          <p:cNvPr id="33" name="TextBox 32"/>
          <p:cNvSpPr txBox="1"/>
          <p:nvPr/>
        </p:nvSpPr>
        <p:spPr>
          <a:xfrm>
            <a:off x="5509683" y="2456081"/>
            <a:ext cx="2262717" cy="338554"/>
          </a:xfrm>
          <a:prstGeom prst="rect">
            <a:avLst/>
          </a:prstGeom>
          <a:noFill/>
        </p:spPr>
        <p:txBody>
          <a:bodyPr wrap="square" rtlCol="0">
            <a:spAutoFit/>
          </a:bodyPr>
          <a:lstStyle/>
          <a:p>
            <a:pPr algn="ctr"/>
            <a:r>
              <a:rPr lang="en-US" sz="1600" dirty="0" smtClean="0">
                <a:solidFill>
                  <a:srgbClr val="EB5A54"/>
                </a:solidFill>
                <a:latin typeface="Avenir Black"/>
                <a:cs typeface="Avenir Black"/>
              </a:rPr>
              <a:t>25%</a:t>
            </a:r>
            <a:endParaRPr lang="en-US" sz="1600" dirty="0">
              <a:solidFill>
                <a:srgbClr val="EB5A54"/>
              </a:solidFill>
              <a:latin typeface="Avenir Black"/>
              <a:cs typeface="Avenir Black"/>
            </a:endParaRPr>
          </a:p>
        </p:txBody>
      </p:sp>
    </p:spTree>
    <p:extLst>
      <p:ext uri="{BB962C8B-B14F-4D97-AF65-F5344CB8AC3E}">
        <p14:creationId xmlns:p14="http://schemas.microsoft.com/office/powerpoint/2010/main" val="406620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_Brief_SlideDeck_Tempate_Main_Blan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descr="IMB_MI_GlobalBriefing_natelistrom-17-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 y="0"/>
            <a:ext cx="9146822" cy="5145088"/>
          </a:xfrm>
          <a:prstGeom prst="rect">
            <a:avLst/>
          </a:prstGeom>
        </p:spPr>
      </p:pic>
      <p:sp>
        <p:nvSpPr>
          <p:cNvPr id="9" name="TextBox 8"/>
          <p:cNvSpPr txBox="1"/>
          <p:nvPr/>
        </p:nvSpPr>
        <p:spPr>
          <a:xfrm>
            <a:off x="5257800" y="4170649"/>
            <a:ext cx="2713084" cy="415498"/>
          </a:xfrm>
          <a:prstGeom prst="rect">
            <a:avLst/>
          </a:prstGeom>
          <a:noFill/>
        </p:spPr>
        <p:txBody>
          <a:bodyPr wrap="square" rtlCol="0">
            <a:spAutoFit/>
          </a:bodyPr>
          <a:lstStyle/>
          <a:p>
            <a:r>
              <a:rPr lang="en-US" sz="700" dirty="0" smtClean="0">
                <a:latin typeface="Avenir LT Std 35 Light"/>
                <a:cs typeface="Avenir LT Std 35 Light"/>
              </a:rPr>
              <a:t>SOURCE: </a:t>
            </a:r>
            <a:r>
              <a:rPr lang="en-US" sz="700" dirty="0">
                <a:latin typeface="Avenir LT Std 35 Light"/>
                <a:cs typeface="Avenir LT Std 35 Light"/>
              </a:rPr>
              <a:t>Open Doors</a:t>
            </a:r>
          </a:p>
          <a:p>
            <a:r>
              <a:rPr lang="en-US" sz="700" dirty="0">
                <a:latin typeface="Avenir LT Std 35 Light"/>
                <a:cs typeface="Avenir LT Std 35 Light"/>
              </a:rPr>
              <a:t>https://</a:t>
            </a:r>
            <a:r>
              <a:rPr lang="en-US" sz="700" dirty="0" err="1">
                <a:latin typeface="Avenir LT Std 35 Light"/>
                <a:cs typeface="Avenir LT Std 35 Light"/>
              </a:rPr>
              <a:t>www.opendoorsusa.org</a:t>
            </a:r>
            <a:r>
              <a:rPr lang="en-US" sz="700" dirty="0">
                <a:latin typeface="Avenir LT Std 35 Light"/>
                <a:cs typeface="Avenir LT Std 35 Light"/>
              </a:rPr>
              <a:t>/</a:t>
            </a:r>
            <a:r>
              <a:rPr lang="en-US" sz="700" dirty="0" err="1">
                <a:latin typeface="Avenir LT Std 35 Light"/>
                <a:cs typeface="Avenir LT Std 35 Light"/>
              </a:rPr>
              <a:t>christian</a:t>
            </a:r>
            <a:r>
              <a:rPr lang="en-US" sz="700" dirty="0">
                <a:latin typeface="Avenir LT Std 35 Light"/>
                <a:cs typeface="Avenir LT Std 35 Light"/>
              </a:rPr>
              <a:t>-persecution/world-watch-list/north-</a:t>
            </a:r>
            <a:r>
              <a:rPr lang="en-US" sz="700" dirty="0" err="1">
                <a:latin typeface="Avenir LT Std 35 Light"/>
                <a:cs typeface="Avenir LT Std 35 Light"/>
              </a:rPr>
              <a:t>korea</a:t>
            </a:r>
            <a:r>
              <a:rPr lang="en-US" sz="700" dirty="0">
                <a:latin typeface="Avenir LT Std 35 Light"/>
                <a:cs typeface="Avenir LT Std 35 Light"/>
              </a:rPr>
              <a:t>/</a:t>
            </a:r>
            <a:endParaRPr lang="en-US" sz="700" dirty="0" smtClean="0">
              <a:latin typeface="Avenir LT Std 35 Light"/>
              <a:cs typeface="Avenir LT Std 35 Light"/>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 y="-323850"/>
            <a:ext cx="9146822" cy="5145087"/>
          </a:xfrm>
          <a:prstGeom prst="rect">
            <a:avLst/>
          </a:prstGeom>
        </p:spPr>
      </p:pic>
      <p:sp>
        <p:nvSpPr>
          <p:cNvPr id="12" name="TextBox 11"/>
          <p:cNvSpPr txBox="1"/>
          <p:nvPr/>
        </p:nvSpPr>
        <p:spPr>
          <a:xfrm>
            <a:off x="838200" y="1013758"/>
            <a:ext cx="5943600" cy="1938992"/>
          </a:xfrm>
          <a:prstGeom prst="rect">
            <a:avLst/>
          </a:prstGeom>
          <a:noFill/>
        </p:spPr>
        <p:txBody>
          <a:bodyPr wrap="square" rtlCol="0">
            <a:spAutoFit/>
          </a:bodyPr>
          <a:lstStyle/>
          <a:p>
            <a:r>
              <a:rPr lang="en-US" sz="4400" dirty="0" smtClean="0">
                <a:solidFill>
                  <a:srgbClr val="EB5A54"/>
                </a:solidFill>
                <a:latin typeface="Avenir Black"/>
                <a:cs typeface="Avenir Black"/>
              </a:rPr>
              <a:t>50.000 a 70.000 </a:t>
            </a:r>
          </a:p>
          <a:p>
            <a:r>
              <a:rPr lang="en-US" sz="2800" dirty="0" err="1">
                <a:solidFill>
                  <a:srgbClr val="EB5A54"/>
                </a:solidFill>
                <a:latin typeface="Avenir Black"/>
                <a:cs typeface="Avenir Black"/>
              </a:rPr>
              <a:t>c</a:t>
            </a:r>
            <a:r>
              <a:rPr lang="en-US" sz="2800" dirty="0" err="1" smtClean="0">
                <a:solidFill>
                  <a:srgbClr val="EB5A54"/>
                </a:solidFill>
                <a:latin typeface="Avenir Black"/>
                <a:cs typeface="Avenir Black"/>
              </a:rPr>
              <a:t>ristianos</a:t>
            </a:r>
            <a:r>
              <a:rPr lang="en-US" dirty="0" smtClean="0">
                <a:solidFill>
                  <a:srgbClr val="EB5A54"/>
                </a:solidFill>
                <a:latin typeface="Avenir Black"/>
                <a:cs typeface="Avenir Black"/>
              </a:rPr>
              <a:t> </a:t>
            </a:r>
            <a:r>
              <a:rPr lang="en-US" sz="1600" dirty="0" err="1" smtClean="0">
                <a:solidFill>
                  <a:srgbClr val="001012"/>
                </a:solidFill>
                <a:latin typeface="Avenir Light"/>
                <a:cs typeface="Avenir Light"/>
              </a:rPr>
              <a:t>en</a:t>
            </a:r>
            <a:r>
              <a:rPr lang="en-US" sz="1600" dirty="0" smtClean="0">
                <a:solidFill>
                  <a:srgbClr val="001012"/>
                </a:solidFill>
                <a:latin typeface="Avenir Light"/>
                <a:cs typeface="Avenir Light"/>
              </a:rPr>
              <a:t> </a:t>
            </a:r>
            <a:r>
              <a:rPr lang="en-US" sz="1600" dirty="0" err="1" smtClean="0">
                <a:solidFill>
                  <a:srgbClr val="001012"/>
                </a:solidFill>
                <a:latin typeface="Avenir Light"/>
                <a:cs typeface="Avenir Light"/>
              </a:rPr>
              <a:t>campos</a:t>
            </a:r>
            <a:r>
              <a:rPr lang="en-US" sz="1600" dirty="0" smtClean="0">
                <a:solidFill>
                  <a:srgbClr val="001012"/>
                </a:solidFill>
                <a:latin typeface="Avenir Light"/>
                <a:cs typeface="Avenir Light"/>
              </a:rPr>
              <a:t> de </a:t>
            </a:r>
            <a:r>
              <a:rPr lang="en-US" sz="1600" dirty="0" err="1" smtClean="0">
                <a:solidFill>
                  <a:srgbClr val="001012"/>
                </a:solidFill>
                <a:latin typeface="Avenir Light"/>
                <a:cs typeface="Avenir Light"/>
              </a:rPr>
              <a:t>trabajos</a:t>
            </a:r>
            <a:r>
              <a:rPr lang="en-US" sz="1600" dirty="0" smtClean="0">
                <a:solidFill>
                  <a:srgbClr val="001012"/>
                </a:solidFill>
                <a:latin typeface="Avenir Light"/>
                <a:cs typeface="Avenir Light"/>
              </a:rPr>
              <a:t> </a:t>
            </a:r>
            <a:r>
              <a:rPr lang="en-US" sz="1600" dirty="0" err="1" smtClean="0">
                <a:solidFill>
                  <a:srgbClr val="001012"/>
                </a:solidFill>
                <a:latin typeface="Avenir Light"/>
                <a:cs typeface="Avenir Light"/>
              </a:rPr>
              <a:t>forzados</a:t>
            </a:r>
            <a:r>
              <a:rPr lang="en-US" sz="1600" dirty="0" smtClean="0">
                <a:solidFill>
                  <a:srgbClr val="001012"/>
                </a:solidFill>
                <a:latin typeface="Avenir Light"/>
                <a:cs typeface="Avenir Light"/>
              </a:rPr>
              <a:t>.</a:t>
            </a:r>
            <a:endParaRPr lang="en-US" sz="1600" dirty="0">
              <a:solidFill>
                <a:srgbClr val="001012"/>
              </a:solidFill>
              <a:latin typeface="Avenir Light"/>
              <a:cs typeface="Avenir Light"/>
            </a:endParaRPr>
          </a:p>
          <a:p>
            <a:r>
              <a:rPr lang="en-US" sz="1600" dirty="0" smtClean="0">
                <a:solidFill>
                  <a:srgbClr val="EB5A54"/>
                </a:solidFill>
                <a:latin typeface="Avenir Black"/>
                <a:cs typeface="Avenir Black"/>
              </a:rPr>
              <a:t> </a:t>
            </a:r>
          </a:p>
          <a:p>
            <a:r>
              <a:rPr lang="en-US" sz="1600" dirty="0" smtClean="0">
                <a:solidFill>
                  <a:srgbClr val="001012"/>
                </a:solidFill>
                <a:latin typeface="Avenir Light"/>
                <a:cs typeface="Avenir Light"/>
              </a:rPr>
              <a:t>Toda </a:t>
            </a:r>
            <a:r>
              <a:rPr lang="en-US" sz="1600" dirty="0" err="1" smtClean="0">
                <a:solidFill>
                  <a:srgbClr val="001012"/>
                </a:solidFill>
                <a:latin typeface="Avenir Light"/>
                <a:cs typeface="Avenir Light"/>
              </a:rPr>
              <a:t>actividad</a:t>
            </a:r>
            <a:r>
              <a:rPr lang="en-US" sz="1600" dirty="0" smtClean="0">
                <a:solidFill>
                  <a:srgbClr val="001012"/>
                </a:solidFill>
                <a:latin typeface="Avenir Light"/>
                <a:cs typeface="Avenir Light"/>
              </a:rPr>
              <a:t> </a:t>
            </a:r>
            <a:r>
              <a:rPr lang="en-US" sz="1600" dirty="0" err="1" smtClean="0">
                <a:solidFill>
                  <a:srgbClr val="001012"/>
                </a:solidFill>
                <a:latin typeface="Avenir Light"/>
                <a:cs typeface="Avenir Light"/>
              </a:rPr>
              <a:t>religiosa</a:t>
            </a:r>
            <a:r>
              <a:rPr lang="en-US" sz="1600" dirty="0" smtClean="0">
                <a:solidFill>
                  <a:srgbClr val="001012"/>
                </a:solidFill>
                <a:latin typeface="Avenir Light"/>
                <a:cs typeface="Avenir Light"/>
              </a:rPr>
              <a:t> sin </a:t>
            </a:r>
            <a:r>
              <a:rPr lang="en-US" sz="1600" dirty="0" err="1" smtClean="0">
                <a:solidFill>
                  <a:srgbClr val="001012"/>
                </a:solidFill>
                <a:latin typeface="Avenir Light"/>
                <a:cs typeface="Avenir Light"/>
              </a:rPr>
              <a:t>autorización</a:t>
            </a:r>
            <a:r>
              <a:rPr lang="en-US" sz="1600" dirty="0" smtClean="0">
                <a:solidFill>
                  <a:srgbClr val="001012"/>
                </a:solidFill>
                <a:latin typeface="Avenir Light"/>
                <a:cs typeface="Avenir Light"/>
              </a:rPr>
              <a:t> </a:t>
            </a:r>
            <a:r>
              <a:rPr lang="en-US" sz="1600" dirty="0" err="1" smtClean="0">
                <a:solidFill>
                  <a:srgbClr val="001012"/>
                </a:solidFill>
                <a:latin typeface="Avenir Light"/>
                <a:cs typeface="Avenir Light"/>
              </a:rPr>
              <a:t>es</a:t>
            </a:r>
            <a:r>
              <a:rPr lang="en-US" sz="1600" dirty="0" smtClean="0">
                <a:solidFill>
                  <a:srgbClr val="001012"/>
                </a:solidFill>
                <a:latin typeface="Avenir Light"/>
                <a:cs typeface="Avenir Light"/>
              </a:rPr>
              <a:t> </a:t>
            </a:r>
            <a:r>
              <a:rPr lang="en-US" sz="1600" dirty="0" err="1" smtClean="0">
                <a:solidFill>
                  <a:srgbClr val="001012"/>
                </a:solidFill>
                <a:latin typeface="Avenir Light"/>
                <a:cs typeface="Avenir Light"/>
              </a:rPr>
              <a:t>ilegal</a:t>
            </a:r>
            <a:r>
              <a:rPr lang="en-US" sz="1600" dirty="0" smtClean="0">
                <a:solidFill>
                  <a:srgbClr val="001012"/>
                </a:solidFill>
                <a:latin typeface="Avenir Light"/>
                <a:cs typeface="Avenir Light"/>
              </a:rPr>
              <a:t> </a:t>
            </a:r>
          </a:p>
          <a:p>
            <a:r>
              <a:rPr lang="en-US" sz="1600" dirty="0">
                <a:solidFill>
                  <a:srgbClr val="001012"/>
                </a:solidFill>
                <a:latin typeface="Avenir Light"/>
                <a:cs typeface="Avenir Light"/>
              </a:rPr>
              <a:t>y</a:t>
            </a:r>
            <a:r>
              <a:rPr lang="en-US" sz="1600" dirty="0" smtClean="0">
                <a:solidFill>
                  <a:srgbClr val="001012"/>
                </a:solidFill>
                <a:latin typeface="Avenir Light"/>
                <a:cs typeface="Avenir Light"/>
              </a:rPr>
              <a:t> </a:t>
            </a:r>
            <a:r>
              <a:rPr lang="en-US" sz="1600" dirty="0" err="1" smtClean="0">
                <a:solidFill>
                  <a:srgbClr val="001012"/>
                </a:solidFill>
                <a:latin typeface="Avenir Light"/>
                <a:cs typeface="Avenir Light"/>
              </a:rPr>
              <a:t>trae</a:t>
            </a:r>
            <a:r>
              <a:rPr lang="en-US" sz="1600" dirty="0">
                <a:solidFill>
                  <a:srgbClr val="001012"/>
                </a:solidFill>
                <a:latin typeface="Avenir Light"/>
                <a:cs typeface="Avenir Light"/>
              </a:rPr>
              <a:t> </a:t>
            </a:r>
            <a:r>
              <a:rPr lang="en-US" sz="1600" dirty="0" err="1" smtClean="0">
                <a:solidFill>
                  <a:srgbClr val="001012"/>
                </a:solidFill>
                <a:latin typeface="Avenir Light"/>
                <a:cs typeface="Avenir Light"/>
              </a:rPr>
              <a:t>penalización</a:t>
            </a:r>
            <a:r>
              <a:rPr lang="en-US" sz="1600" dirty="0" smtClean="0">
                <a:solidFill>
                  <a:srgbClr val="001012"/>
                </a:solidFill>
                <a:latin typeface="Avenir Light"/>
                <a:cs typeface="Avenir Light"/>
              </a:rPr>
              <a:t> </a:t>
            </a:r>
            <a:r>
              <a:rPr lang="en-US" sz="1600" dirty="0" err="1" smtClean="0">
                <a:solidFill>
                  <a:srgbClr val="001012"/>
                </a:solidFill>
                <a:latin typeface="Avenir Light"/>
                <a:cs typeface="Avenir Light"/>
              </a:rPr>
              <a:t>severa</a:t>
            </a:r>
            <a:r>
              <a:rPr lang="en-US" sz="1600" dirty="0" smtClean="0">
                <a:solidFill>
                  <a:srgbClr val="001012"/>
                </a:solidFill>
                <a:latin typeface="Avenir Light"/>
                <a:cs typeface="Avenir Light"/>
              </a:rPr>
              <a:t>.</a:t>
            </a:r>
            <a:endParaRPr lang="en-US" sz="1600" dirty="0">
              <a:solidFill>
                <a:srgbClr val="001012"/>
              </a:solidFill>
              <a:latin typeface="Avenir Light"/>
              <a:cs typeface="Avenir Light"/>
            </a:endParaRPr>
          </a:p>
        </p:txBody>
      </p:sp>
      <p:sp>
        <p:nvSpPr>
          <p:cNvPr id="10" name="TextBox 9"/>
          <p:cNvSpPr txBox="1"/>
          <p:nvPr/>
        </p:nvSpPr>
        <p:spPr>
          <a:xfrm>
            <a:off x="261190" y="288250"/>
            <a:ext cx="3472610" cy="369332"/>
          </a:xfrm>
          <a:prstGeom prst="rect">
            <a:avLst/>
          </a:prstGeom>
          <a:noFill/>
        </p:spPr>
        <p:txBody>
          <a:bodyPr wrap="square" rtlCol="0">
            <a:spAutoFit/>
          </a:bodyPr>
          <a:lstStyle/>
          <a:p>
            <a:r>
              <a:rPr lang="en-US" dirty="0">
                <a:latin typeface="Avenir LT Std 95 Black"/>
                <a:cs typeface="Avenir LT Std 95 Black"/>
              </a:rPr>
              <a:t>UN MUNDO PERDIDO</a:t>
            </a:r>
          </a:p>
        </p:txBody>
      </p:sp>
      <p:sp>
        <p:nvSpPr>
          <p:cNvPr id="11" name="TextBox 10"/>
          <p:cNvSpPr txBox="1"/>
          <p:nvPr/>
        </p:nvSpPr>
        <p:spPr>
          <a:xfrm>
            <a:off x="3581400" y="288250"/>
            <a:ext cx="4903572" cy="369332"/>
          </a:xfrm>
          <a:prstGeom prst="rect">
            <a:avLst/>
          </a:prstGeom>
          <a:noFill/>
        </p:spPr>
        <p:txBody>
          <a:bodyPr wrap="square" rtlCol="0">
            <a:spAutoFit/>
          </a:bodyPr>
          <a:lstStyle/>
          <a:p>
            <a:r>
              <a:rPr lang="en-US" dirty="0" err="1" smtClean="0">
                <a:solidFill>
                  <a:schemeClr val="accent6"/>
                </a:solidFill>
                <a:latin typeface="Avenir LT Std 35 Light"/>
                <a:cs typeface="Avenir LT Std 35 Light"/>
              </a:rPr>
              <a:t>Corea</a:t>
            </a:r>
            <a:r>
              <a:rPr lang="en-US" dirty="0" smtClean="0">
                <a:solidFill>
                  <a:schemeClr val="accent6"/>
                </a:solidFill>
                <a:latin typeface="Avenir LT Std 35 Light"/>
                <a:cs typeface="Avenir LT Std 35 Light"/>
              </a:rPr>
              <a:t> del Norte</a:t>
            </a:r>
            <a:endParaRPr lang="en-US" dirty="0">
              <a:solidFill>
                <a:schemeClr val="accent6"/>
              </a:solidFill>
              <a:latin typeface="Avenir LT Std 35 Light"/>
              <a:cs typeface="Avenir LT Std 35 Light"/>
            </a:endParaRPr>
          </a:p>
        </p:txBody>
      </p:sp>
    </p:spTree>
    <p:extLst>
      <p:ext uri="{BB962C8B-B14F-4D97-AF65-F5344CB8AC3E}">
        <p14:creationId xmlns:p14="http://schemas.microsoft.com/office/powerpoint/2010/main" val="408183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18217</TotalTime>
  <Words>1753</Words>
  <Application>Microsoft Office PowerPoint</Application>
  <PresentationFormat>On-screen Show (16:9)</PresentationFormat>
  <Paragraphs>392</Paragraphs>
  <Slides>40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Avenir 35 Light</vt:lpstr>
      <vt:lpstr>Avenir 45 Book</vt:lpstr>
      <vt:lpstr>Avenir 65 Medium</vt:lpstr>
      <vt:lpstr>Avenir 95 Black</vt:lpstr>
      <vt:lpstr>Avenir Black</vt:lpstr>
      <vt:lpstr>Avenir Light</vt:lpstr>
      <vt:lpstr>Avenir LT Std 35 Light</vt:lpstr>
      <vt:lpstr>Avenir LT Std 95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McGhan</dc:creator>
  <cp:lastModifiedBy>Rodgers, Connie</cp:lastModifiedBy>
  <cp:revision>514</cp:revision>
  <cp:lastPrinted>2015-12-18T15:26:36Z</cp:lastPrinted>
  <dcterms:created xsi:type="dcterms:W3CDTF">2015-12-15T19:40:21Z</dcterms:created>
  <dcterms:modified xsi:type="dcterms:W3CDTF">2016-09-10T18:54:14Z</dcterms:modified>
</cp:coreProperties>
</file>