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4"/>
  </p:sldMasterIdLst>
  <p:notesMasterIdLst>
    <p:notesMasterId r:id="rId27"/>
  </p:notesMasterIdLst>
  <p:sldIdLst>
    <p:sldId id="256" r:id="rId5"/>
    <p:sldId id="273" r:id="rId6"/>
    <p:sldId id="280" r:id="rId7"/>
    <p:sldId id="272" r:id="rId8"/>
    <p:sldId id="257" r:id="rId9"/>
    <p:sldId id="260" r:id="rId10"/>
    <p:sldId id="261" r:id="rId11"/>
    <p:sldId id="693" r:id="rId12"/>
    <p:sldId id="262" r:id="rId13"/>
    <p:sldId id="276" r:id="rId14"/>
    <p:sldId id="263" r:id="rId15"/>
    <p:sldId id="275" r:id="rId16"/>
    <p:sldId id="278" r:id="rId17"/>
    <p:sldId id="270" r:id="rId18"/>
    <p:sldId id="279" r:id="rId19"/>
    <p:sldId id="259" r:id="rId20"/>
    <p:sldId id="265" r:id="rId21"/>
    <p:sldId id="267" r:id="rId22"/>
    <p:sldId id="277" r:id="rId23"/>
    <p:sldId id="694" r:id="rId24"/>
    <p:sldId id="269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666F8-AAEC-46BB-9DFB-2BC07216EF2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5760D2-CEED-4445-8F03-A531D3AE099A}">
      <dgm:prSet/>
      <dgm:spPr/>
      <dgm:t>
        <a:bodyPr/>
        <a:lstStyle/>
        <a:p>
          <a:r>
            <a:rPr lang="es-ES" i="1" dirty="0"/>
            <a:t>Nuestra esperanza respecto de vosotros es firme, pues sabemos que, así como sois compañeros en las aflicciones… </a:t>
          </a:r>
          <a:endParaRPr lang="es-ES" dirty="0"/>
        </a:p>
      </dgm:t>
    </dgm:pt>
    <dgm:pt modelId="{6E18B989-8A27-40AD-909C-16DAB0A54395}" type="parTrans" cxnId="{9EC6B9AE-A302-445D-99D0-FAC434C264A6}">
      <dgm:prSet/>
      <dgm:spPr/>
      <dgm:t>
        <a:bodyPr/>
        <a:lstStyle/>
        <a:p>
          <a:endParaRPr lang="es-ES"/>
        </a:p>
      </dgm:t>
    </dgm:pt>
    <dgm:pt modelId="{56EA1F3C-9123-476D-BC87-B9D9E1CD4350}" type="sibTrans" cxnId="{9EC6B9AE-A302-445D-99D0-FAC434C264A6}">
      <dgm:prSet/>
      <dgm:spPr/>
      <dgm:t>
        <a:bodyPr/>
        <a:lstStyle/>
        <a:p>
          <a:endParaRPr lang="es-ES"/>
        </a:p>
      </dgm:t>
    </dgm:pt>
    <dgm:pt modelId="{96E0B473-B394-43AF-852D-0AA3532CB2D9}" type="pres">
      <dgm:prSet presAssocID="{C7E666F8-AAEC-46BB-9DFB-2BC07216EF22}" presName="linear" presStyleCnt="0">
        <dgm:presLayoutVars>
          <dgm:animLvl val="lvl"/>
          <dgm:resizeHandles val="exact"/>
        </dgm:presLayoutVars>
      </dgm:prSet>
      <dgm:spPr/>
    </dgm:pt>
    <dgm:pt modelId="{98B4C742-0BFE-431B-B1A5-0F9708D7F292}" type="pres">
      <dgm:prSet presAssocID="{705760D2-CEED-4445-8F03-A531D3AE099A}" presName="parentText" presStyleLbl="node1" presStyleIdx="0" presStyleCnt="1" custLinFactNeighborX="2673" custLinFactNeighborY="-5542">
        <dgm:presLayoutVars>
          <dgm:chMax val="0"/>
          <dgm:bulletEnabled val="1"/>
        </dgm:presLayoutVars>
      </dgm:prSet>
      <dgm:spPr/>
    </dgm:pt>
  </dgm:ptLst>
  <dgm:cxnLst>
    <dgm:cxn modelId="{15C02C21-6657-4D5F-B4AD-368122FD343B}" type="presOf" srcId="{705760D2-CEED-4445-8F03-A531D3AE099A}" destId="{98B4C742-0BFE-431B-B1A5-0F9708D7F292}" srcOrd="0" destOrd="0" presId="urn:microsoft.com/office/officeart/2005/8/layout/vList2"/>
    <dgm:cxn modelId="{D0549AA1-E839-4FE9-8E18-001E0BBF0E40}" type="presOf" srcId="{C7E666F8-AAEC-46BB-9DFB-2BC07216EF22}" destId="{96E0B473-B394-43AF-852D-0AA3532CB2D9}" srcOrd="0" destOrd="0" presId="urn:microsoft.com/office/officeart/2005/8/layout/vList2"/>
    <dgm:cxn modelId="{9EC6B9AE-A302-445D-99D0-FAC434C264A6}" srcId="{C7E666F8-AAEC-46BB-9DFB-2BC07216EF22}" destId="{705760D2-CEED-4445-8F03-A531D3AE099A}" srcOrd="0" destOrd="0" parTransId="{6E18B989-8A27-40AD-909C-16DAB0A54395}" sibTransId="{56EA1F3C-9123-476D-BC87-B9D9E1CD4350}"/>
    <dgm:cxn modelId="{2999BF24-061F-44E8-A980-A08E79883A80}" type="presParOf" srcId="{96E0B473-B394-43AF-852D-0AA3532CB2D9}" destId="{98B4C742-0BFE-431B-B1A5-0F9708D7F2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C742-0BFE-431B-B1A5-0F9708D7F292}">
      <dsp:nvSpPr>
        <dsp:cNvPr id="0" name=""/>
        <dsp:cNvSpPr/>
      </dsp:nvSpPr>
      <dsp:spPr>
        <a:xfrm>
          <a:off x="0" y="0"/>
          <a:ext cx="7496682" cy="2442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i="1" kern="1200" dirty="0"/>
            <a:t>Nuestra esperanza respecto de vosotros es firme, pues sabemos que, así como sois compañeros en las aflicciones… </a:t>
          </a:r>
          <a:endParaRPr lang="es-ES" sz="3600" kern="1200" dirty="0"/>
        </a:p>
      </dsp:txBody>
      <dsp:txXfrm>
        <a:off x="119255" y="119255"/>
        <a:ext cx="7258172" cy="220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0574B-3EFC-44C2-A973-BE936B62CAEE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9D1F5-2A67-45A3-8253-8D6C2E8A3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62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9D1F5-2A67-45A3-8253-8D6C2E8A34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37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9D1F5-2A67-45A3-8253-8D6C2E8A34E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23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73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10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30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67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45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3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1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23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76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3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7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81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9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4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6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E311-D508-4ADA-B155-F8C7FE9B6CA9}" type="datetimeFigureOut">
              <a:rPr lang="es-ES" smtClean="0"/>
              <a:t>28/11/21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8598-0541-4E66-9FF9-DDDED5E138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236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RCWaY-oMK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2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3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1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8B04740-6ACD-4B69-B8D3-EB9396D53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969" y="2645438"/>
            <a:ext cx="6809445" cy="1323376"/>
          </a:xfrm>
        </p:spPr>
        <p:txBody>
          <a:bodyPr/>
          <a:lstStyle/>
          <a:p>
            <a:r>
              <a:rPr lang="es-ES" sz="7200"/>
              <a:t>¡BIENVENIDOS!</a:t>
            </a:r>
          </a:p>
        </p:txBody>
      </p:sp>
      <p:pic>
        <p:nvPicPr>
          <p:cNvPr id="24" name="Imagen 23" descr="Mapa&#10;&#10;Descripción generada automáticamente">
            <a:extLst>
              <a:ext uri="{FF2B5EF4-FFF2-40B4-BE49-F238E27FC236}">
                <a16:creationId xmlns:a16="http://schemas.microsoft.com/office/drawing/2014/main" id="{3E9EE9BF-B8F9-491B-8671-5A7A1DB12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6" t="14492" r="-1498" b="51977"/>
          <a:stretch/>
        </p:blipFill>
        <p:spPr>
          <a:xfrm>
            <a:off x="0" y="-22682"/>
            <a:ext cx="12496800" cy="263261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4866113-D070-4404-8D10-BBCE4CA35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99" y="5987581"/>
            <a:ext cx="3275621" cy="64144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D322350D-C047-48C3-8692-4D5A8C89B010}"/>
              </a:ext>
            </a:extLst>
          </p:cNvPr>
          <p:cNvSpPr txBox="1"/>
          <p:nvPr/>
        </p:nvSpPr>
        <p:spPr>
          <a:xfrm>
            <a:off x="0" y="4435753"/>
            <a:ext cx="8971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/>
              <a:t>¿Listos para conocer la actualidad de nuestros hermanos más perseguidos?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148F798-F2A0-43BE-B53C-46BE60E0FDB7}"/>
              </a:ext>
            </a:extLst>
          </p:cNvPr>
          <p:cNvGrpSpPr/>
          <p:nvPr/>
        </p:nvGrpSpPr>
        <p:grpSpPr>
          <a:xfrm>
            <a:off x="9093200" y="2568328"/>
            <a:ext cx="3098800" cy="1691666"/>
            <a:chOff x="9093200" y="2568328"/>
            <a:chExt cx="3098800" cy="1691666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CD33633-BFF5-41ED-BE0D-2F88A61359AE}"/>
                </a:ext>
              </a:extLst>
            </p:cNvPr>
            <p:cNvSpPr/>
            <p:nvPr/>
          </p:nvSpPr>
          <p:spPr>
            <a:xfrm>
              <a:off x="9093200" y="2568328"/>
              <a:ext cx="3098800" cy="1691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319966FC-C132-439E-96FA-D48A3BEF3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2657365"/>
              <a:ext cx="1934471" cy="1567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4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BB13-DAB8-F84A-9D50-035A38D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Oremos</a:t>
            </a:r>
            <a:r>
              <a:rPr lang="en-US" dirty="0"/>
              <a:t> por </a:t>
            </a:r>
            <a:r>
              <a:rPr lang="en-US" dirty="0" err="1"/>
              <a:t>Corea</a:t>
            </a:r>
            <a:r>
              <a:rPr lang="en-US" dirty="0"/>
              <a:t> del Norte … por Valentia (</a:t>
            </a:r>
            <a:r>
              <a:rPr lang="en-US" dirty="0" err="1"/>
              <a:t>hna</a:t>
            </a:r>
            <a:r>
              <a:rPr lang="en-US" dirty="0"/>
              <a:t> Nivea)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F856156-D7AE-6A4D-8FBC-82B8BB88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 que a </a:t>
            </a:r>
            <a:r>
              <a:rPr lang="en-US" dirty="0" err="1"/>
              <a:t>pesar</a:t>
            </a:r>
            <a:r>
              <a:rPr lang="en-US" dirty="0"/>
              <a:t> de las </a:t>
            </a:r>
            <a:r>
              <a:rPr lang="en-US" dirty="0" err="1"/>
              <a:t>amenazas</a:t>
            </a:r>
            <a:r>
              <a:rPr lang="en-US" dirty="0"/>
              <a:t>, el </a:t>
            </a:r>
            <a:r>
              <a:rPr lang="en-US" dirty="0" err="1"/>
              <a:t>Señor</a:t>
            </a:r>
            <a:r>
              <a:rPr lang="en-US" dirty="0"/>
              <a:t> </a:t>
            </a:r>
            <a:r>
              <a:rPr lang="en-US" dirty="0" err="1"/>
              <a:t>ayude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sus </a:t>
            </a:r>
            <a:r>
              <a:rPr lang="en-US" dirty="0" err="1"/>
              <a:t>siervos</a:t>
            </a:r>
            <a:r>
              <a:rPr lang="en-US" dirty="0"/>
              <a:t> </a:t>
            </a:r>
            <a:r>
              <a:rPr lang="en-US" dirty="0" err="1"/>
              <a:t>perseguidos</a:t>
            </a:r>
            <a:r>
              <a:rPr lang="en-US" dirty="0"/>
              <a:t> a </a:t>
            </a:r>
            <a:r>
              <a:rPr lang="en-US" dirty="0" err="1"/>
              <a:t>anunciar</a:t>
            </a:r>
            <a:r>
              <a:rPr lang="en-US" dirty="0"/>
              <a:t> con </a:t>
            </a:r>
            <a:r>
              <a:rPr lang="en-US" dirty="0" err="1"/>
              <a:t>valentía</a:t>
            </a:r>
            <a:r>
              <a:rPr lang="en-US" dirty="0"/>
              <a:t> el </a:t>
            </a:r>
            <a:r>
              <a:rPr lang="en-US" dirty="0" err="1"/>
              <a:t>mensaje</a:t>
            </a:r>
            <a:r>
              <a:rPr lang="en-US" dirty="0"/>
              <a:t> de </a:t>
            </a:r>
            <a:r>
              <a:rPr lang="en-US" dirty="0" err="1"/>
              <a:t>salvación</a:t>
            </a:r>
            <a:r>
              <a:rPr lang="en-US" dirty="0"/>
              <a:t>. Que los </a:t>
            </a:r>
            <a:r>
              <a:rPr lang="en-US" dirty="0" err="1"/>
              <a:t>creyentes</a:t>
            </a:r>
            <a:r>
              <a:rPr lang="en-US" dirty="0"/>
              <a:t> no </a:t>
            </a:r>
            <a:r>
              <a:rPr lang="en-US" dirty="0" err="1"/>
              <a:t>tengan</a:t>
            </a:r>
            <a:r>
              <a:rPr lang="en-US" dirty="0"/>
              <a:t> </a:t>
            </a:r>
            <a:r>
              <a:rPr lang="en-US" dirty="0" err="1"/>
              <a:t>miedo</a:t>
            </a:r>
            <a:r>
              <a:rPr lang="en-US" dirty="0"/>
              <a:t> de </a:t>
            </a:r>
            <a:r>
              <a:rPr lang="en-US" dirty="0" err="1"/>
              <a:t>hablar</a:t>
            </a:r>
            <a:r>
              <a:rPr lang="en-US" dirty="0"/>
              <a:t> y </a:t>
            </a:r>
            <a:r>
              <a:rPr lang="en-US" dirty="0" err="1"/>
              <a:t>testificar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fe</a:t>
            </a:r>
            <a:r>
              <a:rPr lang="en-US" dirty="0"/>
              <a:t>. </a:t>
            </a:r>
            <a:r>
              <a:rPr lang="en-US" dirty="0" err="1"/>
              <a:t>Hechos</a:t>
            </a:r>
            <a:r>
              <a:rPr lang="en-US" dirty="0"/>
              <a:t> 4:29, 13</a:t>
            </a:r>
          </a:p>
          <a:p>
            <a:r>
              <a:rPr lang="en-US" dirty="0"/>
              <a:t>Para que el </a:t>
            </a:r>
            <a:r>
              <a:rPr lang="en-US" dirty="0" err="1"/>
              <a:t>Señor</a:t>
            </a:r>
            <a:r>
              <a:rPr lang="en-US" dirty="0"/>
              <a:t> les de </a:t>
            </a:r>
            <a:r>
              <a:rPr lang="en-US" dirty="0" err="1"/>
              <a:t>fuerzas</a:t>
            </a:r>
            <a:r>
              <a:rPr lang="en-US" dirty="0"/>
              <a:t> para que por medio de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fuese</a:t>
            </a:r>
            <a:r>
              <a:rPr lang="en-US" dirty="0"/>
              <a:t> </a:t>
            </a:r>
            <a:r>
              <a:rPr lang="en-US" dirty="0" err="1"/>
              <a:t>cumplida</a:t>
            </a:r>
            <a:r>
              <a:rPr lang="en-US" dirty="0"/>
              <a:t> la </a:t>
            </a:r>
            <a:r>
              <a:rPr lang="en-US" b="1" dirty="0" err="1"/>
              <a:t>predicación</a:t>
            </a:r>
            <a:r>
              <a:rPr lang="en-US" dirty="0"/>
              <a:t>, y que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familias</a:t>
            </a:r>
            <a:r>
              <a:rPr lang="en-US" dirty="0"/>
              <a:t> y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comunidades</a:t>
            </a:r>
            <a:r>
              <a:rPr lang="en-US" dirty="0"/>
              <a:t>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oir</a:t>
            </a:r>
            <a:r>
              <a:rPr lang="en-US" dirty="0"/>
              <a:t> el </a:t>
            </a:r>
            <a:r>
              <a:rPr lang="en-US" dirty="0" err="1"/>
              <a:t>evangelio</a:t>
            </a:r>
            <a:r>
              <a:rPr lang="en-US" dirty="0"/>
              <a:t>. Que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librados</a:t>
            </a:r>
            <a:r>
              <a:rPr lang="en-US" dirty="0"/>
              <a:t> de la boca del </a:t>
            </a:r>
            <a:r>
              <a:rPr lang="en-US" dirty="0" err="1"/>
              <a:t>león</a:t>
            </a:r>
            <a:r>
              <a:rPr lang="en-US" dirty="0"/>
              <a:t>. 2 Tim 4:17 </a:t>
            </a:r>
          </a:p>
          <a:p>
            <a:r>
              <a:rPr lang="en-US" dirty="0"/>
              <a:t>Para que los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vean</a:t>
            </a:r>
            <a:r>
              <a:rPr lang="en-US" dirty="0"/>
              <a:t> que los </a:t>
            </a:r>
            <a:r>
              <a:rPr lang="en-US" dirty="0" err="1"/>
              <a:t>líderes</a:t>
            </a:r>
            <a:r>
              <a:rPr lang="en-US" dirty="0"/>
              <a:t> son solo hombres, </a:t>
            </a:r>
            <a:r>
              <a:rPr lang="en-US" dirty="0" err="1"/>
              <a:t>pero</a:t>
            </a:r>
            <a:r>
              <a:rPr lang="en-US" dirty="0"/>
              <a:t> Dios </a:t>
            </a:r>
            <a:r>
              <a:rPr lang="en-US" dirty="0" err="1"/>
              <a:t>creo</a:t>
            </a:r>
            <a:r>
              <a:rPr lang="en-US" dirty="0"/>
              <a:t> los </a:t>
            </a:r>
            <a:r>
              <a:rPr lang="en-US" dirty="0" err="1"/>
              <a:t>cielos</a:t>
            </a:r>
            <a:r>
              <a:rPr lang="en-US" dirty="0"/>
              <a:t> y la tierra y vino </a:t>
            </a:r>
            <a:r>
              <a:rPr lang="en-US" dirty="0" err="1"/>
              <a:t>como</a:t>
            </a:r>
            <a:r>
              <a:rPr lang="en-US" dirty="0"/>
              <a:t> Emanuel a la tierra para </a:t>
            </a:r>
            <a:r>
              <a:rPr lang="en-US" dirty="0" err="1"/>
              <a:t>salvarnos</a:t>
            </a:r>
            <a:r>
              <a:rPr lang="en-US" dirty="0"/>
              <a:t>. Que </a:t>
            </a:r>
            <a:r>
              <a:rPr lang="en-US" dirty="0" err="1"/>
              <a:t>sepan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el temenos </a:t>
            </a:r>
            <a:r>
              <a:rPr lang="en-US" dirty="0" err="1"/>
              <a:t>esperanza</a:t>
            </a:r>
            <a:r>
              <a:rPr lang="en-US" dirty="0"/>
              <a:t> y </a:t>
            </a:r>
            <a:r>
              <a:rPr lang="en-US" dirty="0" err="1"/>
              <a:t>perdón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0336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E90DB-5C0B-4FFD-87FD-6A659D54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Oremos por Nigeria quien se sitúa como el país más violento </a:t>
            </a:r>
          </a:p>
        </p:txBody>
      </p:sp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0E82590B-4E8D-4F0F-B0FC-981A65EEF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1" t="5284" r="1943" b="78783"/>
          <a:stretch/>
        </p:blipFill>
        <p:spPr>
          <a:xfrm>
            <a:off x="7409922" y="5736909"/>
            <a:ext cx="4782078" cy="75279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DAF8CB6-3AD4-44C2-8071-53CE55DC39E9}"/>
              </a:ext>
            </a:extLst>
          </p:cNvPr>
          <p:cNvSpPr/>
          <p:nvPr/>
        </p:nvSpPr>
        <p:spPr>
          <a:xfrm>
            <a:off x="0" y="2602141"/>
            <a:ext cx="8458200" cy="1090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El nivel de violencia se sitúa en el máximo y ha continuado causando un tremendo sufrimiento entre los cristianos del norte y centro del país.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D79183-FE68-4BCB-AF98-38792F54E6F3}"/>
              </a:ext>
            </a:extLst>
          </p:cNvPr>
          <p:cNvSpPr/>
          <p:nvPr/>
        </p:nvSpPr>
        <p:spPr>
          <a:xfrm>
            <a:off x="0" y="3918396"/>
            <a:ext cx="7366000" cy="940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La violencia perpetrada por </a:t>
            </a:r>
            <a:r>
              <a:rPr lang="es-ES" sz="2000" b="1" dirty="0" err="1">
                <a:solidFill>
                  <a:schemeClr val="bg1"/>
                </a:solidFill>
              </a:rPr>
              <a:t>Boko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Haram</a:t>
            </a:r>
            <a:r>
              <a:rPr lang="es-ES" sz="2000" b="1" dirty="0">
                <a:solidFill>
                  <a:schemeClr val="bg1"/>
                </a:solidFill>
              </a:rPr>
              <a:t>, y los pastores fulani, ha </a:t>
            </a:r>
            <a:r>
              <a:rPr lang="es-ES" sz="2000" dirty="0">
                <a:solidFill>
                  <a:schemeClr val="bg1"/>
                </a:solidFill>
              </a:rPr>
              <a:t>arrasado varios cientos de pueblos cristianos.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141F46D-9D87-422E-8176-CF01EF3D4393}"/>
              </a:ext>
            </a:extLst>
          </p:cNvPr>
          <p:cNvSpPr/>
          <p:nvPr/>
        </p:nvSpPr>
        <p:spPr>
          <a:xfrm>
            <a:off x="0" y="5036492"/>
            <a:ext cx="7366000" cy="940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Estos grupos criminales continúan matando, secuestrando y violando con impunidad.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3AFA65C-F6B3-41A1-ACAD-4FE3C1115664}"/>
              </a:ext>
            </a:extLst>
          </p:cNvPr>
          <p:cNvGrpSpPr/>
          <p:nvPr/>
        </p:nvGrpSpPr>
        <p:grpSpPr>
          <a:xfrm>
            <a:off x="10541651" y="604722"/>
            <a:ext cx="1650349" cy="1376477"/>
            <a:chOff x="10541651" y="2717801"/>
            <a:chExt cx="1650349" cy="137795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856B335-08B6-42CB-A766-8E2E87A566D2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CAC69D1-0C58-4558-826D-55FF1A4D5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1EDAAC4-4EF3-4F27-9B3C-6AF19C6A2D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3" t="-4327"/>
          <a:stretch/>
        </p:blipFill>
        <p:spPr>
          <a:xfrm>
            <a:off x="7409921" y="6398171"/>
            <a:ext cx="4515379" cy="459828"/>
          </a:xfrm>
          <a:prstGeom prst="rect">
            <a:avLst/>
          </a:prstGeom>
        </p:spPr>
      </p:pic>
      <p:pic>
        <p:nvPicPr>
          <p:cNvPr id="17" name="Imagen 16" descr="Tabla&#10;&#10;Descripción generada automáticamente">
            <a:extLst>
              <a:ext uri="{FF2B5EF4-FFF2-40B4-BE49-F238E27FC236}">
                <a16:creationId xmlns:a16="http://schemas.microsoft.com/office/drawing/2014/main" id="{933DB568-4DF8-4D65-A366-3C0E16E30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22817" r="35503" b="70162"/>
          <a:stretch/>
        </p:blipFill>
        <p:spPr>
          <a:xfrm>
            <a:off x="1485900" y="6489699"/>
            <a:ext cx="6032500" cy="3683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5E7C59A-BC57-4A54-ABC5-07A843DC5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6489699"/>
            <a:ext cx="1629002" cy="368300"/>
          </a:xfrm>
          <a:prstGeom prst="rect">
            <a:avLst/>
          </a:prstGeom>
        </p:spPr>
      </p:pic>
      <p:pic>
        <p:nvPicPr>
          <p:cNvPr id="25" name="Imagen 24" descr="Tabla&#10;&#10;Descripción generada automáticamente">
            <a:extLst>
              <a:ext uri="{FF2B5EF4-FFF2-40B4-BE49-F238E27FC236}">
                <a16:creationId xmlns:a16="http://schemas.microsoft.com/office/drawing/2014/main" id="{904636ED-88E5-4A72-871F-4E089CAA4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22817" r="69140" b="70162"/>
          <a:stretch/>
        </p:blipFill>
        <p:spPr>
          <a:xfrm>
            <a:off x="11887200" y="6489700"/>
            <a:ext cx="304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BB13-DAB8-F84A-9D50-035A38D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Oremos</a:t>
            </a:r>
            <a:r>
              <a:rPr lang="en-US" dirty="0"/>
              <a:t> por Nigeria… </a:t>
            </a:r>
            <a:r>
              <a:rPr lang="en-US" dirty="0" err="1"/>
              <a:t>Protección</a:t>
            </a:r>
            <a:r>
              <a:rPr lang="en-US" dirty="0"/>
              <a:t> (</a:t>
            </a:r>
            <a:r>
              <a:rPr lang="en-US" dirty="0" err="1"/>
              <a:t>hna</a:t>
            </a:r>
            <a:r>
              <a:rPr lang="en-US" dirty="0"/>
              <a:t> Doris)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F856156-D7AE-6A4D-8FBC-82B8BB88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078182"/>
            <a:ext cx="11176000" cy="4690753"/>
          </a:xfrm>
        </p:spPr>
        <p:txBody>
          <a:bodyPr>
            <a:normAutofit fontScale="85000" lnSpcReduction="10000"/>
          </a:bodyPr>
          <a:lstStyle/>
          <a:p>
            <a:r>
              <a:rPr lang="es-ES" sz="2800" dirty="0"/>
              <a:t>Para que Dios proteja a los creyentes que son perseguidos, secuestrados y a veces violados.  Que Dios </a:t>
            </a:r>
            <a:r>
              <a:rPr lang="en-US" sz="2800" dirty="0" err="1"/>
              <a:t>mande</a:t>
            </a:r>
            <a:r>
              <a:rPr lang="en-US" sz="2800" dirty="0"/>
              <a:t> a sus </a:t>
            </a:r>
            <a:r>
              <a:rPr lang="en-US" sz="2800" dirty="0" err="1"/>
              <a:t>ángeles</a:t>
            </a:r>
            <a:r>
              <a:rPr lang="en-US" sz="2800" dirty="0"/>
              <a:t> </a:t>
            </a:r>
            <a:r>
              <a:rPr lang="en-US" sz="2800" dirty="0" err="1"/>
              <a:t>acerca</a:t>
            </a:r>
            <a:r>
              <a:rPr lang="en-US" sz="2800" dirty="0"/>
              <a:t> de los </a:t>
            </a:r>
            <a:r>
              <a:rPr lang="en-US" sz="2800" dirty="0" err="1"/>
              <a:t>creyentes</a:t>
            </a:r>
            <a:r>
              <a:rPr lang="en-US" sz="2800" dirty="0"/>
              <a:t> y </a:t>
            </a:r>
            <a:r>
              <a:rPr lang="en-US" sz="2800" dirty="0" err="1"/>
              <a:t>sean</a:t>
            </a:r>
            <a:r>
              <a:rPr lang="en-US" sz="2800" dirty="0"/>
              <a:t> </a:t>
            </a:r>
            <a:r>
              <a:rPr lang="en-US" sz="2800" dirty="0" err="1"/>
              <a:t>librados</a:t>
            </a:r>
            <a:r>
              <a:rPr lang="en-US" sz="2800" dirty="0"/>
              <a:t> de </a:t>
            </a:r>
            <a:r>
              <a:rPr lang="en-US" sz="2800" dirty="0" err="1"/>
              <a:t>todo</a:t>
            </a:r>
            <a:r>
              <a:rPr lang="en-US" sz="2800" dirty="0"/>
              <a:t> mal. Salmo 91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Para que Dios </a:t>
            </a:r>
            <a:r>
              <a:rPr lang="en-US" sz="2800" dirty="0" err="1"/>
              <a:t>ciega</a:t>
            </a:r>
            <a:r>
              <a:rPr lang="en-US" sz="2800" dirty="0"/>
              <a:t> la vista y los </a:t>
            </a:r>
            <a:r>
              <a:rPr lang="en-US" sz="2800" dirty="0" err="1"/>
              <a:t>oídos</a:t>
            </a:r>
            <a:r>
              <a:rPr lang="en-US" sz="2800" dirty="0"/>
              <a:t> de </a:t>
            </a:r>
            <a:r>
              <a:rPr lang="en-US" sz="2800" dirty="0" err="1"/>
              <a:t>aquellos</a:t>
            </a:r>
            <a:r>
              <a:rPr lang="en-US" sz="2800" dirty="0"/>
              <a:t> que </a:t>
            </a:r>
            <a:r>
              <a:rPr lang="en-US" sz="2800" dirty="0" err="1"/>
              <a:t>persiguen</a:t>
            </a:r>
            <a:r>
              <a:rPr lang="en-US" sz="2800" dirty="0"/>
              <a:t> para que no </a:t>
            </a:r>
            <a:r>
              <a:rPr lang="en-US" sz="2800" dirty="0" err="1"/>
              <a:t>puedan</a:t>
            </a:r>
            <a:r>
              <a:rPr lang="en-US" sz="2800" dirty="0"/>
              <a:t> </a:t>
            </a:r>
            <a:r>
              <a:rPr lang="en-US" sz="2800" dirty="0" err="1"/>
              <a:t>ver</a:t>
            </a:r>
            <a:r>
              <a:rPr lang="en-US" sz="2800" dirty="0"/>
              <a:t> </a:t>
            </a:r>
            <a:r>
              <a:rPr lang="en-US" sz="2800" dirty="0" err="1"/>
              <a:t>ni</a:t>
            </a:r>
            <a:r>
              <a:rPr lang="en-US" sz="2800" dirty="0"/>
              <a:t> </a:t>
            </a:r>
            <a:r>
              <a:rPr lang="en-US" sz="2800" dirty="0" err="1"/>
              <a:t>oir</a:t>
            </a:r>
            <a:r>
              <a:rPr lang="en-US" sz="2800" dirty="0"/>
              <a:t> a los </a:t>
            </a:r>
            <a:r>
              <a:rPr lang="en-US" sz="2800" dirty="0" err="1"/>
              <a:t>creyentes</a:t>
            </a:r>
            <a:r>
              <a:rPr lang="en-US" sz="2800" dirty="0"/>
              <a:t> </a:t>
            </a:r>
            <a:r>
              <a:rPr lang="en-US" sz="2800" dirty="0" err="1"/>
              <a:t>reunidos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nombre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err="1"/>
              <a:t>Oremos</a:t>
            </a:r>
            <a:r>
              <a:rPr lang="en-US" sz="2800" dirty="0"/>
              <a:t> para que Dios los libre de la </a:t>
            </a:r>
            <a:r>
              <a:rPr lang="en-US" sz="2800" dirty="0" err="1"/>
              <a:t>cárcel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hizo</a:t>
            </a:r>
            <a:r>
              <a:rPr lang="en-US" sz="2800" dirty="0"/>
              <a:t> con Pedro y Juan y que </a:t>
            </a:r>
            <a:r>
              <a:rPr lang="en-US" sz="2800" dirty="0" err="1"/>
              <a:t>ellos</a:t>
            </a:r>
            <a:r>
              <a:rPr lang="en-US" sz="2800" dirty="0"/>
              <a:t> </a:t>
            </a:r>
            <a:r>
              <a:rPr lang="en-US" sz="2800" dirty="0" err="1"/>
              <a:t>continuen</a:t>
            </a:r>
            <a:r>
              <a:rPr lang="en-US" sz="2800" dirty="0"/>
              <a:t> </a:t>
            </a:r>
            <a:r>
              <a:rPr lang="en-US" sz="2800" dirty="0" err="1"/>
              <a:t>predicando</a:t>
            </a:r>
            <a:r>
              <a:rPr lang="en-US" sz="2800" dirty="0"/>
              <a:t> el </a:t>
            </a:r>
            <a:r>
              <a:rPr lang="en-US" sz="2800" dirty="0" err="1"/>
              <a:t>evangelio</a:t>
            </a:r>
            <a:r>
              <a:rPr lang="en-US" sz="2800" dirty="0"/>
              <a:t>: “Mas un </a:t>
            </a:r>
            <a:r>
              <a:rPr lang="en-US" sz="2800" dirty="0" err="1"/>
              <a:t>ángel</a:t>
            </a:r>
            <a:r>
              <a:rPr lang="en-US" sz="2800" dirty="0"/>
              <a:t> del </a:t>
            </a:r>
            <a:r>
              <a:rPr lang="en-US" sz="2800" dirty="0" err="1"/>
              <a:t>Señor</a:t>
            </a:r>
            <a:r>
              <a:rPr lang="en-US" sz="2800" dirty="0"/>
              <a:t>, </a:t>
            </a:r>
            <a:r>
              <a:rPr lang="en-US" sz="2800" dirty="0" err="1"/>
              <a:t>abriendo</a:t>
            </a:r>
            <a:r>
              <a:rPr lang="en-US" sz="2800" dirty="0"/>
              <a:t> de </a:t>
            </a:r>
            <a:r>
              <a:rPr lang="en-US" sz="2800" dirty="0" err="1"/>
              <a:t>noche</a:t>
            </a:r>
            <a:r>
              <a:rPr lang="en-US" sz="2800" dirty="0"/>
              <a:t> las </a:t>
            </a:r>
            <a:r>
              <a:rPr lang="en-US" sz="2800" dirty="0" err="1"/>
              <a:t>puertas</a:t>
            </a:r>
            <a:r>
              <a:rPr lang="en-US" sz="2800" dirty="0"/>
              <a:t> de la </a:t>
            </a:r>
            <a:r>
              <a:rPr lang="en-US" sz="2800" dirty="0" err="1"/>
              <a:t>cárcel</a:t>
            </a:r>
            <a:r>
              <a:rPr lang="en-US" sz="2800" dirty="0"/>
              <a:t> y </a:t>
            </a:r>
            <a:r>
              <a:rPr lang="en-US" sz="2800" dirty="0" err="1"/>
              <a:t>sacándolos</a:t>
            </a:r>
            <a:r>
              <a:rPr lang="en-US" sz="2800" dirty="0"/>
              <a:t>, </a:t>
            </a:r>
            <a:r>
              <a:rPr lang="en-US" sz="2800" dirty="0" err="1"/>
              <a:t>dijo</a:t>
            </a:r>
            <a:r>
              <a:rPr lang="en-US" sz="2800" dirty="0"/>
              <a:t>: Id, y </a:t>
            </a:r>
            <a:r>
              <a:rPr lang="en-US" sz="2800" dirty="0" err="1"/>
              <a:t>puestos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pie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templo</a:t>
            </a:r>
            <a:r>
              <a:rPr lang="en-US" sz="2800" dirty="0"/>
              <a:t>, </a:t>
            </a:r>
            <a:r>
              <a:rPr lang="en-US" sz="2800" dirty="0" err="1"/>
              <a:t>anunciad</a:t>
            </a:r>
            <a:r>
              <a:rPr lang="en-US" sz="2800" dirty="0"/>
              <a:t> al pueblo </a:t>
            </a:r>
            <a:r>
              <a:rPr lang="en-US" sz="2800" dirty="0" err="1"/>
              <a:t>todas</a:t>
            </a:r>
            <a:r>
              <a:rPr lang="en-US" sz="2800" dirty="0"/>
              <a:t> las palabras de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vida.Hechos</a:t>
            </a:r>
            <a:r>
              <a:rPr lang="en-US" sz="2800" dirty="0"/>
              <a:t> 5:19-20</a:t>
            </a:r>
          </a:p>
          <a:p>
            <a:pPr algn="ctr"/>
            <a:r>
              <a:rPr lang="en-US" sz="2800" dirty="0"/>
              <a:t>                                                               </a:t>
            </a:r>
            <a:endParaRPr lang="en-US" dirty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803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AA022F9-27F8-4783-8A99-AAFC60CD8319}"/>
              </a:ext>
            </a:extLst>
          </p:cNvPr>
          <p:cNvSpPr/>
          <p:nvPr/>
        </p:nvSpPr>
        <p:spPr>
          <a:xfrm>
            <a:off x="0" y="1986243"/>
            <a:ext cx="1774671" cy="66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Hombres</a:t>
            </a:r>
            <a:endParaRPr lang="es-ES" sz="2800" b="1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BBB245-0A38-4CD1-9824-CF203B10256C}"/>
              </a:ext>
            </a:extLst>
          </p:cNvPr>
          <p:cNvGrpSpPr/>
          <p:nvPr/>
        </p:nvGrpSpPr>
        <p:grpSpPr>
          <a:xfrm>
            <a:off x="10541651" y="604722"/>
            <a:ext cx="1650349" cy="1377950"/>
            <a:chOff x="10541651" y="2717801"/>
            <a:chExt cx="1650349" cy="137795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2E7A44C-A40D-4ADA-A29B-77CE7F035891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9F1E7A2-7424-415F-B6C4-44ED48AB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302E1ABD-CA25-47B1-897E-D6A21C0F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s-ES" dirty="0"/>
              <a:t>Oremos por los… Hombres (</a:t>
            </a:r>
            <a:r>
              <a:rPr lang="es-ES" dirty="0" err="1"/>
              <a:t>hna</a:t>
            </a:r>
            <a:r>
              <a:rPr lang="es-ES" dirty="0"/>
              <a:t> Mayra)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29DC27-8DF9-45BF-B8CB-E1469C302DE6}"/>
              </a:ext>
            </a:extLst>
          </p:cNvPr>
          <p:cNvSpPr/>
          <p:nvPr/>
        </p:nvSpPr>
        <p:spPr>
          <a:xfrm>
            <a:off x="6344357" y="1986243"/>
            <a:ext cx="5866438" cy="215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Los hombres que sufren violencia física, encarcelamiento y pérdida de empleo. Oremos para que Dios sea su protector y proveedor en todo tiempo. Salmo 46:1 </a:t>
            </a:r>
            <a:endParaRPr lang="es-ES" sz="2800" b="1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9DCA2E7-F112-4C8A-A84F-74D98C45DE58}"/>
              </a:ext>
            </a:extLst>
          </p:cNvPr>
          <p:cNvSpPr/>
          <p:nvPr/>
        </p:nvSpPr>
        <p:spPr>
          <a:xfrm>
            <a:off x="3698183" y="6065761"/>
            <a:ext cx="3091343" cy="66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Pérdida de empleo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713B3F4-203B-48D9-B09D-85A63EE7147F}"/>
              </a:ext>
            </a:extLst>
          </p:cNvPr>
          <p:cNvSpPr/>
          <p:nvPr/>
        </p:nvSpPr>
        <p:spPr>
          <a:xfrm>
            <a:off x="3698184" y="4526510"/>
            <a:ext cx="3091343" cy="66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Violencia física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9BBB437-6B85-4DBE-977F-E8FB4E6C6DD1}"/>
              </a:ext>
            </a:extLst>
          </p:cNvPr>
          <p:cNvSpPr/>
          <p:nvPr/>
        </p:nvSpPr>
        <p:spPr>
          <a:xfrm>
            <a:off x="3698183" y="5287330"/>
            <a:ext cx="3091343" cy="66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Encarcelamiento</a:t>
            </a:r>
          </a:p>
        </p:txBody>
      </p:sp>
    </p:spTree>
    <p:extLst>
      <p:ext uri="{BB962C8B-B14F-4D97-AF65-F5344CB8AC3E}">
        <p14:creationId xmlns:p14="http://schemas.microsoft.com/office/powerpoint/2010/main" val="1675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AA022F9-27F8-4783-8A99-AAFC60CD8319}"/>
              </a:ext>
            </a:extLst>
          </p:cNvPr>
          <p:cNvSpPr/>
          <p:nvPr/>
        </p:nvSpPr>
        <p:spPr>
          <a:xfrm>
            <a:off x="214488" y="2407478"/>
            <a:ext cx="4809068" cy="417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Por las mujeres que sufren violencia sexual, las que son obligadas a contraer matrimonios con hombres no-creyentes y por aquellas que son abandonadas por sus esposos y en ocasiones son privadas de sus hijos. </a:t>
            </a:r>
            <a:r>
              <a:rPr lang="es-ES" sz="2800" b="1" dirty="0" err="1">
                <a:solidFill>
                  <a:schemeClr val="bg1"/>
                </a:solidFill>
              </a:rPr>
              <a:t>Isaias</a:t>
            </a:r>
            <a:r>
              <a:rPr lang="es-ES" sz="2800" b="1" dirty="0">
                <a:solidFill>
                  <a:schemeClr val="bg1"/>
                </a:solidFill>
              </a:rPr>
              <a:t> 54:4-5</a:t>
            </a:r>
            <a:endParaRPr lang="es-ES" sz="2800" b="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BBB245-0A38-4CD1-9824-CF203B10256C}"/>
              </a:ext>
            </a:extLst>
          </p:cNvPr>
          <p:cNvGrpSpPr/>
          <p:nvPr/>
        </p:nvGrpSpPr>
        <p:grpSpPr>
          <a:xfrm>
            <a:off x="10541651" y="604722"/>
            <a:ext cx="1650349" cy="1377950"/>
            <a:chOff x="10541651" y="2717801"/>
            <a:chExt cx="1650349" cy="137795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2E7A44C-A40D-4ADA-A29B-77CE7F035891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9F1E7A2-7424-415F-B6C4-44ED48AB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302E1ABD-CA25-47B1-897E-D6A21C0F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s-ES" dirty="0"/>
              <a:t>Oremos por … Mujeres (</a:t>
            </a:r>
            <a:r>
              <a:rPr lang="es-ES" dirty="0" err="1"/>
              <a:t>hna</a:t>
            </a:r>
            <a:r>
              <a:rPr lang="es-ES" dirty="0"/>
              <a:t> </a:t>
            </a:r>
            <a:r>
              <a:rPr lang="es-ES" dirty="0" err="1"/>
              <a:t>Nellie</a:t>
            </a:r>
            <a:r>
              <a:rPr lang="es-ES" dirty="0"/>
              <a:t>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29DC27-8DF9-45BF-B8CB-E1469C302DE6}"/>
              </a:ext>
            </a:extLst>
          </p:cNvPr>
          <p:cNvSpPr/>
          <p:nvPr/>
        </p:nvSpPr>
        <p:spPr>
          <a:xfrm>
            <a:off x="10541651" y="1986243"/>
            <a:ext cx="1669143" cy="66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Mujeres</a:t>
            </a:r>
            <a:endParaRPr lang="es-ES" sz="2800" b="1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A965DA9-129A-4C70-AF11-E111FAE82D77}"/>
              </a:ext>
            </a:extLst>
          </p:cNvPr>
          <p:cNvSpPr/>
          <p:nvPr/>
        </p:nvSpPr>
        <p:spPr>
          <a:xfrm>
            <a:off x="5365243" y="2884444"/>
            <a:ext cx="3091343" cy="66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Matrimonio forzoso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CE46F10-ACA0-4DF6-AC8A-432681A74413}"/>
              </a:ext>
            </a:extLst>
          </p:cNvPr>
          <p:cNvSpPr/>
          <p:nvPr/>
        </p:nvSpPr>
        <p:spPr>
          <a:xfrm>
            <a:off x="5367045" y="3641660"/>
            <a:ext cx="3091343" cy="66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Divorcio y abandono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14DAE6D-A7B1-489F-91A2-7801464B6617}"/>
              </a:ext>
            </a:extLst>
          </p:cNvPr>
          <p:cNvSpPr/>
          <p:nvPr/>
        </p:nvSpPr>
        <p:spPr>
          <a:xfrm>
            <a:off x="5365243" y="2127228"/>
            <a:ext cx="3093145" cy="66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Violencia sexual</a:t>
            </a:r>
          </a:p>
        </p:txBody>
      </p:sp>
    </p:spTree>
    <p:extLst>
      <p:ext uri="{BB962C8B-B14F-4D97-AF65-F5344CB8AC3E}">
        <p14:creationId xmlns:p14="http://schemas.microsoft.com/office/powerpoint/2010/main" val="21041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2F83-2BD6-7540-9D13-DF0BB2086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Oremos</a:t>
            </a:r>
            <a:r>
              <a:rPr lang="en-US" dirty="0"/>
              <a:t> por los </a:t>
            </a:r>
            <a:r>
              <a:rPr lang="en-US" dirty="0" err="1"/>
              <a:t>gobiernos</a:t>
            </a:r>
            <a:r>
              <a:rPr lang="en-US" dirty="0"/>
              <a:t>, los </a:t>
            </a:r>
            <a:r>
              <a:rPr lang="en-US" dirty="0" err="1"/>
              <a:t>líderes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, las </a:t>
            </a:r>
            <a:r>
              <a:rPr lang="en-US" dirty="0" err="1"/>
              <a:t>familias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8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0547F-0118-4B99-B368-89C5C603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/>
              <a:t>PRINCIPALES MOVIMIENTOS</a:t>
            </a:r>
          </a:p>
        </p:txBody>
      </p:sp>
      <p:pic>
        <p:nvPicPr>
          <p:cNvPr id="12" name="Imagen 11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24633212-D812-4F7D-8E1A-CD5D1D27A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"/>
          <a:stretch/>
        </p:blipFill>
        <p:spPr>
          <a:xfrm>
            <a:off x="0" y="1"/>
            <a:ext cx="12192000" cy="274853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FAF1D34-FAB5-4149-AFD8-4D303DE9FB37}"/>
              </a:ext>
            </a:extLst>
          </p:cNvPr>
          <p:cNvGrpSpPr/>
          <p:nvPr/>
        </p:nvGrpSpPr>
        <p:grpSpPr>
          <a:xfrm>
            <a:off x="10541651" y="2717801"/>
            <a:ext cx="1650349" cy="1377950"/>
            <a:chOff x="10541651" y="2717801"/>
            <a:chExt cx="1650349" cy="137795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02774251-26E8-4B45-BDD6-C8702FCB1836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D39D764F-AB58-45AF-8C83-4E5AEB374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E556515-FD22-D946-8ED1-BE63B8D2C0BE}"/>
              </a:ext>
            </a:extLst>
          </p:cNvPr>
          <p:cNvSpPr txBox="1"/>
          <p:nvPr/>
        </p:nvSpPr>
        <p:spPr>
          <a:xfrm>
            <a:off x="2426084" y="4522153"/>
            <a:ext cx="7762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Aumento</a:t>
            </a:r>
            <a:r>
              <a:rPr lang="en-US" sz="3200" dirty="0"/>
              <a:t> </a:t>
            </a:r>
            <a:r>
              <a:rPr lang="en-US" sz="3200" dirty="0" err="1"/>
              <a:t>significativo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persecusión</a:t>
            </a:r>
            <a:r>
              <a:rPr lang="en-US" sz="3200" dirty="0"/>
              <a:t>, </a:t>
            </a:r>
          </a:p>
          <a:p>
            <a:r>
              <a:rPr lang="en-US" sz="3200" dirty="0" err="1"/>
              <a:t>especialmente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países</a:t>
            </a:r>
            <a:r>
              <a:rPr lang="en-US" sz="3200" dirty="0"/>
              <a:t> </a:t>
            </a:r>
            <a:r>
              <a:rPr lang="en-US" sz="3200" dirty="0" err="1"/>
              <a:t>musulmanes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94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B442085-402B-4640-90A0-C1AB94BE5EE1}"/>
              </a:ext>
            </a:extLst>
          </p:cNvPr>
          <p:cNvGrpSpPr/>
          <p:nvPr/>
        </p:nvGrpSpPr>
        <p:grpSpPr>
          <a:xfrm>
            <a:off x="10516577" y="596715"/>
            <a:ext cx="1650349" cy="1377950"/>
            <a:chOff x="10541651" y="2717801"/>
            <a:chExt cx="1650349" cy="13779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2264B2C-1FCE-4D4E-B076-8C935A507785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A8F52824-0038-4C8A-BFD8-423B8913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pic>
        <p:nvPicPr>
          <p:cNvPr id="10" name="Imagen 9" descr="Tabla&#10;&#10;Descripción generada automáticamente">
            <a:extLst>
              <a:ext uri="{FF2B5EF4-FFF2-40B4-BE49-F238E27FC236}">
                <a16:creationId xmlns:a16="http://schemas.microsoft.com/office/drawing/2014/main" id="{9CEB730E-5D1F-4F99-8E87-5ECA00D83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22817" r="35503" b="71795"/>
          <a:stretch/>
        </p:blipFill>
        <p:spPr>
          <a:xfrm>
            <a:off x="1175835" y="6511278"/>
            <a:ext cx="6342565" cy="362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227377-DCCF-4E2A-AEB1-CEFBB3474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9" b="-2215"/>
          <a:stretch/>
        </p:blipFill>
        <p:spPr>
          <a:xfrm>
            <a:off x="7409922" y="6459138"/>
            <a:ext cx="4451878" cy="4294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918871A-2462-4FF9-83C1-B5C396F54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9" y="6511278"/>
            <a:ext cx="1324160" cy="362001"/>
          </a:xfrm>
          <a:prstGeom prst="rect">
            <a:avLst/>
          </a:prstGeom>
        </p:spPr>
      </p:pic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ED9E1449-E5CF-4B45-B559-69B33E1A0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1" t="5284" r="1943" b="78783"/>
          <a:stretch/>
        </p:blipFill>
        <p:spPr>
          <a:xfrm>
            <a:off x="7409922" y="5736909"/>
            <a:ext cx="4782078" cy="752790"/>
          </a:xfrm>
          <a:prstGeom prst="rect">
            <a:avLst/>
          </a:prstGeom>
        </p:spPr>
      </p:pic>
      <p:pic>
        <p:nvPicPr>
          <p:cNvPr id="16" name="Imagen 15" descr="Tabla&#10;&#10;Descripción generada automáticamente">
            <a:extLst>
              <a:ext uri="{FF2B5EF4-FFF2-40B4-BE49-F238E27FC236}">
                <a16:creationId xmlns:a16="http://schemas.microsoft.com/office/drawing/2014/main" id="{20E21B85-9D3B-420A-A8D3-3B9F36A07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22817" r="69140" b="71265"/>
          <a:stretch/>
        </p:blipFill>
        <p:spPr>
          <a:xfrm>
            <a:off x="11861799" y="6455831"/>
            <a:ext cx="349884" cy="42591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68D9724-9F7E-4850-B26B-BBB4373E493C}"/>
              </a:ext>
            </a:extLst>
          </p:cNvPr>
          <p:cNvSpPr/>
          <p:nvPr/>
        </p:nvSpPr>
        <p:spPr>
          <a:xfrm>
            <a:off x="4064000" y="611994"/>
            <a:ext cx="6446831" cy="136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/>
              <a:t>China se ubica en el TOP-20 por primera vez en 10 años. </a:t>
            </a:r>
          </a:p>
          <a:p>
            <a:pPr algn="ctr"/>
            <a:r>
              <a:rPr lang="es-ES" sz="2000" b="1"/>
              <a:t>(Puesto N.º17)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A8AC3D-6B91-4D89-AA8B-0CCD825A1CBE}"/>
              </a:ext>
            </a:extLst>
          </p:cNvPr>
          <p:cNvSpPr/>
          <p:nvPr/>
        </p:nvSpPr>
        <p:spPr>
          <a:xfrm>
            <a:off x="5181600" y="2198825"/>
            <a:ext cx="7010400" cy="9001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Cada vez es más difícil para las iglesias evitar alinearse con la ideología comunista oficial.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3137518-7109-4318-8239-494430A643CC}"/>
              </a:ext>
            </a:extLst>
          </p:cNvPr>
          <p:cNvSpPr/>
          <p:nvPr/>
        </p:nvSpPr>
        <p:spPr>
          <a:xfrm>
            <a:off x="5181600" y="3323099"/>
            <a:ext cx="7010400" cy="9001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El nivel de violencia llega a máximos por los edificios de iglesias destruidos o confiscados.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7EC6BFD-498B-44B5-9C62-48D4E34A2E87}"/>
              </a:ext>
            </a:extLst>
          </p:cNvPr>
          <p:cNvSpPr/>
          <p:nvPr/>
        </p:nvSpPr>
        <p:spPr>
          <a:xfrm>
            <a:off x="5201283" y="4540960"/>
            <a:ext cx="7010400" cy="8782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A los menores de edad se les prohíbe de manera oficial todas las actividades religiosas.</a:t>
            </a:r>
          </a:p>
        </p:txBody>
      </p:sp>
    </p:spTree>
    <p:extLst>
      <p:ext uri="{BB962C8B-B14F-4D97-AF65-F5344CB8AC3E}">
        <p14:creationId xmlns:p14="http://schemas.microsoft.com/office/powerpoint/2010/main" val="15892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B442085-402B-4640-90A0-C1AB94BE5EE1}"/>
              </a:ext>
            </a:extLst>
          </p:cNvPr>
          <p:cNvGrpSpPr/>
          <p:nvPr/>
        </p:nvGrpSpPr>
        <p:grpSpPr>
          <a:xfrm>
            <a:off x="0" y="611994"/>
            <a:ext cx="1650349" cy="1377950"/>
            <a:chOff x="10541651" y="2717801"/>
            <a:chExt cx="1650349" cy="13779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2264B2C-1FCE-4D4E-B076-8C935A507785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A8F52824-0038-4C8A-BFD8-423B8913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pic>
        <p:nvPicPr>
          <p:cNvPr id="16" name="Imagen 15" descr="Tabla&#10;&#10;Descripción generada automáticamente">
            <a:extLst>
              <a:ext uri="{FF2B5EF4-FFF2-40B4-BE49-F238E27FC236}">
                <a16:creationId xmlns:a16="http://schemas.microsoft.com/office/drawing/2014/main" id="{20E21B85-9D3B-420A-A8D3-3B9F36A07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22817" r="69140" b="71265"/>
          <a:stretch/>
        </p:blipFill>
        <p:spPr>
          <a:xfrm>
            <a:off x="11861799" y="6489698"/>
            <a:ext cx="349884" cy="38358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68D9724-9F7E-4850-B26B-BBB4373E493C}"/>
              </a:ext>
            </a:extLst>
          </p:cNvPr>
          <p:cNvSpPr/>
          <p:nvPr/>
        </p:nvSpPr>
        <p:spPr>
          <a:xfrm>
            <a:off x="1650348" y="627273"/>
            <a:ext cx="6446831" cy="136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/>
              <a:t>India: El COVID19 empeora la situación para los creyentes. </a:t>
            </a:r>
          </a:p>
          <a:p>
            <a:pPr algn="ctr"/>
            <a:r>
              <a:rPr lang="es-ES" sz="2000" b="1"/>
              <a:t>(Puesto N.º10)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A8AC3D-6B91-4D89-AA8B-0CCD825A1CBE}"/>
              </a:ext>
            </a:extLst>
          </p:cNvPr>
          <p:cNvSpPr/>
          <p:nvPr/>
        </p:nvSpPr>
        <p:spPr>
          <a:xfrm>
            <a:off x="0" y="2247182"/>
            <a:ext cx="7010400" cy="9001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La pandemia ha actuado como catalizador para una mayor discriminación y opresión.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3137518-7109-4318-8239-494430A643CC}"/>
              </a:ext>
            </a:extLst>
          </p:cNvPr>
          <p:cNvSpPr/>
          <p:nvPr/>
        </p:nvSpPr>
        <p:spPr>
          <a:xfrm>
            <a:off x="0" y="3398605"/>
            <a:ext cx="7010400" cy="9001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El 80% de los cristianos ayudados fueron expulsados de las distribuciones de alimento.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7EC6BFD-498B-44B5-9C62-48D4E34A2E87}"/>
              </a:ext>
            </a:extLst>
          </p:cNvPr>
          <p:cNvSpPr/>
          <p:nvPr/>
        </p:nvSpPr>
        <p:spPr>
          <a:xfrm>
            <a:off x="0" y="4550028"/>
            <a:ext cx="7010400" cy="8782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Para conseguir comida, muchos tienen que recorrer kilómetros además de ocultar su fe.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570A4F3-784A-4BA2-B31B-5DB05890FBCC}"/>
              </a:ext>
            </a:extLst>
          </p:cNvPr>
          <p:cNvGrpSpPr/>
          <p:nvPr/>
        </p:nvGrpSpPr>
        <p:grpSpPr>
          <a:xfrm>
            <a:off x="702628" y="5736909"/>
            <a:ext cx="11509055" cy="1153844"/>
            <a:chOff x="702628" y="5736909"/>
            <a:chExt cx="11509055" cy="1153844"/>
          </a:xfrm>
        </p:grpSpPr>
        <p:pic>
          <p:nvPicPr>
            <p:cNvPr id="10" name="Imagen 9" descr="Tabla&#10;&#10;Descripción generada automáticamente">
              <a:extLst>
                <a:ext uri="{FF2B5EF4-FFF2-40B4-BE49-F238E27FC236}">
                  <a16:creationId xmlns:a16="http://schemas.microsoft.com/office/drawing/2014/main" id="{9CEB730E-5D1F-4F99-8E87-5ECA00D83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0" t="22817" r="35503" b="71795"/>
            <a:stretch/>
          </p:blipFill>
          <p:spPr>
            <a:xfrm>
              <a:off x="1175835" y="6511278"/>
              <a:ext cx="6342565" cy="362002"/>
            </a:xfrm>
            <a:prstGeom prst="rect">
              <a:avLst/>
            </a:prstGeom>
          </p:spPr>
        </p:pic>
        <p:pic>
          <p:nvPicPr>
            <p:cNvPr id="9" name="Imagen 8" descr="Tabla&#10;&#10;Descripción generada automáticamente">
              <a:extLst>
                <a:ext uri="{FF2B5EF4-FFF2-40B4-BE49-F238E27FC236}">
                  <a16:creationId xmlns:a16="http://schemas.microsoft.com/office/drawing/2014/main" id="{ED9E1449-E5CF-4B45-B559-69B33E1A0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1" t="5284" r="1943" b="78783"/>
            <a:stretch/>
          </p:blipFill>
          <p:spPr>
            <a:xfrm>
              <a:off x="7409922" y="5736909"/>
              <a:ext cx="4782078" cy="75279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A2178FF-0D7F-4BA7-BC46-CBF33FFFC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81"/>
            <a:stretch/>
          </p:blipFill>
          <p:spPr>
            <a:xfrm>
              <a:off x="702628" y="6511277"/>
              <a:ext cx="1138412" cy="36200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D6BA264-275E-470A-ADB6-B80B7AE7F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3"/>
            <a:stretch/>
          </p:blipFill>
          <p:spPr>
            <a:xfrm>
              <a:off x="7409922" y="6440996"/>
              <a:ext cx="4801761" cy="449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6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BB13-DAB8-F84A-9D50-035A38D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Oremos</a:t>
            </a:r>
            <a:r>
              <a:rPr lang="en-US" dirty="0"/>
              <a:t> por … Los </a:t>
            </a:r>
            <a:r>
              <a:rPr lang="en-US" dirty="0" err="1"/>
              <a:t>gobiernos</a:t>
            </a:r>
            <a:r>
              <a:rPr lang="en-US" dirty="0"/>
              <a:t>, los </a:t>
            </a:r>
            <a:r>
              <a:rPr lang="en-US" dirty="0" err="1"/>
              <a:t>líderes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, las </a:t>
            </a:r>
            <a:r>
              <a:rPr lang="en-US" dirty="0" err="1"/>
              <a:t>familias</a:t>
            </a:r>
            <a:r>
              <a:rPr lang="en-US" dirty="0"/>
              <a:t> (Bessy Torres)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F856156-D7AE-6A4D-8FBC-82B8BB88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14968" cy="3599316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/>
              <a:t>Oremos por leyes justas que permitan la libertad religiosa, especialmente en los países comunistas, países musulmanes, budistas o hinduistas.  </a:t>
            </a:r>
          </a:p>
          <a:p>
            <a:r>
              <a:rPr lang="es-ES" sz="2800" dirty="0"/>
              <a:t>Oremos que se levanten gobernantes con temor de Dios que puedan luchar contra las injusticias y puedan </a:t>
            </a:r>
            <a:r>
              <a:rPr lang="es-ES" sz="2800" dirty="0" err="1"/>
              <a:t>protejer</a:t>
            </a:r>
            <a:r>
              <a:rPr lang="es-ES" sz="2800" dirty="0"/>
              <a:t> los derechos de los creyentes.</a:t>
            </a:r>
          </a:p>
          <a:p>
            <a:r>
              <a:rPr lang="es-ES" sz="2800" dirty="0"/>
              <a:t>Oremos para que las familias puedan aceptar la decisión de los creyentes dentro de sus familias de seguir a Cristo. Que el lazo familiar y el amor sea más fuerte que la presión social y que los creyentes no sean rechazados ni abandonados por causa de su fe.</a:t>
            </a:r>
            <a:endParaRPr lang="en-US" dirty="0"/>
          </a:p>
          <a:p>
            <a:endParaRPr lang="en-US" dirty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278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F5C3D-C297-FF48-BAC4-0C745761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7" r="3916" b="84512"/>
          <a:stretch/>
        </p:blipFill>
        <p:spPr>
          <a:xfrm>
            <a:off x="53742" y="19755"/>
            <a:ext cx="12093102" cy="65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BB13-DAB8-F84A-9D50-035A38D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Oremos</a:t>
            </a:r>
            <a:r>
              <a:rPr lang="en-US" dirty="0"/>
              <a:t> … (Maria </a:t>
            </a:r>
            <a:r>
              <a:rPr lang="en-US" dirty="0" err="1"/>
              <a:t>Coelo</a:t>
            </a:r>
            <a:r>
              <a:rPr lang="en-US" dirty="0"/>
              <a:t>)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F856156-D7AE-6A4D-8FBC-82B8BB88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14968" cy="3599316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/>
              <a:t>Para que los creyentes puedan siempre mantener sus ojos fijos en Jesús, el autor y consumador de nuestra fe. </a:t>
            </a:r>
            <a:r>
              <a:rPr lang="es-ES" sz="2800" dirty="0" err="1"/>
              <a:t>Heb</a:t>
            </a:r>
            <a:r>
              <a:rPr lang="es-ES" sz="2800" dirty="0"/>
              <a:t> 12:2</a:t>
            </a:r>
          </a:p>
          <a:p>
            <a:r>
              <a:rPr lang="es-ES" sz="2800" dirty="0"/>
              <a:t>Para que los creyentes siempre sean fieles a Dios, a pesar de las circunstancias. Que tengan por seguro que les espera la corona de la vida. </a:t>
            </a:r>
            <a:r>
              <a:rPr lang="es-ES" sz="2800" dirty="0" err="1"/>
              <a:t>Apo</a:t>
            </a:r>
            <a:r>
              <a:rPr lang="es-ES" sz="2800" dirty="0"/>
              <a:t> 2:10</a:t>
            </a:r>
          </a:p>
          <a:p>
            <a:r>
              <a:rPr lang="en-US" dirty="0"/>
              <a:t>Para que </a:t>
            </a:r>
            <a:r>
              <a:rPr lang="en-US" dirty="0" err="1"/>
              <a:t>permanezcan</a:t>
            </a:r>
            <a:r>
              <a:rPr lang="en-US" dirty="0"/>
              <a:t> “</a:t>
            </a:r>
            <a:r>
              <a:rPr lang="en-US" dirty="0" err="1"/>
              <a:t>firmes</a:t>
            </a:r>
            <a:r>
              <a:rPr lang="en-US" dirty="0"/>
              <a:t> y </a:t>
            </a:r>
            <a:r>
              <a:rPr lang="en-US" dirty="0" err="1"/>
              <a:t>constantes</a:t>
            </a:r>
            <a:r>
              <a:rPr lang="en-US" dirty="0"/>
              <a:t>, </a:t>
            </a:r>
            <a:r>
              <a:rPr lang="en-US" dirty="0" err="1"/>
              <a:t>creciendo</a:t>
            </a:r>
            <a:r>
              <a:rPr lang="en-US" dirty="0"/>
              <a:t> </a:t>
            </a:r>
            <a:r>
              <a:rPr lang="en-US" b="1" dirty="0" err="1"/>
              <a:t>en</a:t>
            </a:r>
            <a:r>
              <a:rPr lang="en-US" dirty="0"/>
              <a:t> la </a:t>
            </a:r>
            <a:r>
              <a:rPr lang="en-US" dirty="0" err="1"/>
              <a:t>obra</a:t>
            </a:r>
            <a:r>
              <a:rPr lang="en-US" dirty="0"/>
              <a:t> del </a:t>
            </a:r>
            <a:r>
              <a:rPr lang="en-US" b="1" dirty="0" err="1"/>
              <a:t>Señor</a:t>
            </a:r>
            <a:r>
              <a:rPr lang="en-US" dirty="0"/>
              <a:t> </a:t>
            </a:r>
            <a:r>
              <a:rPr lang="en-US" dirty="0" err="1"/>
              <a:t>siempre</a:t>
            </a:r>
            <a:r>
              <a:rPr lang="en-US" dirty="0"/>
              <a:t>, </a:t>
            </a:r>
            <a:r>
              <a:rPr lang="en-US" dirty="0" err="1"/>
              <a:t>sabiendo</a:t>
            </a:r>
            <a:r>
              <a:rPr lang="en-US" dirty="0"/>
              <a:t> que </a:t>
            </a:r>
            <a:r>
              <a:rPr lang="en-US" dirty="0" err="1"/>
              <a:t>su</a:t>
            </a:r>
            <a:r>
              <a:rPr lang="en-US" dirty="0"/>
              <a:t> </a:t>
            </a:r>
            <a:r>
              <a:rPr lang="en-US" b="1" dirty="0" err="1"/>
              <a:t>trabajo</a:t>
            </a:r>
            <a:r>
              <a:rPr lang="en-US" dirty="0"/>
              <a:t> </a:t>
            </a:r>
            <a:r>
              <a:rPr lang="en-US" b="1" dirty="0" err="1"/>
              <a:t>en</a:t>
            </a:r>
            <a:r>
              <a:rPr lang="en-US" dirty="0"/>
              <a:t> </a:t>
            </a:r>
            <a:r>
              <a:rPr lang="en-US" b="1" dirty="0"/>
              <a:t>el</a:t>
            </a:r>
            <a:r>
              <a:rPr lang="en-US" dirty="0"/>
              <a:t> </a:t>
            </a:r>
            <a:r>
              <a:rPr lang="en-US" b="1" dirty="0" err="1"/>
              <a:t>Señor</a:t>
            </a:r>
            <a:r>
              <a:rPr lang="en-US" dirty="0"/>
              <a:t> </a:t>
            </a:r>
            <a:r>
              <a:rPr lang="en-US" b="1" dirty="0"/>
              <a:t>no</a:t>
            </a:r>
            <a:r>
              <a:rPr lang="en-US" dirty="0"/>
              <a:t> </a:t>
            </a:r>
            <a:r>
              <a:rPr lang="en-US" b="1" dirty="0"/>
              <a:t>es</a:t>
            </a:r>
            <a:r>
              <a:rPr lang="en-US" dirty="0"/>
              <a:t> 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vano</a:t>
            </a:r>
            <a:r>
              <a:rPr lang="en-US" dirty="0"/>
              <a:t>.” 1 Cor 15:58</a:t>
            </a:r>
            <a:endParaRPr lang="es-ES" sz="2800" dirty="0"/>
          </a:p>
          <a:p>
            <a:r>
              <a:rPr lang="es-ES" sz="2800" dirty="0"/>
              <a:t>Para que los creyentes mantengan viva la esperanza de la segunda venida de Cristo. 2 Pedro 2:9</a:t>
            </a:r>
            <a:endParaRPr lang="en-US" dirty="0"/>
          </a:p>
          <a:p>
            <a:endParaRPr lang="en-US" dirty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721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C406037-E1DE-4907-9EDF-8BDC42228EB2}"/>
              </a:ext>
            </a:extLst>
          </p:cNvPr>
          <p:cNvGrpSpPr/>
          <p:nvPr/>
        </p:nvGrpSpPr>
        <p:grpSpPr>
          <a:xfrm>
            <a:off x="10541651" y="4568034"/>
            <a:ext cx="1650349" cy="1377950"/>
            <a:chOff x="10541651" y="2717801"/>
            <a:chExt cx="1650349" cy="137795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36F8195-4221-4CDB-930C-961F1D0E57BE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447656E0-6725-4BED-BD66-DDC27E82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B00CEDB5-4FD8-44A2-823A-247931875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5" y="650046"/>
            <a:ext cx="4336052" cy="848303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DDB3F27-EC05-4F35-8386-32E7FE28A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973083"/>
              </p:ext>
            </p:extLst>
          </p:nvPr>
        </p:nvGraphicFramePr>
        <p:xfrm>
          <a:off x="75970" y="2052649"/>
          <a:ext cx="7496682" cy="250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9D361D1-2697-4CC2-952C-B2F445246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55190"/>
            <a:ext cx="11109894" cy="1377951"/>
          </a:xfrm>
        </p:spPr>
        <p:txBody>
          <a:bodyPr>
            <a:noAutofit/>
          </a:bodyPr>
          <a:lstStyle/>
          <a:p>
            <a:r>
              <a:rPr lang="es-ES" sz="62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También lo sois en la consolación</a:t>
            </a:r>
            <a:endParaRPr lang="es-ES" sz="6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FB4E8DB-DE57-4169-BAB1-05ED3932CA21}"/>
              </a:ext>
            </a:extLst>
          </p:cNvPr>
          <p:cNvSpPr/>
          <p:nvPr/>
        </p:nvSpPr>
        <p:spPr>
          <a:xfrm>
            <a:off x="9091007" y="5346081"/>
            <a:ext cx="120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2ªCor. 1:7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B442085-402B-4640-90A0-C1AB94BE5EE1}"/>
              </a:ext>
            </a:extLst>
          </p:cNvPr>
          <p:cNvGrpSpPr/>
          <p:nvPr/>
        </p:nvGrpSpPr>
        <p:grpSpPr>
          <a:xfrm>
            <a:off x="3" y="4025469"/>
            <a:ext cx="1802280" cy="1395532"/>
            <a:chOff x="10541650" y="2717801"/>
            <a:chExt cx="1650349" cy="13779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2264B2C-1FCE-4D4E-B076-8C935A507785}"/>
                </a:ext>
              </a:extLst>
            </p:cNvPr>
            <p:cNvSpPr/>
            <p:nvPr/>
          </p:nvSpPr>
          <p:spPr>
            <a:xfrm>
              <a:off x="10541650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A8F52824-0038-4C8A-BFD8-423B8913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7" y="2883607"/>
              <a:ext cx="1346478" cy="1090788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8D9724-9F7E-4850-B26B-BBB4373E493C}"/>
              </a:ext>
            </a:extLst>
          </p:cNvPr>
          <p:cNvSpPr/>
          <p:nvPr/>
        </p:nvSpPr>
        <p:spPr>
          <a:xfrm>
            <a:off x="1802284" y="4064408"/>
            <a:ext cx="10389716" cy="136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/>
              <a:t>Conviértete en Compañero de Oración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DAB96C-FCB6-460E-80D7-58B918C5A9AA}"/>
              </a:ext>
            </a:extLst>
          </p:cNvPr>
          <p:cNvSpPr/>
          <p:nvPr/>
        </p:nvSpPr>
        <p:spPr>
          <a:xfrm>
            <a:off x="0" y="6124359"/>
            <a:ext cx="8382000" cy="7336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b="1" i="1" dirty="0">
                <a:solidFill>
                  <a:schemeClr val="bg1"/>
                </a:solidFill>
              </a:rPr>
              <a:t>www.puertasabiertas.org/contigo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F94A5F2-A421-4656-BD03-4C10FD2AF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58" y="6177639"/>
            <a:ext cx="3205283" cy="62708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D7EC6BFD-498B-44B5-9C62-48D4E34A2E87}"/>
              </a:ext>
            </a:extLst>
          </p:cNvPr>
          <p:cNvSpPr/>
          <p:nvPr/>
        </p:nvSpPr>
        <p:spPr>
          <a:xfrm>
            <a:off x="-1" y="5588923"/>
            <a:ext cx="1802284" cy="6270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600" b="1" dirty="0">
                <a:solidFill>
                  <a:schemeClr val="bg1"/>
                </a:solidFill>
              </a:rPr>
              <a:t>Regístrate</a:t>
            </a:r>
          </a:p>
        </p:txBody>
      </p:sp>
    </p:spTree>
    <p:extLst>
      <p:ext uri="{BB962C8B-B14F-4D97-AF65-F5344CB8AC3E}">
        <p14:creationId xmlns:p14="http://schemas.microsoft.com/office/powerpoint/2010/main" val="32486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CE236-33E0-4947-BD05-97BFAC455AEF}"/>
              </a:ext>
            </a:extLst>
          </p:cNvPr>
          <p:cNvSpPr txBox="1"/>
          <p:nvPr/>
        </p:nvSpPr>
        <p:spPr>
          <a:xfrm>
            <a:off x="417689" y="1016000"/>
            <a:ext cx="110179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</a:t>
            </a:r>
            <a:r>
              <a:rPr lang="en-US" sz="2800" b="1" dirty="0" err="1">
                <a:solidFill>
                  <a:schemeClr val="bg1"/>
                </a:solidFill>
              </a:rPr>
              <a:t>Bienaventurados</a:t>
            </a:r>
            <a:r>
              <a:rPr lang="en-US" sz="2800" b="1" dirty="0">
                <a:solidFill>
                  <a:schemeClr val="bg1"/>
                </a:solidFill>
              </a:rPr>
              <a:t> los que </a:t>
            </a:r>
            <a:r>
              <a:rPr lang="en-US" sz="2800" b="1" dirty="0" err="1">
                <a:solidFill>
                  <a:schemeClr val="bg1"/>
                </a:solidFill>
              </a:rPr>
              <a:t>padecen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persecución</a:t>
            </a:r>
            <a:r>
              <a:rPr lang="en-US" sz="2800" b="1" dirty="0">
                <a:solidFill>
                  <a:schemeClr val="bg1"/>
                </a:solidFill>
              </a:rPr>
              <a:t> por causa de la </a:t>
            </a:r>
            <a:r>
              <a:rPr lang="en-US" sz="2800" b="1" dirty="0" err="1">
                <a:solidFill>
                  <a:schemeClr val="bg1"/>
                </a:solidFill>
              </a:rPr>
              <a:t>justicia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porque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ellos</a:t>
            </a:r>
            <a:r>
              <a:rPr lang="en-US" sz="2800" b="1" dirty="0">
                <a:solidFill>
                  <a:schemeClr val="bg1"/>
                </a:solidFill>
              </a:rPr>
              <a:t> es el </a:t>
            </a:r>
            <a:r>
              <a:rPr lang="en-US" sz="2800" b="1" dirty="0" err="1">
                <a:solidFill>
                  <a:schemeClr val="bg1"/>
                </a:solidFill>
              </a:rPr>
              <a:t>reino</a:t>
            </a:r>
            <a:r>
              <a:rPr lang="en-US" sz="2800" b="1" dirty="0">
                <a:solidFill>
                  <a:schemeClr val="bg1"/>
                </a:solidFill>
              </a:rPr>
              <a:t> de los </a:t>
            </a:r>
            <a:r>
              <a:rPr lang="en-US" sz="2800" b="1" dirty="0" err="1">
                <a:solidFill>
                  <a:schemeClr val="bg1"/>
                </a:solidFill>
              </a:rPr>
              <a:t>cielos</a:t>
            </a:r>
            <a:r>
              <a:rPr lang="en-US" sz="2800" b="1" dirty="0">
                <a:solidFill>
                  <a:schemeClr val="bg1"/>
                </a:solidFill>
              </a:rPr>
              <a:t>.”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“</a:t>
            </a:r>
            <a:r>
              <a:rPr lang="en-US" sz="2800" b="1" dirty="0" err="1">
                <a:solidFill>
                  <a:schemeClr val="bg1"/>
                </a:solidFill>
              </a:rPr>
              <a:t>Bienaventurados</a:t>
            </a:r>
            <a:r>
              <a:rPr lang="en-US" sz="2800" b="1" dirty="0">
                <a:solidFill>
                  <a:schemeClr val="bg1"/>
                </a:solidFill>
              </a:rPr>
              <a:t> </a:t>
            </a:r>
            <a:r>
              <a:rPr lang="en-US" sz="2800" b="1" dirty="0" err="1">
                <a:solidFill>
                  <a:schemeClr val="bg1"/>
                </a:solidFill>
              </a:rPr>
              <a:t>sois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cuando</a:t>
            </a:r>
            <a:r>
              <a:rPr lang="en-US" sz="2800" b="1" dirty="0">
                <a:solidFill>
                  <a:schemeClr val="bg1"/>
                </a:solidFill>
              </a:rPr>
              <a:t> por mi causa </a:t>
            </a:r>
            <a:r>
              <a:rPr lang="en-US" sz="2800" b="1" dirty="0" err="1">
                <a:solidFill>
                  <a:schemeClr val="bg1"/>
                </a:solidFill>
              </a:rPr>
              <a:t>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vituperen</a:t>
            </a:r>
            <a:r>
              <a:rPr lang="en-US" sz="2800" b="1" dirty="0">
                <a:solidFill>
                  <a:schemeClr val="bg1"/>
                </a:solidFill>
              </a:rPr>
              <a:t> y </a:t>
            </a:r>
            <a:r>
              <a:rPr lang="en-US" sz="2800" b="1" dirty="0" err="1">
                <a:solidFill>
                  <a:schemeClr val="bg1"/>
                </a:solidFill>
              </a:rPr>
              <a:t>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persigan</a:t>
            </a:r>
            <a:r>
              <a:rPr lang="en-US" sz="2800" b="1" dirty="0">
                <a:solidFill>
                  <a:schemeClr val="bg1"/>
                </a:solidFill>
              </a:rPr>
              <a:t>, y </a:t>
            </a:r>
            <a:r>
              <a:rPr lang="en-US" sz="2800" b="1" dirty="0" err="1">
                <a:solidFill>
                  <a:schemeClr val="bg1"/>
                </a:solidFill>
              </a:rPr>
              <a:t>digan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clase</a:t>
            </a:r>
            <a:r>
              <a:rPr lang="en-US" sz="2800" b="1" dirty="0">
                <a:solidFill>
                  <a:schemeClr val="bg1"/>
                </a:solidFill>
              </a:rPr>
              <a:t> de mal contra </a:t>
            </a:r>
            <a:r>
              <a:rPr lang="en-US" sz="2800" b="1" dirty="0" err="1">
                <a:solidFill>
                  <a:schemeClr val="bg1"/>
                </a:solidFill>
              </a:rPr>
              <a:t>vosotros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mintiendo</a:t>
            </a:r>
            <a:r>
              <a:rPr lang="en-US" sz="2800" b="1" dirty="0">
                <a:solidFill>
                  <a:schemeClr val="bg1"/>
                </a:solidFill>
              </a:rPr>
              <a:t>.”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baseline="30000" dirty="0">
                <a:solidFill>
                  <a:schemeClr val="bg1"/>
                </a:solidFill>
              </a:rPr>
              <a:t>“</a:t>
            </a:r>
            <a:r>
              <a:rPr lang="en-US" sz="2800" b="1" dirty="0" err="1">
                <a:solidFill>
                  <a:schemeClr val="bg1"/>
                </a:solidFill>
              </a:rPr>
              <a:t>Gozaos</a:t>
            </a:r>
            <a:r>
              <a:rPr lang="en-US" sz="2800" b="1" dirty="0">
                <a:solidFill>
                  <a:schemeClr val="bg1"/>
                </a:solidFill>
              </a:rPr>
              <a:t> y </a:t>
            </a:r>
            <a:r>
              <a:rPr lang="en-US" sz="2800" b="1" dirty="0" err="1">
                <a:solidFill>
                  <a:schemeClr val="bg1"/>
                </a:solidFill>
              </a:rPr>
              <a:t>alegraos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porque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vuestro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galardón</a:t>
            </a:r>
            <a:r>
              <a:rPr lang="en-US" sz="2800" b="1" dirty="0">
                <a:solidFill>
                  <a:schemeClr val="bg1"/>
                </a:solidFill>
              </a:rPr>
              <a:t> es </a:t>
            </a:r>
            <a:r>
              <a:rPr lang="en-US" sz="2800" b="1" dirty="0" err="1">
                <a:solidFill>
                  <a:schemeClr val="bg1"/>
                </a:solidFill>
              </a:rPr>
              <a:t>grande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los </a:t>
            </a:r>
            <a:r>
              <a:rPr lang="en-US" sz="2800" b="1" dirty="0" err="1">
                <a:solidFill>
                  <a:schemeClr val="bg1"/>
                </a:solidFill>
              </a:rPr>
              <a:t>cielos</a:t>
            </a:r>
            <a:r>
              <a:rPr lang="en-US" sz="2800" b="1" dirty="0">
                <a:solidFill>
                  <a:schemeClr val="bg1"/>
                </a:solidFill>
              </a:rPr>
              <a:t>; </a:t>
            </a:r>
            <a:r>
              <a:rPr lang="en-US" sz="2800" b="1" dirty="0" err="1">
                <a:solidFill>
                  <a:schemeClr val="bg1"/>
                </a:solidFill>
              </a:rPr>
              <a:t>porque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así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persiguieron</a:t>
            </a:r>
            <a:r>
              <a:rPr lang="en-US" sz="2800" b="1" dirty="0">
                <a:solidFill>
                  <a:schemeClr val="bg1"/>
                </a:solidFill>
              </a:rPr>
              <a:t> a los </a:t>
            </a:r>
            <a:r>
              <a:rPr lang="en-US" sz="2800" b="1" dirty="0" err="1">
                <a:solidFill>
                  <a:schemeClr val="bg1"/>
                </a:solidFill>
              </a:rPr>
              <a:t>profetas</a:t>
            </a:r>
            <a:r>
              <a:rPr lang="en-US" sz="2800" b="1" dirty="0">
                <a:solidFill>
                  <a:schemeClr val="bg1"/>
                </a:solidFill>
              </a:rPr>
              <a:t> que </a:t>
            </a:r>
            <a:r>
              <a:rPr lang="en-US" sz="2800" b="1" dirty="0" err="1">
                <a:solidFill>
                  <a:schemeClr val="bg1"/>
                </a:solidFill>
              </a:rPr>
              <a:t>fueron</a:t>
            </a:r>
            <a:r>
              <a:rPr lang="en-US" sz="2800" b="1" dirty="0">
                <a:solidFill>
                  <a:schemeClr val="bg1"/>
                </a:solidFill>
              </a:rPr>
              <a:t> antes de </a:t>
            </a:r>
            <a:r>
              <a:rPr lang="en-US" sz="2800" b="1" dirty="0" err="1">
                <a:solidFill>
                  <a:schemeClr val="bg1"/>
                </a:solidFill>
              </a:rPr>
              <a:t>vosotros</a:t>
            </a:r>
            <a:r>
              <a:rPr lang="en-US" sz="2800" b="1" dirty="0">
                <a:solidFill>
                  <a:schemeClr val="bg1"/>
                </a:solidFill>
              </a:rPr>
              <a:t>.”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Mateo 5:10-12</a:t>
            </a:r>
          </a:p>
        </p:txBody>
      </p:sp>
    </p:spTree>
    <p:extLst>
      <p:ext uri="{BB962C8B-B14F-4D97-AF65-F5344CB8AC3E}">
        <p14:creationId xmlns:p14="http://schemas.microsoft.com/office/powerpoint/2010/main" val="39945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75C5-5176-CA4F-A92A-871C5E328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Lista Mundial de </a:t>
            </a:r>
            <a:r>
              <a:rPr lang="en-US" dirty="0" err="1"/>
              <a:t>Persecusión</a:t>
            </a:r>
            <a:r>
              <a:rPr lang="en-US" dirty="0"/>
              <a:t> – Top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119A3-C3B7-B447-A394-037C62F61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https://youtu.be/9RCWaY-oMKY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0547F-0118-4B99-B368-89C5C603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/>
              <a:t>DATOS PRINCIPALES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5D02-37AF-41F8-9C84-FA28874BD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600"/>
              <a:t>¿Qué datos importantes nos deja la nueva Lista Mundial de la Persecución?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EDC575B-A539-4D76-9AC8-B74F6A4ED0F9}"/>
              </a:ext>
            </a:extLst>
          </p:cNvPr>
          <p:cNvGrpSpPr/>
          <p:nvPr/>
        </p:nvGrpSpPr>
        <p:grpSpPr>
          <a:xfrm>
            <a:off x="10541651" y="2717801"/>
            <a:ext cx="1650349" cy="1377950"/>
            <a:chOff x="10541651" y="2717801"/>
            <a:chExt cx="1650349" cy="137795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CB6BDFC-CCD0-4A25-B40F-F3B28784A6A1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8586E054-F279-4094-A0B5-08973306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7456479B-EB9B-46FD-A655-4665175CB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" b="35446"/>
          <a:stretch/>
        </p:blipFill>
        <p:spPr>
          <a:xfrm>
            <a:off x="-1" y="0"/>
            <a:ext cx="12192001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BCB06-08FD-4012-A783-AA6C9D6B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cifra va en aumento…</a:t>
            </a:r>
          </a:p>
        </p:txBody>
      </p:sp>
      <p:pic>
        <p:nvPicPr>
          <p:cNvPr id="4" name="Marcador de contenido 3" descr="Mapa&#10;&#10;Descripción generada automáticamente">
            <a:extLst>
              <a:ext uri="{FF2B5EF4-FFF2-40B4-BE49-F238E27FC236}">
                <a16:creationId xmlns:a16="http://schemas.microsoft.com/office/drawing/2014/main" id="{8506993C-A8E7-4CC8-8A93-98EF3549C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387" r="52365" b="34373"/>
          <a:stretch/>
        </p:blipFill>
        <p:spPr>
          <a:xfrm>
            <a:off x="0" y="1982671"/>
            <a:ext cx="8256130" cy="4883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9E6C56-DA60-4117-9C86-44B14D7144FB}"/>
              </a:ext>
            </a:extLst>
          </p:cNvPr>
          <p:cNvSpPr txBox="1"/>
          <p:nvPr/>
        </p:nvSpPr>
        <p:spPr>
          <a:xfrm>
            <a:off x="8664585" y="2511259"/>
            <a:ext cx="287921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s-ES" sz="2800" dirty="0"/>
              <a:t>Por primera vez, los 50 primeros países de la lista alcanzan un nivel de persecución </a:t>
            </a:r>
            <a:endParaRPr lang="en-US" dirty="0"/>
          </a:p>
          <a:p>
            <a:pPr lvl="1"/>
            <a:r>
              <a:rPr lang="es-ES" sz="2800" b="1" dirty="0">
                <a:solidFill>
                  <a:schemeClr val="accent1"/>
                </a:solidFill>
              </a:rPr>
              <a:t>MUY ALTO</a:t>
            </a:r>
            <a:endParaRPr lang="es-ES" b="1" dirty="0">
              <a:solidFill>
                <a:schemeClr val="accent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D4A1D73-5720-448A-A9B1-DF5348A63C65}"/>
              </a:ext>
            </a:extLst>
          </p:cNvPr>
          <p:cNvGrpSpPr/>
          <p:nvPr/>
        </p:nvGrpSpPr>
        <p:grpSpPr>
          <a:xfrm>
            <a:off x="10541651" y="604722"/>
            <a:ext cx="1650349" cy="1377950"/>
            <a:chOff x="10541651" y="2717801"/>
            <a:chExt cx="1650349" cy="137795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A24CAE-3684-4CC2-ABF1-11DE6600322D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B59A8F0B-1CEC-4D01-A31B-E1813784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9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B0E90-9240-417B-B768-B8637738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Esto quiere decir que…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4405EA-CB8E-4C82-939D-1AC1B18984B5}"/>
              </a:ext>
            </a:extLst>
          </p:cNvPr>
          <p:cNvSpPr/>
          <p:nvPr/>
        </p:nvSpPr>
        <p:spPr>
          <a:xfrm>
            <a:off x="2224809" y="5552387"/>
            <a:ext cx="4479942" cy="108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2 de cada 5 cristianos en Asia, son perseguidos.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AA022F9-27F8-4783-8A99-AAFC60CD8319}"/>
              </a:ext>
            </a:extLst>
          </p:cNvPr>
          <p:cNvSpPr/>
          <p:nvPr/>
        </p:nvSpPr>
        <p:spPr>
          <a:xfrm>
            <a:off x="5487251" y="2211340"/>
            <a:ext cx="4378342" cy="108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1 de cada 6 cristianos en África, son perseguidos.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BBB245-0A38-4CD1-9824-CF203B10256C}"/>
              </a:ext>
            </a:extLst>
          </p:cNvPr>
          <p:cNvGrpSpPr/>
          <p:nvPr/>
        </p:nvGrpSpPr>
        <p:grpSpPr>
          <a:xfrm>
            <a:off x="10541651" y="604722"/>
            <a:ext cx="1650349" cy="1377950"/>
            <a:chOff x="10541651" y="2717801"/>
            <a:chExt cx="1650349" cy="137795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2E7A44C-A40D-4ADA-A29B-77CE7F035891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9F1E7A2-7424-415F-B6C4-44ED48AB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4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5973D-5507-3F46-8E77-B9022569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5BC2E7"/>
                </a:solidFill>
              </a:rPr>
              <a:t>Estadísticas</a:t>
            </a:r>
            <a:endParaRPr lang="en-US" b="1" dirty="0">
              <a:solidFill>
                <a:srgbClr val="5BC2E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F61D6-7D29-E84E-866F-B72680850D6A}"/>
              </a:ext>
            </a:extLst>
          </p:cNvPr>
          <p:cNvSpPr txBox="1"/>
          <p:nvPr/>
        </p:nvSpPr>
        <p:spPr>
          <a:xfrm>
            <a:off x="1417782" y="5946775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Información</a:t>
            </a:r>
            <a:r>
              <a:rPr lang="en-US" b="1" dirty="0"/>
              <a:t>: </a:t>
            </a:r>
            <a:r>
              <a:rPr lang="en-US" b="1" dirty="0" err="1"/>
              <a:t>Puertas</a:t>
            </a:r>
            <a:r>
              <a:rPr lang="en-US" b="1" dirty="0"/>
              <a:t> </a:t>
            </a:r>
            <a:r>
              <a:rPr lang="en-US" b="1" dirty="0" err="1"/>
              <a:t>Abiertas</a:t>
            </a:r>
            <a:r>
              <a:rPr lang="en-US" b="1" dirty="0"/>
              <a:t> (Open Doors)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E62618-DF5C-6743-850F-096065C8E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996953"/>
            <a:ext cx="3406382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nova-extrabold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4,761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Cristianos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asesinados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+mn-lt"/>
              </a:rPr>
              <a:t>(91%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Africa)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A01F73-C28F-7849-99C0-B233333A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0688"/>
            <a:ext cx="2742951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1DC194F-EE35-4745-AC52-7C9812FC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82" y="1536700"/>
            <a:ext cx="2921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C63AA83-78AB-944D-B1D1-49187CD1C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35" y="3834020"/>
            <a:ext cx="17296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3B4037"/>
              </a:solidFill>
              <a:effectLst/>
              <a:latin typeface="proximanova-extrabold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500" dirty="0">
              <a:solidFill>
                <a:srgbClr val="3B4037"/>
              </a:solidFill>
              <a:latin typeface="proximanova-extrabold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B4037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4,488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Iglesias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atacadas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+mj-lt"/>
              </a:rPr>
              <a:t>77% </a:t>
            </a:r>
            <a:r>
              <a:rPr lang="en-US" altLang="en-US" dirty="0" err="1">
                <a:latin typeface="+mj-lt"/>
              </a:rPr>
              <a:t>en</a:t>
            </a:r>
            <a:r>
              <a:rPr lang="en-US" altLang="en-US" dirty="0">
                <a:latin typeface="+mj-lt"/>
              </a:rPr>
              <a:t> Asia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ACA5EAE-86F8-AC4A-9137-3BA7850D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96" y="1536700"/>
            <a:ext cx="2921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99D59D2-2F75-4041-89AE-DB9BC688C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16136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3B4037"/>
                </a:solidFill>
                <a:effectLst/>
                <a:latin typeface="proximanova-extrabold"/>
              </a:rPr>
              <a:t>4,277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3B4037"/>
                </a:solidFill>
                <a:effectLst/>
                <a:latin typeface="proximanova-regular"/>
              </a:rPr>
              <a:t>Cristianos detenidos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1B9C9-1919-9C40-A7D5-0EC53599D65A}"/>
              </a:ext>
            </a:extLst>
          </p:cNvPr>
          <p:cNvSpPr txBox="1"/>
          <p:nvPr/>
        </p:nvSpPr>
        <p:spPr>
          <a:xfrm>
            <a:off x="7945004" y="4562215"/>
            <a:ext cx="3676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effectLst/>
              </a:rPr>
              <a:t>4,277</a:t>
            </a:r>
          </a:p>
          <a:p>
            <a:pPr algn="ctr"/>
            <a:r>
              <a:rPr lang="en-US" b="0" i="0" u="none" strike="noStrike" dirty="0" err="1">
                <a:effectLst/>
              </a:rPr>
              <a:t>Cristianos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detenidos</a:t>
            </a:r>
            <a:endParaRPr lang="en-US" b="0" i="0" u="none" strike="noStrike" dirty="0">
              <a:effectLst/>
            </a:endParaRPr>
          </a:p>
          <a:p>
            <a:pPr algn="ctr"/>
            <a:endParaRPr lang="en-US" b="0" i="0" u="none" strike="noStrike" dirty="0">
              <a:solidFill>
                <a:srgbClr val="3B403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0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E90DB-5C0B-4FFD-87FD-6A659D54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Oremos por Corea del Norte que continúa en la posición N.º 1</a:t>
            </a:r>
          </a:p>
        </p:txBody>
      </p:sp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0E82590B-4E8D-4F0F-B0FC-981A65EEF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1" t="5284" r="1943" b="78783"/>
          <a:stretch/>
        </p:blipFill>
        <p:spPr>
          <a:xfrm>
            <a:off x="7409922" y="5736909"/>
            <a:ext cx="4782078" cy="75279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DAF8CB6-3AD4-44C2-8071-53CE55DC39E9}"/>
              </a:ext>
            </a:extLst>
          </p:cNvPr>
          <p:cNvSpPr/>
          <p:nvPr/>
        </p:nvSpPr>
        <p:spPr>
          <a:xfrm>
            <a:off x="4292599" y="2218077"/>
            <a:ext cx="7899401" cy="1090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Los cristianos de Corea del Norte se enfrentan a una presión extrema en todos los ámbitos de sus vidas.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D79183-FE68-4BCB-AF98-38792F54E6F3}"/>
              </a:ext>
            </a:extLst>
          </p:cNvPr>
          <p:cNvSpPr/>
          <p:nvPr/>
        </p:nvSpPr>
        <p:spPr>
          <a:xfrm>
            <a:off x="4826000" y="3545743"/>
            <a:ext cx="7366000" cy="940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bg1"/>
                </a:solidFill>
              </a:rPr>
              <a:t>Las redadas de la policía han continuado con el objetivo de </a:t>
            </a:r>
            <a:r>
              <a:rPr lang="es-ES" sz="2000" b="1" dirty="0">
                <a:solidFill>
                  <a:schemeClr val="bg1"/>
                </a:solidFill>
              </a:rPr>
              <a:t>identificar y desarraigar de su entorno a cualquier cristiano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141F46D-9D87-422E-8176-CF01EF3D4393}"/>
              </a:ext>
            </a:extLst>
          </p:cNvPr>
          <p:cNvSpPr/>
          <p:nvPr/>
        </p:nvSpPr>
        <p:spPr>
          <a:xfrm>
            <a:off x="4826000" y="4633672"/>
            <a:ext cx="7366000" cy="940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El adoctrinamiento aumenta. </a:t>
            </a:r>
            <a:r>
              <a:rPr lang="es-ES" sz="2000" dirty="0">
                <a:solidFill>
                  <a:schemeClr val="bg1"/>
                </a:solidFill>
              </a:rPr>
              <a:t>El estado imparte clases diarias de 90 minutos para los niños sobre los “grandes líderes”.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483D787-97DB-400F-A8DB-BE5602584F84}"/>
              </a:ext>
            </a:extLst>
          </p:cNvPr>
          <p:cNvGrpSpPr/>
          <p:nvPr/>
        </p:nvGrpSpPr>
        <p:grpSpPr>
          <a:xfrm>
            <a:off x="10541651" y="603249"/>
            <a:ext cx="1650349" cy="1377950"/>
            <a:chOff x="10541651" y="2717801"/>
            <a:chExt cx="1650349" cy="1377950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8830E85-DCE2-4F8E-A886-B670B156A043}"/>
                </a:ext>
              </a:extLst>
            </p:cNvPr>
            <p:cNvSpPr/>
            <p:nvPr/>
          </p:nvSpPr>
          <p:spPr>
            <a:xfrm>
              <a:off x="10541651" y="2717801"/>
              <a:ext cx="1650349" cy="137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85B78A3A-310D-4215-823B-BA5806D5C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586" y="2883606"/>
              <a:ext cx="1346478" cy="1090788"/>
            </a:xfrm>
            <a:prstGeom prst="rect">
              <a:avLst/>
            </a:prstGeom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A0A16276-AA9B-40C8-8D2F-EB2C64009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6489699"/>
            <a:ext cx="2553056" cy="37914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B009F1D-2332-4995-803C-D4B8D18F5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22" y="6489699"/>
            <a:ext cx="4782078" cy="379140"/>
          </a:xfrm>
          <a:prstGeom prst="rect">
            <a:avLst/>
          </a:prstGeom>
        </p:spPr>
      </p:pic>
      <p:pic>
        <p:nvPicPr>
          <p:cNvPr id="26" name="Imagen 25" descr="Tabla&#10;&#10;Descripción generada automáticamente">
            <a:extLst>
              <a:ext uri="{FF2B5EF4-FFF2-40B4-BE49-F238E27FC236}">
                <a16:creationId xmlns:a16="http://schemas.microsoft.com/office/drawing/2014/main" id="{22EE1EF4-9D12-45A0-A38A-2DC6AF73C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22817" r="35503" b="72341"/>
          <a:stretch/>
        </p:blipFill>
        <p:spPr>
          <a:xfrm>
            <a:off x="3233377" y="6489698"/>
            <a:ext cx="4216555" cy="3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06A45A58444CACEAEC6764E3891E" ma:contentTypeVersion="12" ma:contentTypeDescription="Create a new document." ma:contentTypeScope="" ma:versionID="77b7fa389d3c860d318bbc305a39a48b">
  <xsd:schema xmlns:xsd="http://www.w3.org/2001/XMLSchema" xmlns:xs="http://www.w3.org/2001/XMLSchema" xmlns:p="http://schemas.microsoft.com/office/2006/metadata/properties" xmlns:ns2="9357df4e-ca38-4410-ae38-a73d55bac34d" xmlns:ns3="43c623f0-4cc0-4cd7-95d3-07b4e61b662b" targetNamespace="http://schemas.microsoft.com/office/2006/metadata/properties" ma:root="true" ma:fieldsID="ef76cc6344ca0fc7ffde828df14bb4c3" ns2:_="" ns3:_="">
    <xsd:import namespace="9357df4e-ca38-4410-ae38-a73d55bac34d"/>
    <xsd:import namespace="43c623f0-4cc0-4cd7-95d3-07b4e61b66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7df4e-ca38-4410-ae38-a73d55bac3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623f0-4cc0-4cd7-95d3-07b4e61b66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1B562A-AB1C-48A6-9783-292CF63AD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46E26-A21D-46E6-B96C-C538D56CA7BB}">
  <ds:schemaRefs>
    <ds:schemaRef ds:uri="43c623f0-4cc0-4cd7-95d3-07b4e61b662b"/>
    <ds:schemaRef ds:uri="9357df4e-ca38-4410-ae38-a73d55bac3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7F5D44-AE38-4BB3-B745-27F5A11B00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960</TotalTime>
  <Words>1148</Words>
  <Application>Microsoft Macintosh PowerPoint</Application>
  <PresentationFormat>Panorámica</PresentationFormat>
  <Paragraphs>98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proximanova-extrabold</vt:lpstr>
      <vt:lpstr>proximanova-regular</vt:lpstr>
      <vt:lpstr>Trebuchet MS</vt:lpstr>
      <vt:lpstr>Berlín</vt:lpstr>
      <vt:lpstr>¡BIENVENIDOS!</vt:lpstr>
      <vt:lpstr>Presentación de PowerPoint</vt:lpstr>
      <vt:lpstr>Presentación de PowerPoint</vt:lpstr>
      <vt:lpstr>Lista Mundial de Persecusión – Top 5</vt:lpstr>
      <vt:lpstr>DATOS PRINCIPALES</vt:lpstr>
      <vt:lpstr>La cifra va en aumento…</vt:lpstr>
      <vt:lpstr>Esto quiere decir que…</vt:lpstr>
      <vt:lpstr>Estadísticas</vt:lpstr>
      <vt:lpstr>Oremos por Corea del Norte que continúa en la posición N.º 1</vt:lpstr>
      <vt:lpstr>Oremos por Corea del Norte … por Valentia (hna Nivea)</vt:lpstr>
      <vt:lpstr>Oremos por Nigeria quien se sitúa como el país más violento </vt:lpstr>
      <vt:lpstr>Oremos por Nigeria… Protección (hna Doris)</vt:lpstr>
      <vt:lpstr>Oremos por los… Hombres (hna Mayra)</vt:lpstr>
      <vt:lpstr>Oremos por … Mujeres (hna Nellie)</vt:lpstr>
      <vt:lpstr>Oremos por los gobiernos, los líderes comunitarios, las familias. </vt:lpstr>
      <vt:lpstr>PRINCIPALES MOVIMIENTOS</vt:lpstr>
      <vt:lpstr>Presentación de PowerPoint</vt:lpstr>
      <vt:lpstr>Presentación de PowerPoint</vt:lpstr>
      <vt:lpstr>Oremos por … Los gobiernos, los líderes comunitarios, las familias (Bessy Torres)</vt:lpstr>
      <vt:lpstr>Oremos … (Maria Coelo)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Moro Álvarez</dc:creator>
  <cp:lastModifiedBy>Fanny J. Chavez Mangieri</cp:lastModifiedBy>
  <cp:revision>38</cp:revision>
  <dcterms:created xsi:type="dcterms:W3CDTF">2021-01-05T12:35:33Z</dcterms:created>
  <dcterms:modified xsi:type="dcterms:W3CDTF">2021-11-28T19:54:36Z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0x010100934A06A45A58444CACEAEC6764E3891E</vt:lpwstr>
  </property>
</Properties>
</file>