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1" r:id="rId1"/>
  </p:sldMasterIdLst>
  <p:notesMasterIdLst>
    <p:notesMasterId r:id="rId89"/>
  </p:notesMasterIdLst>
  <p:sldIdLst>
    <p:sldId id="256" r:id="rId2"/>
    <p:sldId id="838" r:id="rId3"/>
    <p:sldId id="546" r:id="rId4"/>
    <p:sldId id="257" r:id="rId5"/>
    <p:sldId id="1499" r:id="rId6"/>
    <p:sldId id="980" r:id="rId7"/>
    <p:sldId id="981" r:id="rId8"/>
    <p:sldId id="983" r:id="rId9"/>
    <p:sldId id="984" r:id="rId10"/>
    <p:sldId id="985" r:id="rId11"/>
    <p:sldId id="986" r:id="rId12"/>
    <p:sldId id="1489" r:id="rId13"/>
    <p:sldId id="987" r:id="rId14"/>
    <p:sldId id="1495" r:id="rId15"/>
    <p:sldId id="1492" r:id="rId16"/>
    <p:sldId id="1485" r:id="rId17"/>
    <p:sldId id="1500" r:id="rId18"/>
    <p:sldId id="1494" r:id="rId19"/>
    <p:sldId id="1497" r:id="rId20"/>
    <p:sldId id="258" r:id="rId21"/>
    <p:sldId id="295" r:id="rId22"/>
    <p:sldId id="296" r:id="rId23"/>
    <p:sldId id="297" r:id="rId24"/>
    <p:sldId id="298" r:id="rId25"/>
    <p:sldId id="1504" r:id="rId26"/>
    <p:sldId id="1505" r:id="rId27"/>
    <p:sldId id="301" r:id="rId28"/>
    <p:sldId id="1506" r:id="rId29"/>
    <p:sldId id="303" r:id="rId30"/>
    <p:sldId id="304" r:id="rId31"/>
    <p:sldId id="305" r:id="rId32"/>
    <p:sldId id="307" r:id="rId33"/>
    <p:sldId id="1507" r:id="rId34"/>
    <p:sldId id="1508" r:id="rId35"/>
    <p:sldId id="309" r:id="rId36"/>
    <p:sldId id="1509" r:id="rId37"/>
    <p:sldId id="1510" r:id="rId38"/>
    <p:sldId id="1511" r:id="rId39"/>
    <p:sldId id="1512" r:id="rId40"/>
    <p:sldId id="1513" r:id="rId41"/>
    <p:sldId id="1514" r:id="rId42"/>
    <p:sldId id="265" r:id="rId43"/>
    <p:sldId id="276" r:id="rId44"/>
    <p:sldId id="277" r:id="rId45"/>
    <p:sldId id="266" r:id="rId46"/>
    <p:sldId id="267" r:id="rId47"/>
    <p:sldId id="268" r:id="rId48"/>
    <p:sldId id="282" r:id="rId49"/>
    <p:sldId id="281" r:id="rId50"/>
    <p:sldId id="269" r:id="rId51"/>
    <p:sldId id="284" r:id="rId52"/>
    <p:sldId id="283" r:id="rId53"/>
    <p:sldId id="270" r:id="rId54"/>
    <p:sldId id="696" r:id="rId55"/>
    <p:sldId id="1486" r:id="rId56"/>
    <p:sldId id="271" r:id="rId57"/>
    <p:sldId id="272" r:id="rId58"/>
    <p:sldId id="273" r:id="rId59"/>
    <p:sldId id="1515" r:id="rId60"/>
    <p:sldId id="1516" r:id="rId61"/>
    <p:sldId id="1517" r:id="rId62"/>
    <p:sldId id="1518" r:id="rId63"/>
    <p:sldId id="1520" r:id="rId64"/>
    <p:sldId id="1437" r:id="rId65"/>
    <p:sldId id="744" r:id="rId66"/>
    <p:sldId id="357" r:id="rId67"/>
    <p:sldId id="746" r:id="rId68"/>
    <p:sldId id="336" r:id="rId69"/>
    <p:sldId id="406" r:id="rId70"/>
    <p:sldId id="1432" r:id="rId71"/>
    <p:sldId id="826" r:id="rId72"/>
    <p:sldId id="827" r:id="rId73"/>
    <p:sldId id="828" r:id="rId74"/>
    <p:sldId id="830" r:id="rId75"/>
    <p:sldId id="831" r:id="rId76"/>
    <p:sldId id="402" r:id="rId77"/>
    <p:sldId id="1519" r:id="rId78"/>
    <p:sldId id="1442" r:id="rId79"/>
    <p:sldId id="1444" r:id="rId80"/>
    <p:sldId id="786" r:id="rId81"/>
    <p:sldId id="536" r:id="rId82"/>
    <p:sldId id="364" r:id="rId83"/>
    <p:sldId id="264" r:id="rId84"/>
    <p:sldId id="1502" r:id="rId85"/>
    <p:sldId id="978" r:id="rId86"/>
    <p:sldId id="811" r:id="rId87"/>
    <p:sldId id="274" r:id="rId88"/>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88"/>
  </p:normalViewPr>
  <p:slideViewPr>
    <p:cSldViewPr snapToGrid="0" snapToObjects="1">
      <p:cViewPr varScale="1">
        <p:scale>
          <a:sx n="71" d="100"/>
          <a:sy n="71" d="100"/>
        </p:scale>
        <p:origin x="200" y="27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6C79502-1998-4509-A217-CC5C0F00AC7F}" type="doc">
      <dgm:prSet loTypeId="urn:microsoft.com/office/officeart/2005/8/layout/venn1" loCatId="relationship" qsTypeId="urn:microsoft.com/office/officeart/2005/8/quickstyle/3d1" qsCatId="3D" csTypeId="urn:microsoft.com/office/officeart/2005/8/colors/accent1_2#1" csCatId="accent1" phldr="1"/>
      <dgm:spPr/>
    </dgm:pt>
    <dgm:pt modelId="{D244398E-1A85-4FB2-A156-FE720EC20C29}">
      <dgm:prSet phldrT="[Text]"/>
      <dgm:spPr/>
      <dgm:t>
        <a:bodyPr/>
        <a:lstStyle/>
        <a:p>
          <a:endParaRPr lang="en-CA" dirty="0"/>
        </a:p>
        <a:p>
          <a:endParaRPr lang="en-CA" dirty="0"/>
        </a:p>
      </dgm:t>
    </dgm:pt>
    <dgm:pt modelId="{F1C67006-B688-4000-BB4A-F0C0DBCD2206}" type="parTrans" cxnId="{515B7050-D972-44F0-8868-6A09FF410783}">
      <dgm:prSet/>
      <dgm:spPr/>
      <dgm:t>
        <a:bodyPr/>
        <a:lstStyle/>
        <a:p>
          <a:endParaRPr lang="en-CA"/>
        </a:p>
      </dgm:t>
    </dgm:pt>
    <dgm:pt modelId="{4BFEC1D7-E550-4EE0-9137-714EDF452BFE}" type="sibTrans" cxnId="{515B7050-D972-44F0-8868-6A09FF410783}">
      <dgm:prSet/>
      <dgm:spPr/>
      <dgm:t>
        <a:bodyPr/>
        <a:lstStyle/>
        <a:p>
          <a:endParaRPr lang="en-CA"/>
        </a:p>
      </dgm:t>
    </dgm:pt>
    <dgm:pt modelId="{3763FE45-80AE-4D54-8423-A50D9A02D376}" type="pres">
      <dgm:prSet presAssocID="{36C79502-1998-4509-A217-CC5C0F00AC7F}" presName="compositeShape" presStyleCnt="0">
        <dgm:presLayoutVars>
          <dgm:chMax val="7"/>
          <dgm:dir/>
          <dgm:resizeHandles val="exact"/>
        </dgm:presLayoutVars>
      </dgm:prSet>
      <dgm:spPr/>
    </dgm:pt>
    <dgm:pt modelId="{C4B58DA2-9455-4129-9AEC-9C09F7A24F5D}" type="pres">
      <dgm:prSet presAssocID="{D244398E-1A85-4FB2-A156-FE720EC20C29}" presName="circ1TxSh" presStyleLbl="vennNode1" presStyleIdx="0" presStyleCnt="1" custScaleX="102041" custLinFactNeighborX="-34000" custLinFactNeighborY="38000"/>
      <dgm:spPr/>
    </dgm:pt>
  </dgm:ptLst>
  <dgm:cxnLst>
    <dgm:cxn modelId="{CBBE564D-09FF-4AE3-955B-F1BE4E0329E0}" type="presOf" srcId="{D244398E-1A85-4FB2-A156-FE720EC20C29}" destId="{C4B58DA2-9455-4129-9AEC-9C09F7A24F5D}" srcOrd="0" destOrd="0" presId="urn:microsoft.com/office/officeart/2005/8/layout/venn1"/>
    <dgm:cxn modelId="{515B7050-D972-44F0-8868-6A09FF410783}" srcId="{36C79502-1998-4509-A217-CC5C0F00AC7F}" destId="{D244398E-1A85-4FB2-A156-FE720EC20C29}" srcOrd="0" destOrd="0" parTransId="{F1C67006-B688-4000-BB4A-F0C0DBCD2206}" sibTransId="{4BFEC1D7-E550-4EE0-9137-714EDF452BFE}"/>
    <dgm:cxn modelId="{CBBAFA62-7025-49EA-AE6B-88E9A7C74DA8}" type="presOf" srcId="{36C79502-1998-4509-A217-CC5C0F00AC7F}" destId="{3763FE45-80AE-4D54-8423-A50D9A02D376}" srcOrd="0" destOrd="0" presId="urn:microsoft.com/office/officeart/2005/8/layout/venn1"/>
    <dgm:cxn modelId="{B5BA976E-CEF5-43FF-B0E6-12F8BF363C1B}" type="presParOf" srcId="{3763FE45-80AE-4D54-8423-A50D9A02D376}" destId="{C4B58DA2-9455-4129-9AEC-9C09F7A24F5D}"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4FE6F5-17D8-45BE-A686-D983FF41B10C}" type="doc">
      <dgm:prSet loTypeId="urn:microsoft.com/office/officeart/2005/8/layout/venn1" loCatId="relationship" qsTypeId="urn:microsoft.com/office/officeart/2005/8/quickstyle/3d1" qsCatId="3D" csTypeId="urn:microsoft.com/office/officeart/2005/8/colors/accent1_2#2" csCatId="accent1" phldr="1"/>
      <dgm:spPr/>
    </dgm:pt>
    <dgm:pt modelId="{E1C98F11-D6E4-4623-8ADA-049ADE39B0D3}">
      <dgm:prSet phldrT="[Text]"/>
      <dgm:spPr>
        <a:solidFill>
          <a:srgbClr val="009999">
            <a:alpha val="49804"/>
          </a:srgbClr>
        </a:solidFill>
      </dgm:spPr>
      <dgm:t>
        <a:bodyPr/>
        <a:lstStyle/>
        <a:p>
          <a:r>
            <a:rPr lang="en-CA" dirty="0"/>
            <a:t>	</a:t>
          </a:r>
        </a:p>
      </dgm:t>
    </dgm:pt>
    <dgm:pt modelId="{263C9178-151E-4AB7-98C5-0337390274D9}" type="parTrans" cxnId="{230EF07F-FDD4-40A3-B7E1-7A33CDBD3A12}">
      <dgm:prSet/>
      <dgm:spPr/>
      <dgm:t>
        <a:bodyPr/>
        <a:lstStyle/>
        <a:p>
          <a:endParaRPr lang="en-CA"/>
        </a:p>
      </dgm:t>
    </dgm:pt>
    <dgm:pt modelId="{522F0314-84FD-480E-A5B9-B38C843BAD88}" type="sibTrans" cxnId="{230EF07F-FDD4-40A3-B7E1-7A33CDBD3A12}">
      <dgm:prSet/>
      <dgm:spPr/>
      <dgm:t>
        <a:bodyPr/>
        <a:lstStyle/>
        <a:p>
          <a:endParaRPr lang="en-CA"/>
        </a:p>
      </dgm:t>
    </dgm:pt>
    <dgm:pt modelId="{8AEF8CB1-EB90-45F6-B7A4-3502D418B04D}" type="pres">
      <dgm:prSet presAssocID="{9F4FE6F5-17D8-45BE-A686-D983FF41B10C}" presName="compositeShape" presStyleCnt="0">
        <dgm:presLayoutVars>
          <dgm:chMax val="7"/>
          <dgm:dir/>
          <dgm:resizeHandles val="exact"/>
        </dgm:presLayoutVars>
      </dgm:prSet>
      <dgm:spPr/>
    </dgm:pt>
    <dgm:pt modelId="{D0D65B95-EBBD-4CF4-B0A8-7DF638BEA574}" type="pres">
      <dgm:prSet presAssocID="{E1C98F11-D6E4-4623-8ADA-049ADE39B0D3}" presName="circ1TxSh" presStyleLbl="vennNode1" presStyleIdx="0" presStyleCnt="1" custLinFactNeighborX="-19355" custLinFactNeighborY="-22581"/>
      <dgm:spPr/>
    </dgm:pt>
  </dgm:ptLst>
  <dgm:cxnLst>
    <dgm:cxn modelId="{230EF07F-FDD4-40A3-B7E1-7A33CDBD3A12}" srcId="{9F4FE6F5-17D8-45BE-A686-D983FF41B10C}" destId="{E1C98F11-D6E4-4623-8ADA-049ADE39B0D3}" srcOrd="0" destOrd="0" parTransId="{263C9178-151E-4AB7-98C5-0337390274D9}" sibTransId="{522F0314-84FD-480E-A5B9-B38C843BAD88}"/>
    <dgm:cxn modelId="{E4CB20D2-30D3-418A-8CF6-D3A09A9E3ACD}" type="presOf" srcId="{9F4FE6F5-17D8-45BE-A686-D983FF41B10C}" destId="{8AEF8CB1-EB90-45F6-B7A4-3502D418B04D}" srcOrd="0" destOrd="0" presId="urn:microsoft.com/office/officeart/2005/8/layout/venn1"/>
    <dgm:cxn modelId="{D33AD9DC-5704-4F13-ACF1-75C2FDB5E6B3}" type="presOf" srcId="{E1C98F11-D6E4-4623-8ADA-049ADE39B0D3}" destId="{D0D65B95-EBBD-4CF4-B0A8-7DF638BEA574}" srcOrd="0" destOrd="0" presId="urn:microsoft.com/office/officeart/2005/8/layout/venn1"/>
    <dgm:cxn modelId="{BEBF7838-E868-4D81-A1EF-C204EE4DB119}" type="presParOf" srcId="{8AEF8CB1-EB90-45F6-B7A4-3502D418B04D}" destId="{D0D65B95-EBBD-4CF4-B0A8-7DF638BEA574}"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FE6F5-17D8-45BE-A686-D983FF41B10C}" type="doc">
      <dgm:prSet loTypeId="urn:microsoft.com/office/officeart/2005/8/layout/venn1" loCatId="relationship" qsTypeId="urn:microsoft.com/office/officeart/2005/8/quickstyle/3d1" qsCatId="3D" csTypeId="urn:microsoft.com/office/officeart/2005/8/colors/accent1_2#3" csCatId="accent1" phldr="1"/>
      <dgm:spPr/>
    </dgm:pt>
    <dgm:pt modelId="{E1C98F11-D6E4-4623-8ADA-049ADE39B0D3}">
      <dgm:prSet phldrT="[Text]"/>
      <dgm:spPr>
        <a:solidFill>
          <a:schemeClr val="accent6">
            <a:lumMod val="60000"/>
            <a:lumOff val="40000"/>
            <a:alpha val="50000"/>
          </a:schemeClr>
        </a:solidFill>
      </dgm:spPr>
      <dgm:t>
        <a:bodyPr/>
        <a:lstStyle/>
        <a:p>
          <a:endParaRPr lang="en-CA" dirty="0"/>
        </a:p>
        <a:p>
          <a:endParaRPr lang="en-CA" dirty="0"/>
        </a:p>
      </dgm:t>
    </dgm:pt>
    <dgm:pt modelId="{263C9178-151E-4AB7-98C5-0337390274D9}" type="parTrans" cxnId="{230EF07F-FDD4-40A3-B7E1-7A33CDBD3A12}">
      <dgm:prSet/>
      <dgm:spPr/>
      <dgm:t>
        <a:bodyPr/>
        <a:lstStyle/>
        <a:p>
          <a:endParaRPr lang="en-CA"/>
        </a:p>
      </dgm:t>
    </dgm:pt>
    <dgm:pt modelId="{522F0314-84FD-480E-A5B9-B38C843BAD88}" type="sibTrans" cxnId="{230EF07F-FDD4-40A3-B7E1-7A33CDBD3A12}">
      <dgm:prSet/>
      <dgm:spPr/>
      <dgm:t>
        <a:bodyPr/>
        <a:lstStyle/>
        <a:p>
          <a:endParaRPr lang="en-CA"/>
        </a:p>
      </dgm:t>
    </dgm:pt>
    <dgm:pt modelId="{8AEF8CB1-EB90-45F6-B7A4-3502D418B04D}" type="pres">
      <dgm:prSet presAssocID="{9F4FE6F5-17D8-45BE-A686-D983FF41B10C}" presName="compositeShape" presStyleCnt="0">
        <dgm:presLayoutVars>
          <dgm:chMax val="7"/>
          <dgm:dir/>
          <dgm:resizeHandles val="exact"/>
        </dgm:presLayoutVars>
      </dgm:prSet>
      <dgm:spPr/>
    </dgm:pt>
    <dgm:pt modelId="{D0D65B95-EBBD-4CF4-B0A8-7DF638BEA574}" type="pres">
      <dgm:prSet presAssocID="{E1C98F11-D6E4-4623-8ADA-049ADE39B0D3}" presName="circ1TxSh" presStyleLbl="vennNode1" presStyleIdx="0" presStyleCnt="1" custLinFactNeighborX="-9091" custLinFactNeighborY="6061"/>
      <dgm:spPr/>
    </dgm:pt>
  </dgm:ptLst>
  <dgm:cxnLst>
    <dgm:cxn modelId="{3BB7411B-7E2D-4EFD-8B78-818C05D0561C}" type="presOf" srcId="{E1C98F11-D6E4-4623-8ADA-049ADE39B0D3}" destId="{D0D65B95-EBBD-4CF4-B0A8-7DF638BEA574}" srcOrd="0" destOrd="0" presId="urn:microsoft.com/office/officeart/2005/8/layout/venn1"/>
    <dgm:cxn modelId="{230EF07F-FDD4-40A3-B7E1-7A33CDBD3A12}" srcId="{9F4FE6F5-17D8-45BE-A686-D983FF41B10C}" destId="{E1C98F11-D6E4-4623-8ADA-049ADE39B0D3}" srcOrd="0" destOrd="0" parTransId="{263C9178-151E-4AB7-98C5-0337390274D9}" sibTransId="{522F0314-84FD-480E-A5B9-B38C843BAD88}"/>
    <dgm:cxn modelId="{E522DCD7-8DE6-433D-8DAF-42E7641748F6}" type="presOf" srcId="{9F4FE6F5-17D8-45BE-A686-D983FF41B10C}" destId="{8AEF8CB1-EB90-45F6-B7A4-3502D418B04D}" srcOrd="0" destOrd="0" presId="urn:microsoft.com/office/officeart/2005/8/layout/venn1"/>
    <dgm:cxn modelId="{3C83EFAB-19C9-47F5-9955-AAD1CD1DB8F7}" type="presParOf" srcId="{8AEF8CB1-EB90-45F6-B7A4-3502D418B04D}" destId="{D0D65B95-EBBD-4CF4-B0A8-7DF638BEA574}" srcOrd="0"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9B89F0-C683-4360-9FDD-AC05A38D46A2}"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B455A347-D3E2-480F-86F2-4396A778560C}">
      <dgm:prSet/>
      <dgm:spPr/>
      <dgm:t>
        <a:bodyPr/>
        <a:lstStyle/>
        <a:p>
          <a:pPr>
            <a:lnSpc>
              <a:spcPct val="100000"/>
            </a:lnSpc>
          </a:pPr>
          <a:r>
            <a:rPr lang="en-US" i="0"/>
            <a:t>¿Qué dice la Biblia a cerca de los negocios y la extensión del reino? </a:t>
          </a:r>
          <a:endParaRPr lang="en-US"/>
        </a:p>
      </dgm:t>
    </dgm:pt>
    <dgm:pt modelId="{64BEBFE8-84AA-4107-A80D-D1886FC29B44}" type="parTrans" cxnId="{2532D516-006D-4816-B50F-E51183B2D2C6}">
      <dgm:prSet/>
      <dgm:spPr/>
      <dgm:t>
        <a:bodyPr/>
        <a:lstStyle/>
        <a:p>
          <a:endParaRPr lang="en-US"/>
        </a:p>
      </dgm:t>
    </dgm:pt>
    <dgm:pt modelId="{19134C42-66EC-40BE-A755-D3E3F77CE939}" type="sibTrans" cxnId="{2532D516-006D-4816-B50F-E51183B2D2C6}">
      <dgm:prSet/>
      <dgm:spPr/>
      <dgm:t>
        <a:bodyPr/>
        <a:lstStyle/>
        <a:p>
          <a:endParaRPr lang="en-US"/>
        </a:p>
      </dgm:t>
    </dgm:pt>
    <dgm:pt modelId="{135BC644-A011-4266-85D6-F36DF66BBC3B}">
      <dgm:prSet/>
      <dgm:spPr/>
      <dgm:t>
        <a:bodyPr/>
        <a:lstStyle/>
        <a:p>
          <a:pPr>
            <a:lnSpc>
              <a:spcPct val="100000"/>
            </a:lnSpc>
          </a:pPr>
          <a:r>
            <a:rPr lang="en-US" i="0"/>
            <a:t>¿Cuáles son las limitaciones/oportunidades que ves a los negocios y misiones en tu contexto? </a:t>
          </a:r>
          <a:endParaRPr lang="en-US"/>
        </a:p>
      </dgm:t>
    </dgm:pt>
    <dgm:pt modelId="{3BA6935B-3F75-462A-AD8B-750D9C9897DA}" type="parTrans" cxnId="{AC00C51B-CDA9-4C3D-8D9D-0DCEF6A944AC}">
      <dgm:prSet/>
      <dgm:spPr/>
      <dgm:t>
        <a:bodyPr/>
        <a:lstStyle/>
        <a:p>
          <a:endParaRPr lang="en-US"/>
        </a:p>
      </dgm:t>
    </dgm:pt>
    <dgm:pt modelId="{DA752152-E907-411E-AE0C-3FCAEEDBFE20}" type="sibTrans" cxnId="{AC00C51B-CDA9-4C3D-8D9D-0DCEF6A944AC}">
      <dgm:prSet/>
      <dgm:spPr/>
      <dgm:t>
        <a:bodyPr/>
        <a:lstStyle/>
        <a:p>
          <a:endParaRPr lang="en-US"/>
        </a:p>
      </dgm:t>
    </dgm:pt>
    <dgm:pt modelId="{001FC8DD-0147-4A96-9773-A779F312D1FB}">
      <dgm:prSet/>
      <dgm:spPr/>
      <dgm:t>
        <a:bodyPr/>
        <a:lstStyle/>
        <a:p>
          <a:pPr>
            <a:lnSpc>
              <a:spcPct val="100000"/>
            </a:lnSpc>
          </a:pPr>
          <a:r>
            <a:rPr lang="en-US" i="0"/>
            <a:t>¿Cuántos miembros de nuestras iglesias son empresarios, tienen oficios y pequeños negocios y podrían ser una herramienta para la extensión del reino hasta lo último de la tierra por medio de una estrategia de negocios y misiones? </a:t>
          </a:r>
          <a:endParaRPr lang="en-US"/>
        </a:p>
      </dgm:t>
    </dgm:pt>
    <dgm:pt modelId="{83168545-A90A-4487-A023-4ED8740857C9}" type="parTrans" cxnId="{4AE8568B-B1A3-4B5E-8BA1-98A5F2F9BCDF}">
      <dgm:prSet/>
      <dgm:spPr/>
      <dgm:t>
        <a:bodyPr/>
        <a:lstStyle/>
        <a:p>
          <a:endParaRPr lang="en-US"/>
        </a:p>
      </dgm:t>
    </dgm:pt>
    <dgm:pt modelId="{9D615B72-F345-43DB-885E-20D5417A5F75}" type="sibTrans" cxnId="{4AE8568B-B1A3-4B5E-8BA1-98A5F2F9BCDF}">
      <dgm:prSet/>
      <dgm:spPr/>
      <dgm:t>
        <a:bodyPr/>
        <a:lstStyle/>
        <a:p>
          <a:endParaRPr lang="en-US"/>
        </a:p>
      </dgm:t>
    </dgm:pt>
    <dgm:pt modelId="{5E420B16-F9B4-4772-9283-23F4BBC2BA12}" type="pres">
      <dgm:prSet presAssocID="{F69B89F0-C683-4360-9FDD-AC05A38D46A2}" presName="root" presStyleCnt="0">
        <dgm:presLayoutVars>
          <dgm:dir/>
          <dgm:resizeHandles val="exact"/>
        </dgm:presLayoutVars>
      </dgm:prSet>
      <dgm:spPr/>
    </dgm:pt>
    <dgm:pt modelId="{36B30FF3-CE77-4486-8043-C1E0C3A45C51}" type="pres">
      <dgm:prSet presAssocID="{B455A347-D3E2-480F-86F2-4396A778560C}" presName="compNode" presStyleCnt="0"/>
      <dgm:spPr/>
    </dgm:pt>
    <dgm:pt modelId="{B3F7D006-8A7B-4BD8-BF29-B579B2BAAD5B}" type="pres">
      <dgm:prSet presAssocID="{B455A347-D3E2-480F-86F2-4396A778560C}" presName="bgRect" presStyleLbl="bgShp" presStyleIdx="0" presStyleCnt="3"/>
      <dgm:spPr/>
    </dgm:pt>
    <dgm:pt modelId="{966A6C37-0A7F-48F6-B7D7-080FD98A374C}" type="pres">
      <dgm:prSet presAssocID="{B455A347-D3E2-480F-86F2-4396A77856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8BE9A489-1728-4613-A257-0D7224283536}" type="pres">
      <dgm:prSet presAssocID="{B455A347-D3E2-480F-86F2-4396A778560C}" presName="spaceRect" presStyleCnt="0"/>
      <dgm:spPr/>
    </dgm:pt>
    <dgm:pt modelId="{0BC2E839-76E6-4B98-8A6F-B507A686C31A}" type="pres">
      <dgm:prSet presAssocID="{B455A347-D3E2-480F-86F2-4396A778560C}" presName="parTx" presStyleLbl="revTx" presStyleIdx="0" presStyleCnt="3">
        <dgm:presLayoutVars>
          <dgm:chMax val="0"/>
          <dgm:chPref val="0"/>
        </dgm:presLayoutVars>
      </dgm:prSet>
      <dgm:spPr/>
    </dgm:pt>
    <dgm:pt modelId="{704F687D-221C-4BA0-8F95-AB014247DC87}" type="pres">
      <dgm:prSet presAssocID="{19134C42-66EC-40BE-A755-D3E3F77CE939}" presName="sibTrans" presStyleCnt="0"/>
      <dgm:spPr/>
    </dgm:pt>
    <dgm:pt modelId="{58068306-CD83-4E81-AA8A-BBA144BECDA7}" type="pres">
      <dgm:prSet presAssocID="{135BC644-A011-4266-85D6-F36DF66BBC3B}" presName="compNode" presStyleCnt="0"/>
      <dgm:spPr/>
    </dgm:pt>
    <dgm:pt modelId="{5ACD76F4-17E8-4468-873E-02BA12A464C5}" type="pres">
      <dgm:prSet presAssocID="{135BC644-A011-4266-85D6-F36DF66BBC3B}" presName="bgRect" presStyleLbl="bgShp" presStyleIdx="1" presStyleCnt="3"/>
      <dgm:spPr/>
    </dgm:pt>
    <dgm:pt modelId="{27A6A739-B9FB-498F-B8F0-B8410FF8489E}" type="pres">
      <dgm:prSet presAssocID="{135BC644-A011-4266-85D6-F36DF66BBC3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815035EE-86B8-43A3-9E44-28B058656E60}" type="pres">
      <dgm:prSet presAssocID="{135BC644-A011-4266-85D6-F36DF66BBC3B}" presName="spaceRect" presStyleCnt="0"/>
      <dgm:spPr/>
    </dgm:pt>
    <dgm:pt modelId="{22DF3BCD-C7AB-4C16-AE54-85BF751BFF90}" type="pres">
      <dgm:prSet presAssocID="{135BC644-A011-4266-85D6-F36DF66BBC3B}" presName="parTx" presStyleLbl="revTx" presStyleIdx="1" presStyleCnt="3">
        <dgm:presLayoutVars>
          <dgm:chMax val="0"/>
          <dgm:chPref val="0"/>
        </dgm:presLayoutVars>
      </dgm:prSet>
      <dgm:spPr/>
    </dgm:pt>
    <dgm:pt modelId="{AB7CD48A-E36F-4EDB-9AAA-890F35AAFA77}" type="pres">
      <dgm:prSet presAssocID="{DA752152-E907-411E-AE0C-3FCAEEDBFE20}" presName="sibTrans" presStyleCnt="0"/>
      <dgm:spPr/>
    </dgm:pt>
    <dgm:pt modelId="{956A24BA-DD9E-4AFC-BB73-FB835EAAC808}" type="pres">
      <dgm:prSet presAssocID="{001FC8DD-0147-4A96-9773-A779F312D1FB}" presName="compNode" presStyleCnt="0"/>
      <dgm:spPr/>
    </dgm:pt>
    <dgm:pt modelId="{374E9B7A-03E7-4799-A66A-0770B7AC48A5}" type="pres">
      <dgm:prSet presAssocID="{001FC8DD-0147-4A96-9773-A779F312D1FB}" presName="bgRect" presStyleLbl="bgShp" presStyleIdx="2" presStyleCnt="3"/>
      <dgm:spPr/>
    </dgm:pt>
    <dgm:pt modelId="{6464E069-42BC-4A8B-8DB3-452A340C7F87}" type="pres">
      <dgm:prSet presAssocID="{001FC8DD-0147-4A96-9773-A779F312D1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A9010CD-1C48-4645-9203-0CEA760F0D5D}" type="pres">
      <dgm:prSet presAssocID="{001FC8DD-0147-4A96-9773-A779F312D1FB}" presName="spaceRect" presStyleCnt="0"/>
      <dgm:spPr/>
    </dgm:pt>
    <dgm:pt modelId="{DCAA9F5D-C9F3-40D1-A1B0-74E97C3BFC61}" type="pres">
      <dgm:prSet presAssocID="{001FC8DD-0147-4A96-9773-A779F312D1FB}" presName="parTx" presStyleLbl="revTx" presStyleIdx="2" presStyleCnt="3">
        <dgm:presLayoutVars>
          <dgm:chMax val="0"/>
          <dgm:chPref val="0"/>
        </dgm:presLayoutVars>
      </dgm:prSet>
      <dgm:spPr/>
    </dgm:pt>
  </dgm:ptLst>
  <dgm:cxnLst>
    <dgm:cxn modelId="{2532D516-006D-4816-B50F-E51183B2D2C6}" srcId="{F69B89F0-C683-4360-9FDD-AC05A38D46A2}" destId="{B455A347-D3E2-480F-86F2-4396A778560C}" srcOrd="0" destOrd="0" parTransId="{64BEBFE8-84AA-4107-A80D-D1886FC29B44}" sibTransId="{19134C42-66EC-40BE-A755-D3E3F77CE939}"/>
    <dgm:cxn modelId="{AC00C51B-CDA9-4C3D-8D9D-0DCEF6A944AC}" srcId="{F69B89F0-C683-4360-9FDD-AC05A38D46A2}" destId="{135BC644-A011-4266-85D6-F36DF66BBC3B}" srcOrd="1" destOrd="0" parTransId="{3BA6935B-3F75-462A-AD8B-750D9C9897DA}" sibTransId="{DA752152-E907-411E-AE0C-3FCAEEDBFE20}"/>
    <dgm:cxn modelId="{3624CE32-B911-4F46-8C72-3B29B4D231D4}" type="presOf" srcId="{B455A347-D3E2-480F-86F2-4396A778560C}" destId="{0BC2E839-76E6-4B98-8A6F-B507A686C31A}" srcOrd="0" destOrd="0" presId="urn:microsoft.com/office/officeart/2018/2/layout/IconVerticalSolidList"/>
    <dgm:cxn modelId="{60FD953F-5383-4003-96AD-ED55A01DDF8D}" type="presOf" srcId="{001FC8DD-0147-4A96-9773-A779F312D1FB}" destId="{DCAA9F5D-C9F3-40D1-A1B0-74E97C3BFC61}" srcOrd="0" destOrd="0" presId="urn:microsoft.com/office/officeart/2018/2/layout/IconVerticalSolidList"/>
    <dgm:cxn modelId="{9B12904C-6ABA-48F5-891F-226FE96A3C0F}" type="presOf" srcId="{135BC644-A011-4266-85D6-F36DF66BBC3B}" destId="{22DF3BCD-C7AB-4C16-AE54-85BF751BFF90}" srcOrd="0" destOrd="0" presId="urn:microsoft.com/office/officeart/2018/2/layout/IconVerticalSolidList"/>
    <dgm:cxn modelId="{73404274-C556-4D56-9FEF-CB87F64591F9}" type="presOf" srcId="{F69B89F0-C683-4360-9FDD-AC05A38D46A2}" destId="{5E420B16-F9B4-4772-9283-23F4BBC2BA12}" srcOrd="0" destOrd="0" presId="urn:microsoft.com/office/officeart/2018/2/layout/IconVerticalSolidList"/>
    <dgm:cxn modelId="{4AE8568B-B1A3-4B5E-8BA1-98A5F2F9BCDF}" srcId="{F69B89F0-C683-4360-9FDD-AC05A38D46A2}" destId="{001FC8DD-0147-4A96-9773-A779F312D1FB}" srcOrd="2" destOrd="0" parTransId="{83168545-A90A-4487-A023-4ED8740857C9}" sibTransId="{9D615B72-F345-43DB-885E-20D5417A5F75}"/>
    <dgm:cxn modelId="{16581712-B7F9-4788-9F72-832C09840F77}" type="presParOf" srcId="{5E420B16-F9B4-4772-9283-23F4BBC2BA12}" destId="{36B30FF3-CE77-4486-8043-C1E0C3A45C51}" srcOrd="0" destOrd="0" presId="urn:microsoft.com/office/officeart/2018/2/layout/IconVerticalSolidList"/>
    <dgm:cxn modelId="{B9A4BF53-F006-422C-B5E7-8B9953B20C99}" type="presParOf" srcId="{36B30FF3-CE77-4486-8043-C1E0C3A45C51}" destId="{B3F7D006-8A7B-4BD8-BF29-B579B2BAAD5B}" srcOrd="0" destOrd="0" presId="urn:microsoft.com/office/officeart/2018/2/layout/IconVerticalSolidList"/>
    <dgm:cxn modelId="{368ECD05-35CE-4281-B321-A33656F0F3F1}" type="presParOf" srcId="{36B30FF3-CE77-4486-8043-C1E0C3A45C51}" destId="{966A6C37-0A7F-48F6-B7D7-080FD98A374C}" srcOrd="1" destOrd="0" presId="urn:microsoft.com/office/officeart/2018/2/layout/IconVerticalSolidList"/>
    <dgm:cxn modelId="{AA2F85C3-AE70-483B-842A-4F6E0F6D6EA8}" type="presParOf" srcId="{36B30FF3-CE77-4486-8043-C1E0C3A45C51}" destId="{8BE9A489-1728-4613-A257-0D7224283536}" srcOrd="2" destOrd="0" presId="urn:microsoft.com/office/officeart/2018/2/layout/IconVerticalSolidList"/>
    <dgm:cxn modelId="{7317713B-3CDF-4D3F-B1FF-B0B90CED1F68}" type="presParOf" srcId="{36B30FF3-CE77-4486-8043-C1E0C3A45C51}" destId="{0BC2E839-76E6-4B98-8A6F-B507A686C31A}" srcOrd="3" destOrd="0" presId="urn:microsoft.com/office/officeart/2018/2/layout/IconVerticalSolidList"/>
    <dgm:cxn modelId="{1A527A6D-5240-48B2-A528-06DB64026DEB}" type="presParOf" srcId="{5E420B16-F9B4-4772-9283-23F4BBC2BA12}" destId="{704F687D-221C-4BA0-8F95-AB014247DC87}" srcOrd="1" destOrd="0" presId="urn:microsoft.com/office/officeart/2018/2/layout/IconVerticalSolidList"/>
    <dgm:cxn modelId="{39E09BBB-C86D-493E-92DB-4CD9188ABB3C}" type="presParOf" srcId="{5E420B16-F9B4-4772-9283-23F4BBC2BA12}" destId="{58068306-CD83-4E81-AA8A-BBA144BECDA7}" srcOrd="2" destOrd="0" presId="urn:microsoft.com/office/officeart/2018/2/layout/IconVerticalSolidList"/>
    <dgm:cxn modelId="{FD110EE2-AA95-4728-93C0-46ADCEA34F02}" type="presParOf" srcId="{58068306-CD83-4E81-AA8A-BBA144BECDA7}" destId="{5ACD76F4-17E8-4468-873E-02BA12A464C5}" srcOrd="0" destOrd="0" presId="urn:microsoft.com/office/officeart/2018/2/layout/IconVerticalSolidList"/>
    <dgm:cxn modelId="{5DB7ABA4-D891-4EA8-8676-782938EE2264}" type="presParOf" srcId="{58068306-CD83-4E81-AA8A-BBA144BECDA7}" destId="{27A6A739-B9FB-498F-B8F0-B8410FF8489E}" srcOrd="1" destOrd="0" presId="urn:microsoft.com/office/officeart/2018/2/layout/IconVerticalSolidList"/>
    <dgm:cxn modelId="{0B4209E8-CC13-4B87-BE9D-203E7F82044B}" type="presParOf" srcId="{58068306-CD83-4E81-AA8A-BBA144BECDA7}" destId="{815035EE-86B8-43A3-9E44-28B058656E60}" srcOrd="2" destOrd="0" presId="urn:microsoft.com/office/officeart/2018/2/layout/IconVerticalSolidList"/>
    <dgm:cxn modelId="{D37E1F6C-9653-4C24-B7C8-44A234C8D0C8}" type="presParOf" srcId="{58068306-CD83-4E81-AA8A-BBA144BECDA7}" destId="{22DF3BCD-C7AB-4C16-AE54-85BF751BFF90}" srcOrd="3" destOrd="0" presId="urn:microsoft.com/office/officeart/2018/2/layout/IconVerticalSolidList"/>
    <dgm:cxn modelId="{0F6995B1-C258-4868-B62F-1C1E84F8C5E0}" type="presParOf" srcId="{5E420B16-F9B4-4772-9283-23F4BBC2BA12}" destId="{AB7CD48A-E36F-4EDB-9AAA-890F35AAFA77}" srcOrd="3" destOrd="0" presId="urn:microsoft.com/office/officeart/2018/2/layout/IconVerticalSolidList"/>
    <dgm:cxn modelId="{C42282B2-15FB-4D21-B4C2-29D9AEF213D1}" type="presParOf" srcId="{5E420B16-F9B4-4772-9283-23F4BBC2BA12}" destId="{956A24BA-DD9E-4AFC-BB73-FB835EAAC808}" srcOrd="4" destOrd="0" presId="urn:microsoft.com/office/officeart/2018/2/layout/IconVerticalSolidList"/>
    <dgm:cxn modelId="{C3560E4A-27E0-4575-BE84-B989625D7E96}" type="presParOf" srcId="{956A24BA-DD9E-4AFC-BB73-FB835EAAC808}" destId="{374E9B7A-03E7-4799-A66A-0770B7AC48A5}" srcOrd="0" destOrd="0" presId="urn:microsoft.com/office/officeart/2018/2/layout/IconVerticalSolidList"/>
    <dgm:cxn modelId="{07DD9D3C-5634-4D57-A360-D3FFFA070381}" type="presParOf" srcId="{956A24BA-DD9E-4AFC-BB73-FB835EAAC808}" destId="{6464E069-42BC-4A8B-8DB3-452A340C7F87}" srcOrd="1" destOrd="0" presId="urn:microsoft.com/office/officeart/2018/2/layout/IconVerticalSolidList"/>
    <dgm:cxn modelId="{FEC1F53F-7F64-4ED6-9814-065F7BF9D630}" type="presParOf" srcId="{956A24BA-DD9E-4AFC-BB73-FB835EAAC808}" destId="{FA9010CD-1C48-4645-9203-0CEA760F0D5D}" srcOrd="2" destOrd="0" presId="urn:microsoft.com/office/officeart/2018/2/layout/IconVerticalSolidList"/>
    <dgm:cxn modelId="{5D414F4A-97D0-431C-8940-F94F1BD92399}" type="presParOf" srcId="{956A24BA-DD9E-4AFC-BB73-FB835EAAC808}" destId="{DCAA9F5D-C9F3-40D1-A1B0-74E97C3BFC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58DA2-9455-4129-9AEC-9C09F7A24F5D}">
      <dsp:nvSpPr>
        <dsp:cNvPr id="0" name=""/>
        <dsp:cNvSpPr/>
      </dsp:nvSpPr>
      <dsp:spPr>
        <a:xfrm>
          <a:off x="0" y="0"/>
          <a:ext cx="9227019" cy="904246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CA" sz="6500" kern="1200" dirty="0"/>
        </a:p>
        <a:p>
          <a:pPr marL="0" lvl="0" indent="0" algn="ctr" defTabSz="2889250">
            <a:lnSpc>
              <a:spcPct val="90000"/>
            </a:lnSpc>
            <a:spcBef>
              <a:spcPct val="0"/>
            </a:spcBef>
            <a:spcAft>
              <a:spcPct val="35000"/>
            </a:spcAft>
            <a:buNone/>
          </a:pPr>
          <a:endParaRPr lang="en-CA" sz="6500" kern="1200" dirty="0"/>
        </a:p>
      </dsp:txBody>
      <dsp:txXfrm>
        <a:off x="1351266" y="1324238"/>
        <a:ext cx="6524487" cy="6393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65B95-EBBD-4CF4-B0A8-7DF638BEA574}">
      <dsp:nvSpPr>
        <dsp:cNvPr id="0" name=""/>
        <dsp:cNvSpPr/>
      </dsp:nvSpPr>
      <dsp:spPr>
        <a:xfrm>
          <a:off x="0" y="0"/>
          <a:ext cx="4267230" cy="4267230"/>
        </a:xfrm>
        <a:prstGeom prst="ellipse">
          <a:avLst/>
        </a:prstGeom>
        <a:solidFill>
          <a:srgbClr val="009999">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CA" sz="6500" kern="1200" dirty="0"/>
            <a:t>	</a:t>
          </a:r>
        </a:p>
      </dsp:txBody>
      <dsp:txXfrm>
        <a:off x="624921" y="624921"/>
        <a:ext cx="3017388" cy="3017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65B95-EBBD-4CF4-B0A8-7DF638BEA574}">
      <dsp:nvSpPr>
        <dsp:cNvPr id="0" name=""/>
        <dsp:cNvSpPr/>
      </dsp:nvSpPr>
      <dsp:spPr>
        <a:xfrm>
          <a:off x="0" y="0"/>
          <a:ext cx="4064028" cy="4064028"/>
        </a:xfrm>
        <a:prstGeom prst="ellipse">
          <a:avLst/>
        </a:prstGeom>
        <a:solidFill>
          <a:schemeClr val="accent6">
            <a:lumMod val="60000"/>
            <a:lumOff val="40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CA" sz="6500" kern="1200" dirty="0"/>
        </a:p>
        <a:p>
          <a:pPr marL="0" lvl="0" indent="0" algn="ctr" defTabSz="2889250">
            <a:lnSpc>
              <a:spcPct val="90000"/>
            </a:lnSpc>
            <a:spcBef>
              <a:spcPct val="0"/>
            </a:spcBef>
            <a:spcAft>
              <a:spcPct val="35000"/>
            </a:spcAft>
            <a:buNone/>
          </a:pPr>
          <a:endParaRPr lang="en-CA" sz="6500" kern="1200" dirty="0"/>
        </a:p>
      </dsp:txBody>
      <dsp:txXfrm>
        <a:off x="595163" y="595163"/>
        <a:ext cx="2873702" cy="2873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7D006-8A7B-4BD8-BF29-B579B2BAAD5B}">
      <dsp:nvSpPr>
        <dsp:cNvPr id="0" name=""/>
        <dsp:cNvSpPr/>
      </dsp:nvSpPr>
      <dsp:spPr>
        <a:xfrm>
          <a:off x="0" y="755"/>
          <a:ext cx="11216640" cy="176822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A6C37-0A7F-48F6-B7D7-080FD98A374C}">
      <dsp:nvSpPr>
        <dsp:cNvPr id="0" name=""/>
        <dsp:cNvSpPr/>
      </dsp:nvSpPr>
      <dsp:spPr>
        <a:xfrm>
          <a:off x="534886" y="398605"/>
          <a:ext cx="972521" cy="972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2E839-76E6-4B98-8A6F-B507A686C31A}">
      <dsp:nvSpPr>
        <dsp:cNvPr id="0" name=""/>
        <dsp:cNvSpPr/>
      </dsp:nvSpPr>
      <dsp:spPr>
        <a:xfrm>
          <a:off x="2042294" y="755"/>
          <a:ext cx="9174345" cy="176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37" tIns="187137" rIns="187137" bIns="187137" numCol="1" spcCol="1270" anchor="ctr" anchorCtr="0">
          <a:noAutofit/>
        </a:bodyPr>
        <a:lstStyle/>
        <a:p>
          <a:pPr marL="0" lvl="0" indent="0" algn="l" defTabSz="977900">
            <a:lnSpc>
              <a:spcPct val="100000"/>
            </a:lnSpc>
            <a:spcBef>
              <a:spcPct val="0"/>
            </a:spcBef>
            <a:spcAft>
              <a:spcPct val="35000"/>
            </a:spcAft>
            <a:buNone/>
          </a:pPr>
          <a:r>
            <a:rPr lang="en-US" sz="2200" i="0" kern="1200"/>
            <a:t>¿Qué dice la Biblia a cerca de los negocios y la extensión del reino? </a:t>
          </a:r>
          <a:endParaRPr lang="en-US" sz="2200" kern="1200"/>
        </a:p>
      </dsp:txBody>
      <dsp:txXfrm>
        <a:off x="2042294" y="755"/>
        <a:ext cx="9174345" cy="1768220"/>
      </dsp:txXfrm>
    </dsp:sp>
    <dsp:sp modelId="{5ACD76F4-17E8-4468-873E-02BA12A464C5}">
      <dsp:nvSpPr>
        <dsp:cNvPr id="0" name=""/>
        <dsp:cNvSpPr/>
      </dsp:nvSpPr>
      <dsp:spPr>
        <a:xfrm>
          <a:off x="0" y="2211031"/>
          <a:ext cx="11216640" cy="176822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6A739-B9FB-498F-B8F0-B8410FF8489E}">
      <dsp:nvSpPr>
        <dsp:cNvPr id="0" name=""/>
        <dsp:cNvSpPr/>
      </dsp:nvSpPr>
      <dsp:spPr>
        <a:xfrm>
          <a:off x="534886" y="2608881"/>
          <a:ext cx="972521" cy="9725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F3BCD-C7AB-4C16-AE54-85BF751BFF90}">
      <dsp:nvSpPr>
        <dsp:cNvPr id="0" name=""/>
        <dsp:cNvSpPr/>
      </dsp:nvSpPr>
      <dsp:spPr>
        <a:xfrm>
          <a:off x="2042294" y="2211031"/>
          <a:ext cx="9174345" cy="176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37" tIns="187137" rIns="187137" bIns="187137" numCol="1" spcCol="1270" anchor="ctr" anchorCtr="0">
          <a:noAutofit/>
        </a:bodyPr>
        <a:lstStyle/>
        <a:p>
          <a:pPr marL="0" lvl="0" indent="0" algn="l" defTabSz="977900">
            <a:lnSpc>
              <a:spcPct val="100000"/>
            </a:lnSpc>
            <a:spcBef>
              <a:spcPct val="0"/>
            </a:spcBef>
            <a:spcAft>
              <a:spcPct val="35000"/>
            </a:spcAft>
            <a:buNone/>
          </a:pPr>
          <a:r>
            <a:rPr lang="en-US" sz="2200" i="0" kern="1200"/>
            <a:t>¿Cuáles son las limitaciones/oportunidades que ves a los negocios y misiones en tu contexto? </a:t>
          </a:r>
          <a:endParaRPr lang="en-US" sz="2200" kern="1200"/>
        </a:p>
      </dsp:txBody>
      <dsp:txXfrm>
        <a:off x="2042294" y="2211031"/>
        <a:ext cx="9174345" cy="1768220"/>
      </dsp:txXfrm>
    </dsp:sp>
    <dsp:sp modelId="{374E9B7A-03E7-4799-A66A-0770B7AC48A5}">
      <dsp:nvSpPr>
        <dsp:cNvPr id="0" name=""/>
        <dsp:cNvSpPr/>
      </dsp:nvSpPr>
      <dsp:spPr>
        <a:xfrm>
          <a:off x="0" y="4421307"/>
          <a:ext cx="11216640" cy="176822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64E069-42BC-4A8B-8DB3-452A340C7F87}">
      <dsp:nvSpPr>
        <dsp:cNvPr id="0" name=""/>
        <dsp:cNvSpPr/>
      </dsp:nvSpPr>
      <dsp:spPr>
        <a:xfrm>
          <a:off x="534886" y="4819157"/>
          <a:ext cx="972521" cy="972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AA9F5D-C9F3-40D1-A1B0-74E97C3BFC61}">
      <dsp:nvSpPr>
        <dsp:cNvPr id="0" name=""/>
        <dsp:cNvSpPr/>
      </dsp:nvSpPr>
      <dsp:spPr>
        <a:xfrm>
          <a:off x="2042294" y="4421307"/>
          <a:ext cx="9174345" cy="176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37" tIns="187137" rIns="187137" bIns="187137" numCol="1" spcCol="1270" anchor="ctr" anchorCtr="0">
          <a:noAutofit/>
        </a:bodyPr>
        <a:lstStyle/>
        <a:p>
          <a:pPr marL="0" lvl="0" indent="0" algn="l" defTabSz="977900">
            <a:lnSpc>
              <a:spcPct val="100000"/>
            </a:lnSpc>
            <a:spcBef>
              <a:spcPct val="0"/>
            </a:spcBef>
            <a:spcAft>
              <a:spcPct val="35000"/>
            </a:spcAft>
            <a:buNone/>
          </a:pPr>
          <a:r>
            <a:rPr lang="en-US" sz="2200" i="0" kern="1200"/>
            <a:t>¿Cuántos miembros de nuestras iglesias son empresarios, tienen oficios y pequeños negocios y podrían ser una herramienta para la extensión del reino hasta lo último de la tierra por medio de una estrategia de negocios y misiones? </a:t>
          </a:r>
          <a:endParaRPr lang="en-US" sz="2200" kern="1200"/>
        </a:p>
      </dsp:txBody>
      <dsp:txXfrm>
        <a:off x="2042294" y="4421307"/>
        <a:ext cx="9174345" cy="17682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8732047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EF115EE-7181-4AF0-AC93-205489FB8F0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C1E67BA6-4F42-4AC5-849A-11EE16C69A91}"/>
              </a:ext>
            </a:extLst>
          </p:cNvPr>
          <p:cNvSpPr>
            <a:spLocks noGrp="1" noChangeArrowheads="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35328C16-CD3F-4E80-993D-AAE7BCC09D7D}"/>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39FB98E7-E2D6-4414-97DB-3298CAE74FE2}" type="slidenum">
              <a:rPr lang="en-US" altLang="en-US" sz="1200" smtClean="0">
                <a:latin typeface="Arial" panose="020B0604020202020204" pitchFamily="34" charset="0"/>
              </a:rPr>
              <a:pPr/>
              <a:t>2</a:t>
            </a:fld>
            <a:endParaRPr lang="en-US" altLang="en-US" sz="1200">
              <a:latin typeface="Arial" panose="020B0604020202020204" pitchFamily="34" charset="0"/>
            </a:endParaRPr>
          </a:p>
        </p:txBody>
      </p:sp>
    </p:spTree>
    <p:extLst>
      <p:ext uri="{BB962C8B-B14F-4D97-AF65-F5344CB8AC3E}">
        <p14:creationId xmlns:p14="http://schemas.microsoft.com/office/powerpoint/2010/main" val="756732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450E6873-9F4F-6243-9C60-66FCF53CE0E8}"/>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63B173E4-B936-934E-9BDB-6C7C41E166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cs typeface="Arial" panose="020B0604020202020204" pitchFamily="34" charset="0"/>
              </a:rPr>
              <a:t>Longevity</a:t>
            </a:r>
            <a:r>
              <a:rPr lang="en-US" altLang="en-US" sz="1000" b="1">
                <a:cs typeface="Arial" panose="020B0604020202020204" pitchFamily="34" charset="0"/>
              </a:rPr>
              <a:t>  </a:t>
            </a:r>
            <a:r>
              <a:rPr lang="en-US" altLang="en-US"/>
              <a:t>Our people do not get kicked out.</a:t>
            </a:r>
          </a:p>
        </p:txBody>
      </p:sp>
    </p:spTree>
    <p:extLst>
      <p:ext uri="{BB962C8B-B14F-4D97-AF65-F5344CB8AC3E}">
        <p14:creationId xmlns:p14="http://schemas.microsoft.com/office/powerpoint/2010/main" val="1314848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3307371E-EA8B-0C47-9B10-2A803CCD2603}"/>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B0BBF093-1111-2A4B-918D-20F7ECE5E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all agree that if we are to win people to Jesus we need to spend time with people. I studied this, and find there’s 3 ways to get lots of hours with people.</a:t>
            </a:r>
          </a:p>
          <a:p>
            <a:r>
              <a:rPr lang="en-US" altLang="en-US"/>
              <a:t>1. Do what Paul did, got to jail with them.  2. Join their military.  3. Work with them.   Outliers by Malcolm Gladwell – 10,000 hours.</a:t>
            </a:r>
          </a:p>
        </p:txBody>
      </p:sp>
    </p:spTree>
    <p:extLst>
      <p:ext uri="{BB962C8B-B14F-4D97-AF65-F5344CB8AC3E}">
        <p14:creationId xmlns:p14="http://schemas.microsoft.com/office/powerpoint/2010/main" val="39573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BBFE85B0-8782-CF44-A2FB-90029035475E}"/>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624FCD17-EB86-1148-8885-50F9458E5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15 reasons B4T is viable way for reaching the least reached.  My book TENTMAKING gives you 20. </a:t>
            </a:r>
            <a:r>
              <a:rPr lang="en-US" altLang="en-US">
                <a:solidFill>
                  <a:srgbClr val="000000"/>
                </a:solidFill>
              </a:rPr>
              <a:t>THE SOLUTION  Why business?    Missionaries struggle with all of these every problem that every strategy devised by missiologists is solved in doing business.</a:t>
            </a:r>
          </a:p>
          <a:p>
            <a:endParaRPr lang="en-US" altLang="en-US"/>
          </a:p>
        </p:txBody>
      </p:sp>
    </p:spTree>
    <p:extLst>
      <p:ext uri="{BB962C8B-B14F-4D97-AF65-F5344CB8AC3E}">
        <p14:creationId xmlns:p14="http://schemas.microsoft.com/office/powerpoint/2010/main" val="3811110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39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1D051A0-BBEC-4915-A4D9-1DEB8D024712}"/>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96CC3C51-CBA5-410C-83B6-20DBBD406BE0}"/>
              </a:ext>
            </a:extLst>
          </p:cNvPr>
          <p:cNvSpPr>
            <a:spLocks noGrp="1" noChangeArrowheads="1"/>
          </p:cNvSpPr>
          <p:nvPr>
            <p:ph type="body" idx="1"/>
          </p:nvPr>
        </p:nvSpPr>
        <p:spPr>
          <a:noFill/>
        </p:spPr>
        <p:txBody>
          <a:bodyPr/>
          <a:lstStyle/>
          <a:p>
            <a:r>
              <a:rPr lang="en-US" altLang="en-US" i="1">
                <a:cs typeface="Times New Roman" panose="02020603050405020304" pitchFamily="18" charset="0"/>
              </a:rPr>
              <a:t>…that of Jesus’ 132 public appearances in the New Testament, 122 were in the workplace. Of the 52 parables Jesus told, 45 had a workplace context.</a:t>
            </a:r>
          </a:p>
          <a:p>
            <a:r>
              <a:rPr lang="en-US" altLang="en-US" b="1">
                <a:cs typeface="Times New Roman" panose="02020603050405020304" pitchFamily="18" charset="0"/>
              </a:rPr>
              <a:t>Jesus lived and spoke in the day to day life of the people.  Seminaries existed in Jesus day.  He did not even hint at getting education.  His model was follow me.</a:t>
            </a:r>
            <a:endParaRPr lang="en-US" altLang="en-US" b="1"/>
          </a:p>
        </p:txBody>
      </p:sp>
      <p:sp>
        <p:nvSpPr>
          <p:cNvPr id="56324" name="Slide Number Placeholder 3">
            <a:extLst>
              <a:ext uri="{FF2B5EF4-FFF2-40B4-BE49-F238E27FC236}">
                <a16:creationId xmlns:a16="http://schemas.microsoft.com/office/drawing/2014/main" id="{7F4E8795-9CF0-44E7-BA50-823071D44DAC}"/>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939E6BE8-A0CC-4858-8BC5-3EA61251EF72}" type="slidenum">
              <a:rPr lang="en-US" altLang="en-US" sz="1200" smtClean="0">
                <a:solidFill>
                  <a:srgbClr val="000000"/>
                </a:solidFill>
                <a:latin typeface="Arial" panose="020B0604020202020204" pitchFamily="34" charset="0"/>
              </a:rPr>
              <a:pPr/>
              <a:t>54</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1029612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3485CD6-FA98-4ED2-918A-3CBC5914D51E}"/>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2E65B80B-AE7D-4335-B27E-E7BF127BE1C6}"/>
              </a:ext>
            </a:extLst>
          </p:cNvPr>
          <p:cNvSpPr>
            <a:spLocks noGrp="1" noChangeArrowheads="1"/>
          </p:cNvSpPr>
          <p:nvPr>
            <p:ph type="body" idx="1"/>
          </p:nvPr>
        </p:nvSpPr>
        <p:spPr>
          <a:noFill/>
        </p:spPr>
        <p:txBody>
          <a:bodyPr/>
          <a:lstStyle/>
          <a:p>
            <a:r>
              <a:rPr lang="en-US" altLang="en-US" dirty="0"/>
              <a:t>22 of the 33 parables have a workplace connection.  Many stories are farming related.</a:t>
            </a:r>
          </a:p>
          <a:p>
            <a:pPr marL="0" marR="0" lvl="0" indent="0" defTabSz="457200" eaLnBrk="1" fontAlgn="auto" latinLnBrk="0" hangingPunct="1">
              <a:lnSpc>
                <a:spcPct val="125000"/>
              </a:lnSpc>
              <a:spcBef>
                <a:spcPts val="0"/>
              </a:spcBef>
              <a:spcAft>
                <a:spcPts val="0"/>
              </a:spcAft>
              <a:buClrTx/>
              <a:buSzTx/>
              <a:buFontTx/>
              <a:buNone/>
              <a:tabLst/>
              <a:defRPr/>
            </a:pPr>
            <a:r>
              <a:rPr lang="en-US" altLang="en-US" dirty="0"/>
              <a:t>1. Matthew 13 - Parable of the Sower  Matthew - 13 Weeds &amp; Tares  Mark 4 – Bringing in the Harvest Mark 4 – Seed planted in the ground Luke 15 – lost sheep</a:t>
            </a:r>
          </a:p>
          <a:p>
            <a:r>
              <a:rPr lang="en-US" altLang="en-US" dirty="0"/>
              <a:t>2. Luke 7 - Forgiving Debt  Luke 12 – Rich Fool   Luke 15 – lost coin </a:t>
            </a:r>
          </a:p>
          <a:p>
            <a:r>
              <a:rPr lang="en-US" altLang="en-US" dirty="0"/>
              <a:t>3.  Matthew 9 – wine skins   Matthew 13 – Cooking leaven   Matthew 13 – sorting the fish </a:t>
            </a:r>
          </a:p>
          <a:p>
            <a:r>
              <a:rPr lang="en-US" altLang="en-US" dirty="0"/>
              <a:t>ADDITIONAL: Matthew 21 – Vicious Vineyard Keepers  Matthew 25 – Sheep &amp; Goats   Matthew 21 – Sons who changed their minds,  Money Matthew 25 – Steward and the Talents</a:t>
            </a:r>
          </a:p>
          <a:p>
            <a:endParaRPr lang="en-US" altLang="en-US" dirty="0"/>
          </a:p>
        </p:txBody>
      </p:sp>
      <p:sp>
        <p:nvSpPr>
          <p:cNvPr id="95236" name="Slide Number Placeholder 3">
            <a:extLst>
              <a:ext uri="{FF2B5EF4-FFF2-40B4-BE49-F238E27FC236}">
                <a16:creationId xmlns:a16="http://schemas.microsoft.com/office/drawing/2014/main" id="{835B588F-5CB7-4F3A-8194-122BACB5D385}"/>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9EFFF66C-7ECE-426A-8678-9A0A74474B0C}" type="slidenum">
              <a:rPr lang="en-US" altLang="en-US" sz="1200" smtClean="0">
                <a:latin typeface="Arial" panose="020B0604020202020204" pitchFamily="34" charset="0"/>
              </a:rPr>
              <a:pPr/>
              <a:t>55</a:t>
            </a:fld>
            <a:endParaRPr lang="en-US" altLang="en-US" sz="1200">
              <a:latin typeface="Arial" panose="020B0604020202020204" pitchFamily="34" charset="0"/>
            </a:endParaRPr>
          </a:p>
        </p:txBody>
      </p:sp>
    </p:spTree>
    <p:extLst>
      <p:ext uri="{BB962C8B-B14F-4D97-AF65-F5344CB8AC3E}">
        <p14:creationId xmlns:p14="http://schemas.microsoft.com/office/powerpoint/2010/main" val="1395040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 businesses, 300+ workers in OPEN alone, with likely 3x that outside.</a:t>
            </a:r>
          </a:p>
        </p:txBody>
      </p:sp>
    </p:spTree>
    <p:extLst>
      <p:ext uri="{BB962C8B-B14F-4D97-AF65-F5344CB8AC3E}">
        <p14:creationId xmlns:p14="http://schemas.microsoft.com/office/powerpoint/2010/main" val="250025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ECCBD7A-06D7-4A22-A520-4B4A1D764099}"/>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CAE8A4F-9DA5-42F6-B0AF-E1A4F309EFF3}"/>
              </a:ext>
            </a:extLst>
          </p:cNvPr>
          <p:cNvSpPr>
            <a:spLocks noGrp="1" noChangeArrowheads="1"/>
          </p:cNvSpPr>
          <p:nvPr>
            <p:ph type="body" idx="1"/>
          </p:nvPr>
        </p:nvSpPr>
        <p:spPr>
          <a:noFill/>
        </p:spPr>
        <p:txBody>
          <a:bodyPr/>
          <a:lstStyle/>
          <a:p>
            <a:r>
              <a:rPr lang="en-US" altLang="en-US" dirty="0"/>
              <a:t>Coffee shops, restaurants.  </a:t>
            </a:r>
          </a:p>
          <a:p>
            <a:endParaRPr lang="en-US" altLang="en-US" dirty="0"/>
          </a:p>
        </p:txBody>
      </p:sp>
      <p:sp>
        <p:nvSpPr>
          <p:cNvPr id="33796" name="Slide Number Placeholder 3">
            <a:extLst>
              <a:ext uri="{FF2B5EF4-FFF2-40B4-BE49-F238E27FC236}">
                <a16:creationId xmlns:a16="http://schemas.microsoft.com/office/drawing/2014/main" id="{F7DA4C15-F343-4EAC-B9B7-1C0153BA0E3C}"/>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C98624BD-6E28-4462-8D94-2EB7DF0D37BE}" type="slidenum">
              <a:rPr lang="en-US" altLang="en-US" sz="1200" smtClean="0">
                <a:latin typeface="Arial" panose="020B0604020202020204" pitchFamily="34" charset="0"/>
              </a:rPr>
              <a:pPr/>
              <a:t>65</a:t>
            </a:fld>
            <a:endParaRPr lang="en-US" altLang="en-US" sz="1200">
              <a:latin typeface="Arial" panose="020B0604020202020204" pitchFamily="34" charset="0"/>
            </a:endParaRPr>
          </a:p>
        </p:txBody>
      </p:sp>
    </p:spTree>
    <p:extLst>
      <p:ext uri="{BB962C8B-B14F-4D97-AF65-F5344CB8AC3E}">
        <p14:creationId xmlns:p14="http://schemas.microsoft.com/office/powerpoint/2010/main" val="76447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3EA7251-B2D0-433D-B96A-0FF7AB2FE54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9A46941-A202-455E-BA58-E48CF1C335FA}"/>
              </a:ext>
            </a:extLst>
          </p:cNvPr>
          <p:cNvSpPr>
            <a:spLocks noGrp="1"/>
          </p:cNvSpPr>
          <p:nvPr>
            <p:ph type="body" idx="1"/>
          </p:nvPr>
        </p:nvSpPr>
        <p:spPr/>
        <p:txBody>
          <a:bodyPr/>
          <a:lstStyle/>
          <a:p>
            <a:pPr algn="ctr" eaLnBrk="1" hangingPunct="1">
              <a:spcBef>
                <a:spcPct val="0"/>
              </a:spcBef>
              <a:defRPr/>
            </a:pPr>
            <a:r>
              <a:rPr lang="en-US" sz="3200" b="1" dirty="0">
                <a:solidFill>
                  <a:srgbClr val="000000"/>
                </a:solidFill>
                <a:effectLst>
                  <a:outerShdw blurRad="38100" dist="38100" dir="2700000" algn="tl">
                    <a:srgbClr val="FFFFFF"/>
                  </a:outerShdw>
                </a:effectLst>
                <a:latin typeface="Lucida Sans Unicode" pitchFamily="34" charset="0"/>
              </a:rPr>
              <a:t>“</a:t>
            </a:r>
            <a:r>
              <a:rPr lang="en-US" sz="3200" b="1" dirty="0" err="1">
                <a:solidFill>
                  <a:srgbClr val="000000"/>
                </a:solidFill>
                <a:effectLst>
                  <a:outerShdw blurRad="38100" dist="38100" dir="2700000" algn="tl">
                    <a:srgbClr val="FFFFFF"/>
                  </a:outerShdw>
                </a:effectLst>
                <a:latin typeface="Lucida Sans Unicode" pitchFamily="34" charset="0"/>
              </a:rPr>
              <a:t>Furuz</a:t>
            </a:r>
            <a:r>
              <a:rPr lang="en-US" sz="3200" b="1" dirty="0">
                <a:solidFill>
                  <a:srgbClr val="000000"/>
                </a:solidFill>
                <a:effectLst>
                  <a:outerShdw blurRad="38100" dist="38100" dir="2700000" algn="tl">
                    <a:srgbClr val="FFFFFF"/>
                  </a:outerShdw>
                </a:effectLst>
                <a:latin typeface="Lucida Sans Unicode" pitchFamily="34" charset="0"/>
              </a:rPr>
              <a:t>” LLC</a:t>
            </a:r>
            <a:br>
              <a:rPr lang="en-US" sz="3200" b="1" dirty="0">
                <a:solidFill>
                  <a:srgbClr val="000000"/>
                </a:solidFill>
                <a:effectLst>
                  <a:outerShdw blurRad="38100" dist="38100" dir="2700000" algn="tl">
                    <a:srgbClr val="FFFFFF"/>
                  </a:outerShdw>
                </a:effectLst>
                <a:latin typeface="Lucida Sans Unicode" pitchFamily="34" charset="0"/>
              </a:rPr>
            </a:br>
            <a:r>
              <a:rPr lang="en-US" sz="3200" b="1" dirty="0">
                <a:solidFill>
                  <a:srgbClr val="000000"/>
                </a:solidFill>
                <a:effectLst>
                  <a:outerShdw blurRad="38100" dist="38100" dir="2700000" algn="tl">
                    <a:srgbClr val="FFFFFF"/>
                  </a:outerShdw>
                </a:effectLst>
                <a:latin typeface="Lucida Sans Unicode" pitchFamily="34" charset="0"/>
              </a:rPr>
              <a:t>started by NGO Millennium</a:t>
            </a:r>
            <a:endParaRPr lang="de-DE" sz="3200" b="1" dirty="0">
              <a:solidFill>
                <a:srgbClr val="000000"/>
              </a:solidFill>
              <a:effectLst>
                <a:outerShdw blurRad="38100" dist="38100" dir="2700000" algn="tl">
                  <a:srgbClr val="FFFFFF"/>
                </a:outerShdw>
              </a:effectLst>
              <a:latin typeface="Lucida Sans Unicode" pitchFamily="34" charset="0"/>
            </a:endParaRPr>
          </a:p>
          <a:p>
            <a:pPr eaLnBrk="1" hangingPunct="1">
              <a:defRPr/>
            </a:pPr>
            <a:endParaRPr lang="en-US" dirty="0"/>
          </a:p>
        </p:txBody>
      </p:sp>
      <p:sp>
        <p:nvSpPr>
          <p:cNvPr id="56324" name="Slide Number Placeholder 3">
            <a:extLst>
              <a:ext uri="{FF2B5EF4-FFF2-40B4-BE49-F238E27FC236}">
                <a16:creationId xmlns:a16="http://schemas.microsoft.com/office/drawing/2014/main" id="{F3C8CDD9-40BD-4884-8EBD-A8AD2D131E6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B31866-9170-4316-9463-448781D58CF3}" type="slidenum">
              <a:rPr lang="en-US" altLang="en-US" smtClean="0">
                <a:solidFill>
                  <a:srgbClr val="000000"/>
                </a:solidFill>
                <a:latin typeface="Helvetica Neue Light"/>
                <a:ea typeface="ヒラギノ角ゴ ProN W3"/>
                <a:cs typeface="ヒラギノ角ゴ ProN W3"/>
                <a:sym typeface="Helvetica Neue Light"/>
              </a:rPr>
              <a:pPr>
                <a:spcBef>
                  <a:spcPct val="0"/>
                </a:spcBef>
              </a:pPr>
              <a:t>66</a:t>
            </a:fld>
            <a:endParaRPr lang="en-US" altLang="en-US">
              <a:solidFill>
                <a:srgbClr val="000000"/>
              </a:solidFill>
              <a:latin typeface="Helvetica Neue Light"/>
              <a:ea typeface="ヒラギノ角ゴ ProN W3"/>
              <a:cs typeface="ヒラギノ角ゴ ProN W3"/>
              <a:sym typeface="Helvetica Neue Light"/>
            </a:endParaRPr>
          </a:p>
        </p:txBody>
      </p:sp>
    </p:spTree>
    <p:extLst>
      <p:ext uri="{BB962C8B-B14F-4D97-AF65-F5344CB8AC3E}">
        <p14:creationId xmlns:p14="http://schemas.microsoft.com/office/powerpoint/2010/main" val="75210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F1FC2AA-865E-405B-B029-857FC21AE5B8}"/>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CE0869D9-C22F-46E7-9E74-4E3E78240270}"/>
              </a:ext>
            </a:extLst>
          </p:cNvPr>
          <p:cNvSpPr>
            <a:spLocks noGrp="1" noChangeArrowheads="1"/>
          </p:cNvSpPr>
          <p:nvPr>
            <p:ph type="body" idx="1"/>
          </p:nvPr>
        </p:nvSpPr>
        <p:spPr>
          <a:noFill/>
        </p:spPr>
        <p:txBody>
          <a:bodyPr/>
          <a:lstStyle/>
          <a:p>
            <a:r>
              <a:rPr lang="en-US" altLang="en-US"/>
              <a:t>Central Asia.  An engineer was led to raise Chickens.  Today there’s over 120 locals of started franchises creating, 320+ jobs, and 6+ churches of MBBs planted.  Oh by the way, this business is looking for a project manager.</a:t>
            </a:r>
          </a:p>
        </p:txBody>
      </p:sp>
      <p:sp>
        <p:nvSpPr>
          <p:cNvPr id="37892" name="Slide Number Placeholder 3">
            <a:extLst>
              <a:ext uri="{FF2B5EF4-FFF2-40B4-BE49-F238E27FC236}">
                <a16:creationId xmlns:a16="http://schemas.microsoft.com/office/drawing/2014/main" id="{76FA6D54-32EA-42DF-A5AE-1C2A225C76DA}"/>
              </a:ext>
            </a:extLst>
          </p:cNvPr>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6FB4FD8-920E-431B-B370-B0BED1130458}" type="slidenum">
              <a:rPr lang="en-US" altLang="en-US">
                <a:solidFill>
                  <a:srgbClr val="000000"/>
                </a:solidFill>
              </a:rPr>
              <a:pPr algn="r" eaLnBrk="1" hangingPunct="1">
                <a:spcBef>
                  <a:spcPct val="0"/>
                </a:spcBef>
              </a:pPr>
              <a:t>67</a:t>
            </a:fld>
            <a:endParaRPr lang="en-US" altLang="en-US">
              <a:solidFill>
                <a:srgbClr val="000000"/>
              </a:solidFill>
            </a:endParaRPr>
          </a:p>
        </p:txBody>
      </p:sp>
    </p:spTree>
    <p:extLst>
      <p:ext uri="{BB962C8B-B14F-4D97-AF65-F5344CB8AC3E}">
        <p14:creationId xmlns:p14="http://schemas.microsoft.com/office/powerpoint/2010/main" val="244165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EDD7A8D-2A6A-7E4E-8536-5BD1CCFAE470}"/>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B959C940-B49A-D045-91DD-30A8A5C79A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r>
              <a:rPr lang="en-US" altLang="en-US" sz="1600" b="1" i="1">
                <a:solidFill>
                  <a:srgbClr val="000000"/>
                </a:solidFill>
              </a:rPr>
              <a:t>businesses strategically placed in unreached areas which are profitable and serving the local community in Jesus’ name; bringing holistic transformation, emphasizing evangelism, discipleship, and church planting.    </a:t>
            </a:r>
            <a:r>
              <a:rPr lang="en-US" altLang="en-US"/>
              <a:t>The OPEN Network is about doing business for transformation or B4T.    </a:t>
            </a:r>
            <a:r>
              <a:rPr lang="en-US" altLang="en-US">
                <a:latin typeface="Times New Roman" panose="02020603050405020304" pitchFamily="18" charset="0"/>
                <a:cs typeface="Times New Roman" panose="02020603050405020304" pitchFamily="18" charset="0"/>
              </a:rPr>
              <a:t>A successful B4T work is 3 things;</a:t>
            </a:r>
          </a:p>
          <a:p>
            <a:pPr defTabSz="457200" eaLnBrk="1" hangingPunct="1">
              <a:spcBef>
                <a:spcPct val="0"/>
              </a:spcBef>
            </a:pPr>
            <a:r>
              <a:rPr lang="en-US" altLang="en-US">
                <a:latin typeface="Times New Roman" panose="02020603050405020304" pitchFamily="18" charset="0"/>
                <a:cs typeface="Times New Roman" panose="02020603050405020304" pitchFamily="18" charset="0"/>
              </a:rPr>
              <a:t>1. in Jesus name 2.  Profitable,   3. impacting the local community in a measurable way, </a:t>
            </a:r>
          </a:p>
        </p:txBody>
      </p:sp>
      <p:sp>
        <p:nvSpPr>
          <p:cNvPr id="67588" name="Slide Number Placeholder 3">
            <a:extLst>
              <a:ext uri="{FF2B5EF4-FFF2-40B4-BE49-F238E27FC236}">
                <a16:creationId xmlns:a16="http://schemas.microsoft.com/office/drawing/2014/main" id="{30BA91E8-476F-0149-B0A1-C974456F8D13}"/>
              </a:ext>
            </a:extLst>
          </p:cNvPr>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B30D921-FCCD-114A-BF35-AE74C6F9A922}" type="slidenum">
              <a:rPr lang="en-US" altLang="en-US" sz="1200">
                <a:solidFill>
                  <a:srgbClr val="000000"/>
                </a:solidFill>
              </a:rPr>
              <a:pPr algn="r" eaLnBrk="1" hangingPunct="1"/>
              <a:t>3</a:t>
            </a:fld>
            <a:endParaRPr lang="en-US" altLang="en-US" sz="1200">
              <a:solidFill>
                <a:srgbClr val="000000"/>
              </a:solidFill>
            </a:endParaRPr>
          </a:p>
        </p:txBody>
      </p:sp>
    </p:spTree>
    <p:extLst>
      <p:ext uri="{BB962C8B-B14F-4D97-AF65-F5344CB8AC3E}">
        <p14:creationId xmlns:p14="http://schemas.microsoft.com/office/powerpoint/2010/main" val="282955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1B44187-28DA-415D-ABD0-6A4AFAF0BC09}"/>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9891F258-DD92-45B9-8294-14E03FEC544B}"/>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Hotels, Resorts, Guest houses, 60+ jobs in a remote, unreachable area. </a:t>
            </a:r>
          </a:p>
        </p:txBody>
      </p:sp>
      <p:sp>
        <p:nvSpPr>
          <p:cNvPr id="19460" name="Slide Number Placeholder 3">
            <a:extLst>
              <a:ext uri="{FF2B5EF4-FFF2-40B4-BE49-F238E27FC236}">
                <a16:creationId xmlns:a16="http://schemas.microsoft.com/office/drawing/2014/main" id="{6FB23578-CB8F-4E57-A0FB-3DF15A1328A9}"/>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6ADFEFD1-2952-4D40-A660-BAB6ADF0585A}" type="slidenum">
              <a:rPr lang="en-US" altLang="en-US" sz="1200" smtClean="0">
                <a:latin typeface="Arial" panose="020B0604020202020204" pitchFamily="34" charset="0"/>
              </a:rPr>
              <a:pPr/>
              <a:t>68</a:t>
            </a:fld>
            <a:endParaRPr lang="en-US" altLang="en-US" sz="1200">
              <a:latin typeface="Arial" panose="020B0604020202020204" pitchFamily="34" charset="0"/>
            </a:endParaRPr>
          </a:p>
        </p:txBody>
      </p:sp>
    </p:spTree>
    <p:extLst>
      <p:ext uri="{BB962C8B-B14F-4D97-AF65-F5344CB8AC3E}">
        <p14:creationId xmlns:p14="http://schemas.microsoft.com/office/powerpoint/2010/main" val="3429056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1FA7887-9CFE-42D2-AA75-27B6E3366941}"/>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B45DB230-4622-45BD-8521-AB9D28BE45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6D3739E8-689C-46B3-9FF3-5E41409F13EA}"/>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6FBF5BBC-997A-48F0-8BC1-53C77C7A0E24}" type="slidenum">
              <a:rPr lang="en-US" altLang="en-US" sz="1200" smtClean="0">
                <a:latin typeface="Arial" panose="020B0604020202020204" pitchFamily="34" charset="0"/>
              </a:rPr>
              <a:pPr/>
              <a:t>69</a:t>
            </a:fld>
            <a:endParaRPr lang="en-US" altLang="en-US" sz="1200">
              <a:latin typeface="Arial" panose="020B0604020202020204" pitchFamily="34" charset="0"/>
            </a:endParaRPr>
          </a:p>
        </p:txBody>
      </p:sp>
    </p:spTree>
    <p:extLst>
      <p:ext uri="{BB962C8B-B14F-4D97-AF65-F5344CB8AC3E}">
        <p14:creationId xmlns:p14="http://schemas.microsoft.com/office/powerpoint/2010/main" val="81308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altLang="en-US" dirty="0"/>
              <a:t>To international schools and language schools.</a:t>
            </a:r>
          </a:p>
          <a:p>
            <a:endParaRPr lang="en-US" dirty="0"/>
          </a:p>
        </p:txBody>
      </p:sp>
    </p:spTree>
    <p:extLst>
      <p:ext uri="{BB962C8B-B14F-4D97-AF65-F5344CB8AC3E}">
        <p14:creationId xmlns:p14="http://schemas.microsoft.com/office/powerpoint/2010/main" val="1779543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45EC104-2E2D-4B1F-87C1-BDC746B7555D}"/>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4B5C19A0-90E6-4B3F-A4E7-BB5A7BCC06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a:extLst>
              <a:ext uri="{FF2B5EF4-FFF2-40B4-BE49-F238E27FC236}">
                <a16:creationId xmlns:a16="http://schemas.microsoft.com/office/drawing/2014/main" id="{1BE4402E-A0DE-4E53-B7FE-C6E084E289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5DF44D34-4A39-469A-A3E6-6D5003B12D09}" type="slidenum">
              <a:rPr lang="en-US" altLang="en-US" sz="1200" smtClean="0">
                <a:latin typeface="Arial" panose="020B0604020202020204" pitchFamily="34" charset="0"/>
              </a:rPr>
              <a:pPr/>
              <a:t>71</a:t>
            </a:fld>
            <a:endParaRPr lang="en-US" altLang="en-US" sz="1200">
              <a:latin typeface="Arial" panose="020B0604020202020204" pitchFamily="34" charset="0"/>
            </a:endParaRPr>
          </a:p>
        </p:txBody>
      </p:sp>
    </p:spTree>
    <p:extLst>
      <p:ext uri="{BB962C8B-B14F-4D97-AF65-F5344CB8AC3E}">
        <p14:creationId xmlns:p14="http://schemas.microsoft.com/office/powerpoint/2010/main" val="3257073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85BF94A-8EAC-4D67-B1B9-A67AB8E5801F}"/>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19BB234D-CBEE-491A-9EC9-4044173A13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a:extLst>
              <a:ext uri="{FF2B5EF4-FFF2-40B4-BE49-F238E27FC236}">
                <a16:creationId xmlns:a16="http://schemas.microsoft.com/office/drawing/2014/main" id="{5DB866F7-B95F-40CC-B274-62C4B7DC93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8FF6AAD4-9314-4707-953F-FCAA4CC68F06}" type="slidenum">
              <a:rPr lang="en-US" altLang="en-US" sz="1200" smtClean="0">
                <a:latin typeface="Arial" panose="020B0604020202020204" pitchFamily="34" charset="0"/>
              </a:rPr>
              <a:pPr/>
              <a:t>73</a:t>
            </a:fld>
            <a:endParaRPr lang="en-US" altLang="en-US" sz="1200">
              <a:latin typeface="Arial" panose="020B0604020202020204" pitchFamily="34" charset="0"/>
            </a:endParaRPr>
          </a:p>
        </p:txBody>
      </p:sp>
    </p:spTree>
    <p:extLst>
      <p:ext uri="{BB962C8B-B14F-4D97-AF65-F5344CB8AC3E}">
        <p14:creationId xmlns:p14="http://schemas.microsoft.com/office/powerpoint/2010/main" val="427522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D86E885E-7075-42E1-BB75-794ECBD2883B}"/>
              </a:ext>
            </a:extLst>
          </p:cNvPr>
          <p:cNvSpPr>
            <a:spLocks noGrp="1" noRot="1" noChangeAspect="1" noChangeArrowheads="1" noTextEdit="1"/>
          </p:cNvSpPr>
          <p:nvPr>
            <p:ph type="sldImg"/>
          </p:nvPr>
        </p:nvSpPr>
        <p:spPr>
          <a:xfrm>
            <a:off x="1371600" y="1143000"/>
            <a:ext cx="4114800" cy="3086100"/>
          </a:xfrm>
          <a:ln/>
        </p:spPr>
      </p:sp>
      <p:sp>
        <p:nvSpPr>
          <p:cNvPr id="58371" name="Notes Placeholder 2">
            <a:extLst>
              <a:ext uri="{FF2B5EF4-FFF2-40B4-BE49-F238E27FC236}">
                <a16:creationId xmlns:a16="http://schemas.microsoft.com/office/drawing/2014/main" id="{9BEDE056-99B3-4612-9526-E217B78441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Nepal employees 900.  Using funds to rescue women from slavery.  Groups of believers gathering into churches.</a:t>
            </a:r>
          </a:p>
        </p:txBody>
      </p:sp>
      <p:sp>
        <p:nvSpPr>
          <p:cNvPr id="58372" name="Slide Number Placeholder 3">
            <a:extLst>
              <a:ext uri="{FF2B5EF4-FFF2-40B4-BE49-F238E27FC236}">
                <a16:creationId xmlns:a16="http://schemas.microsoft.com/office/drawing/2014/main" id="{433F4AF3-9D54-4A14-B40D-8216A516AE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69A29ACA-6E8B-4467-8CBA-0714272546F7}" type="slidenum">
              <a:rPr lang="en-US" altLang="en-US" sz="1200" smtClean="0">
                <a:latin typeface="Arial" panose="020B0604020202020204" pitchFamily="34" charset="0"/>
              </a:rPr>
              <a:pPr/>
              <a:t>74</a:t>
            </a:fld>
            <a:endParaRPr lang="en-US" altLang="en-US" sz="1200">
              <a:latin typeface="Arial" panose="020B0604020202020204" pitchFamily="34" charset="0"/>
            </a:endParaRPr>
          </a:p>
        </p:txBody>
      </p:sp>
    </p:spTree>
    <p:extLst>
      <p:ext uri="{BB962C8B-B14F-4D97-AF65-F5344CB8AC3E}">
        <p14:creationId xmlns:p14="http://schemas.microsoft.com/office/powerpoint/2010/main" val="160358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AB4D191-5B49-4A12-B930-623F6E0FFD4A}"/>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68D5AAEF-B569-4055-A4DE-9A89129614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rPr>
              <a:t>B4T contextualizes us.  When you work in business our job tells us how to dress, what kind of house to live in, what kind of car to drive.  The job provides an acceptable identity and access to the people. It gives me credibility facilitating evangelism and discipleship that is viable, natural and focused.  It creates jobs for the needy and income for missions and products and services which bless everyone in the community.   </a:t>
            </a:r>
            <a:endParaRPr lang="en-US" altLang="en-US"/>
          </a:p>
        </p:txBody>
      </p:sp>
      <p:sp>
        <p:nvSpPr>
          <p:cNvPr id="60420" name="Slide Number Placeholder 3">
            <a:extLst>
              <a:ext uri="{FF2B5EF4-FFF2-40B4-BE49-F238E27FC236}">
                <a16:creationId xmlns:a16="http://schemas.microsoft.com/office/drawing/2014/main" id="{5DF9AB97-B964-4822-98CE-8A43475970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CE3EF3C3-54D2-4531-8968-6527DA1C9601}" type="slidenum">
              <a:rPr lang="en-US" altLang="en-US" sz="1200" smtClean="0">
                <a:latin typeface="Arial" panose="020B0604020202020204" pitchFamily="34" charset="0"/>
              </a:rPr>
              <a:pPr/>
              <a:t>75</a:t>
            </a:fld>
            <a:endParaRPr lang="en-US" altLang="en-US" sz="1200">
              <a:latin typeface="Arial" panose="020B0604020202020204" pitchFamily="34" charset="0"/>
            </a:endParaRPr>
          </a:p>
        </p:txBody>
      </p:sp>
    </p:spTree>
    <p:extLst>
      <p:ext uri="{BB962C8B-B14F-4D97-AF65-F5344CB8AC3E}">
        <p14:creationId xmlns:p14="http://schemas.microsoft.com/office/powerpoint/2010/main" val="398896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55E6560-97C7-40E3-8061-DEB804696DB9}"/>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AB7270BD-8BFD-464A-98A6-56E32C4C98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B4T is transparent business.  We don’t have to hid the fact that we are Christians representing God, we can be bold about our faith, for we are not viewed as church workers or missionaries, but as ordinary people who are doing business and happen to believe in Jesus. Business provides an identity, credibility,  contextualizes us, reproducible, models the Gospel – not just words, relationships, government favor, money, respect, visa, everything I tried to achieve when I was a missionary, business gives me.</a:t>
            </a:r>
          </a:p>
        </p:txBody>
      </p:sp>
      <p:sp>
        <p:nvSpPr>
          <p:cNvPr id="75780" name="Slide Number Placeholder 3">
            <a:extLst>
              <a:ext uri="{FF2B5EF4-FFF2-40B4-BE49-F238E27FC236}">
                <a16:creationId xmlns:a16="http://schemas.microsoft.com/office/drawing/2014/main" id="{08421295-CC45-405D-8B48-3B97BAA1911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9957A19E-7E7A-426E-AF44-C11394E434AB}" type="slidenum">
              <a:rPr lang="en-US" altLang="en-US" sz="1200" smtClean="0">
                <a:latin typeface="Arial" panose="020B0604020202020204" pitchFamily="34" charset="0"/>
                <a:ea typeface="ヒラギノ角ゴ ProN W3"/>
                <a:cs typeface="ヒラギノ角ゴ ProN W3"/>
              </a:rPr>
              <a:pPr/>
              <a:t>76</a:t>
            </a:fld>
            <a:endParaRPr lang="en-US" altLang="en-US" sz="1200">
              <a:latin typeface="Arial" panose="020B0604020202020204" pitchFamily="34" charset="0"/>
              <a:ea typeface="ヒラギノ角ゴ ProN W3"/>
              <a:cs typeface="ヒラギノ角ゴ ProN W3"/>
            </a:endParaRPr>
          </a:p>
        </p:txBody>
      </p:sp>
    </p:spTree>
    <p:extLst>
      <p:ext uri="{BB962C8B-B14F-4D97-AF65-F5344CB8AC3E}">
        <p14:creationId xmlns:p14="http://schemas.microsoft.com/office/powerpoint/2010/main" val="278227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Investors, Coaches, </a:t>
            </a:r>
          </a:p>
        </p:txBody>
      </p:sp>
    </p:spTree>
    <p:extLst>
      <p:ext uri="{BB962C8B-B14F-4D97-AF65-F5344CB8AC3E}">
        <p14:creationId xmlns:p14="http://schemas.microsoft.com/office/powerpoint/2010/main" val="296682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Goers, As the Father has sent Me, so send I you.  John 20:21</a:t>
            </a:r>
          </a:p>
        </p:txBody>
      </p:sp>
    </p:spTree>
    <p:extLst>
      <p:ext uri="{BB962C8B-B14F-4D97-AF65-F5344CB8AC3E}">
        <p14:creationId xmlns:p14="http://schemas.microsoft.com/office/powerpoint/2010/main" val="387756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882FD0E-720B-3E43-9D5E-236D8A93BB06}"/>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F9EF5630-D6AE-1F4A-960B-0258A3CD9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a:extLst>
              <a:ext uri="{FF2B5EF4-FFF2-40B4-BE49-F238E27FC236}">
                <a16:creationId xmlns:a16="http://schemas.microsoft.com/office/drawing/2014/main" id="{83AD25CD-7C64-DD46-8FE5-FF005DF546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287BBD-9FC3-AF46-B1E0-1AED13806DB4}" type="slidenum">
              <a:rPr lang="en-US" altLang="en-US"/>
              <a:pPr/>
              <a:t>6</a:t>
            </a:fld>
            <a:endParaRPr lang="en-US" altLang="en-US"/>
          </a:p>
        </p:txBody>
      </p:sp>
    </p:spTree>
    <p:extLst>
      <p:ext uri="{BB962C8B-B14F-4D97-AF65-F5344CB8AC3E}">
        <p14:creationId xmlns:p14="http://schemas.microsoft.com/office/powerpoint/2010/main" val="1316169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D198FFE-DD51-C94E-9895-AD5171E1539F}"/>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7576C2A2-68FA-D844-9AFD-D7896BBA4D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OPEN is 10/40 Window.  NexusB4T is N. America.  Our Passion</a:t>
            </a:r>
          </a:p>
        </p:txBody>
      </p:sp>
      <p:sp>
        <p:nvSpPr>
          <p:cNvPr id="13316" name="Slide Number Placeholder 3">
            <a:extLst>
              <a:ext uri="{FF2B5EF4-FFF2-40B4-BE49-F238E27FC236}">
                <a16:creationId xmlns:a16="http://schemas.microsoft.com/office/drawing/2014/main" id="{74785F5B-0B12-C141-85E1-CB34234E0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B35257-A080-9E44-8424-A5D2BCB2DF0D}" type="slidenum">
              <a:rPr lang="en-US" altLang="en-US"/>
              <a:pPr/>
              <a:t>80</a:t>
            </a:fld>
            <a:endParaRPr lang="en-US" altLang="en-US"/>
          </a:p>
        </p:txBody>
      </p:sp>
    </p:spTree>
    <p:extLst>
      <p:ext uri="{BB962C8B-B14F-4D97-AF65-F5344CB8AC3E}">
        <p14:creationId xmlns:p14="http://schemas.microsoft.com/office/powerpoint/2010/main" val="1772690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D4255DB-D067-6D4D-B067-712DF2D79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259635-4193-914B-9119-CB2D7213A58A}" type="slidenum">
              <a:rPr lang="en-US" altLang="en-US">
                <a:solidFill>
                  <a:srgbClr val="000000"/>
                </a:solidFill>
              </a:rPr>
              <a:pPr>
                <a:spcBef>
                  <a:spcPct val="0"/>
                </a:spcBef>
              </a:pPr>
              <a:t>81</a:t>
            </a:fld>
            <a:endParaRPr lang="en-US" altLang="en-US">
              <a:solidFill>
                <a:srgbClr val="000000"/>
              </a:solidFill>
            </a:endParaRPr>
          </a:p>
        </p:txBody>
      </p:sp>
      <p:sp>
        <p:nvSpPr>
          <p:cNvPr id="15363" name="Rectangle 2">
            <a:extLst>
              <a:ext uri="{FF2B5EF4-FFF2-40B4-BE49-F238E27FC236}">
                <a16:creationId xmlns:a16="http://schemas.microsoft.com/office/drawing/2014/main" id="{3750AD1D-E36F-954A-A0AF-A37D677ECED0}"/>
              </a:ext>
            </a:extLst>
          </p:cNvPr>
          <p:cNvSpPr>
            <a:spLocks noRot="1" noChangeArrowheads="1" noTextEdit="1"/>
          </p:cNvSpPr>
          <p:nvPr>
            <p:ph type="sldImg"/>
          </p:nvPr>
        </p:nvSpPr>
        <p:spPr>
          <a:ln/>
        </p:spPr>
      </p:sp>
      <p:sp>
        <p:nvSpPr>
          <p:cNvPr id="15364" name="Rectangle 3">
            <a:extLst>
              <a:ext uri="{FF2B5EF4-FFF2-40B4-BE49-F238E27FC236}">
                <a16:creationId xmlns:a16="http://schemas.microsoft.com/office/drawing/2014/main" id="{AD13124A-D330-0143-8F48-A1070ED96D2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Working in 50 countries   From 31 countries. Involving roughly 220  businesses.</a:t>
            </a:r>
          </a:p>
          <a:p>
            <a:pPr eaLnBrk="1" hangingPunct="1"/>
            <a:endParaRPr lang="en-GB" altLang="en-US" dirty="0"/>
          </a:p>
        </p:txBody>
      </p:sp>
    </p:spTree>
    <p:extLst>
      <p:ext uri="{BB962C8B-B14F-4D97-AF65-F5344CB8AC3E}">
        <p14:creationId xmlns:p14="http://schemas.microsoft.com/office/powerpoint/2010/main" val="266107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8F8C59A-19B3-094F-A5A6-24249F3DF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15B905-F1F7-644C-8A8F-10D7B3370F68}" type="slidenum">
              <a:rPr lang="en-US" altLang="en-US"/>
              <a:pPr>
                <a:spcBef>
                  <a:spcPct val="0"/>
                </a:spcBef>
              </a:pPr>
              <a:t>82</a:t>
            </a:fld>
            <a:endParaRPr lang="en-US" altLang="en-US"/>
          </a:p>
        </p:txBody>
      </p:sp>
      <p:sp>
        <p:nvSpPr>
          <p:cNvPr id="17411" name="Rectangle 2">
            <a:extLst>
              <a:ext uri="{FF2B5EF4-FFF2-40B4-BE49-F238E27FC236}">
                <a16:creationId xmlns:a16="http://schemas.microsoft.com/office/drawing/2014/main" id="{C9C0AFF6-B352-064F-8F5B-157054593B6F}"/>
              </a:ext>
            </a:extLst>
          </p:cNvPr>
          <p:cNvSpPr>
            <a:spLocks noGrp="1" noRot="1" noChangeAspect="1" noChangeArrowheads="1" noTextEdit="1"/>
          </p:cNvSpPr>
          <p:nvPr>
            <p:ph type="sldImg"/>
          </p:nvPr>
        </p:nvSpPr>
        <p:spPr>
          <a:xfrm>
            <a:off x="1371600" y="1143000"/>
            <a:ext cx="4114800" cy="3086100"/>
          </a:xfrm>
          <a:ln/>
        </p:spPr>
      </p:sp>
      <p:sp>
        <p:nvSpPr>
          <p:cNvPr id="17412" name="Rectangle 3">
            <a:extLst>
              <a:ext uri="{FF2B5EF4-FFF2-40B4-BE49-F238E27FC236}">
                <a16:creationId xmlns:a16="http://schemas.microsoft.com/office/drawing/2014/main" id="{77C74221-D964-6B40-B193-FFBE3E9B614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solidFill>
                  <a:srgbClr val="FFFF00"/>
                </a:solidFill>
                <a:cs typeface="Arial" panose="020B0604020202020204" pitchFamily="34" charset="0"/>
              </a:rPr>
              <a:t>Where churches have been planted!    </a:t>
            </a:r>
            <a:r>
              <a:rPr lang="en-GB" altLang="en-US" b="1" i="1">
                <a:solidFill>
                  <a:srgbClr val="FF00FF"/>
                </a:solidFill>
                <a:cs typeface="Arial" panose="020B0604020202020204" pitchFamily="34" charset="0"/>
              </a:rPr>
              <a:t>Where more than 10 churches planted!   </a:t>
            </a:r>
            <a:r>
              <a:rPr lang="en-GB" altLang="en-US" b="1" i="1">
                <a:solidFill>
                  <a:srgbClr val="FF0000"/>
                </a:solidFill>
                <a:cs typeface="Arial" panose="020B0604020202020204" pitchFamily="34" charset="0"/>
              </a:rPr>
              <a:t>Baptized believers but no church!</a:t>
            </a:r>
            <a:br>
              <a:rPr lang="en-GB" altLang="en-US" b="1" i="1">
                <a:solidFill>
                  <a:srgbClr val="FF0000"/>
                </a:solidFill>
                <a:cs typeface="Arial" panose="020B0604020202020204" pitchFamily="34" charset="0"/>
              </a:rPr>
            </a:br>
            <a:endParaRPr lang="en-GB" altLang="en-US"/>
          </a:p>
        </p:txBody>
      </p:sp>
    </p:spTree>
    <p:extLst>
      <p:ext uri="{BB962C8B-B14F-4D97-AF65-F5344CB8AC3E}">
        <p14:creationId xmlns:p14="http://schemas.microsoft.com/office/powerpoint/2010/main" val="859512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6834052-5E6F-4036-83DA-148350B497F3}"/>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0EA11806-BC29-4610-8BA5-6B575073FF30}"/>
              </a:ext>
            </a:extLst>
          </p:cNvPr>
          <p:cNvSpPr>
            <a:spLocks noGrp="1" noChangeArrowheads="1"/>
          </p:cNvSpPr>
          <p:nvPr>
            <p:ph type="body" idx="1"/>
          </p:nvPr>
        </p:nvSpPr>
        <p:spPr>
          <a:noFill/>
        </p:spPr>
        <p:txBody>
          <a:bodyPr/>
          <a:lstStyle/>
          <a:p>
            <a:r>
              <a:rPr lang="en-US" altLang="en-US"/>
              <a:t>23,000 copies including Kindle</a:t>
            </a:r>
          </a:p>
        </p:txBody>
      </p:sp>
      <p:sp>
        <p:nvSpPr>
          <p:cNvPr id="132100" name="Slide Number Placeholder 3">
            <a:extLst>
              <a:ext uri="{FF2B5EF4-FFF2-40B4-BE49-F238E27FC236}">
                <a16:creationId xmlns:a16="http://schemas.microsoft.com/office/drawing/2014/main" id="{921A007E-B6D1-4E44-83B9-08DE87523BD8}"/>
              </a:ext>
            </a:extLst>
          </p:cNvPr>
          <p:cNvSpPr>
            <a:spLocks noGrp="1"/>
          </p:cNvSpPr>
          <p:nvPr>
            <p:ph type="sldNum" sz="quarter" idx="5"/>
          </p:nvPr>
        </p:nvSpPr>
        <p:spPr>
          <a:noFill/>
        </p:spPr>
        <p:txBody>
          <a:bodyPr/>
          <a:lstStyle>
            <a:lvl1pPr>
              <a:defRPr sz="2200">
                <a:solidFill>
                  <a:schemeClr val="tx1"/>
                </a:solidFill>
                <a:latin typeface="Impact" panose="020B0806030902050204" pitchFamily="34" charset="0"/>
              </a:defRPr>
            </a:lvl1pPr>
            <a:lvl2pPr marL="742950" indent="-285750">
              <a:defRPr sz="2200">
                <a:solidFill>
                  <a:schemeClr val="tx1"/>
                </a:solidFill>
                <a:latin typeface="Impact" panose="020B0806030902050204" pitchFamily="34" charset="0"/>
              </a:defRPr>
            </a:lvl2pPr>
            <a:lvl3pPr marL="1143000" indent="-228600">
              <a:defRPr sz="2200">
                <a:solidFill>
                  <a:schemeClr val="tx1"/>
                </a:solidFill>
                <a:latin typeface="Impact" panose="020B0806030902050204" pitchFamily="34" charset="0"/>
              </a:defRPr>
            </a:lvl3pPr>
            <a:lvl4pPr marL="1600200" indent="-228600">
              <a:defRPr sz="2200">
                <a:solidFill>
                  <a:schemeClr val="tx1"/>
                </a:solidFill>
                <a:latin typeface="Impact" panose="020B0806030902050204" pitchFamily="34" charset="0"/>
              </a:defRPr>
            </a:lvl4pPr>
            <a:lvl5pPr marL="2057400" indent="-228600">
              <a:defRPr sz="2200">
                <a:solidFill>
                  <a:schemeClr val="tx1"/>
                </a:solidFill>
                <a:latin typeface="Impact" panose="020B0806030902050204" pitchFamily="34" charset="0"/>
              </a:defRPr>
            </a:lvl5pPr>
            <a:lvl6pPr marL="2514600" indent="-228600" eaLnBrk="0" fontAlgn="base" hangingPunct="0">
              <a:spcBef>
                <a:spcPct val="0"/>
              </a:spcBef>
              <a:spcAft>
                <a:spcPct val="0"/>
              </a:spcAft>
              <a:defRPr sz="2200">
                <a:solidFill>
                  <a:schemeClr val="tx1"/>
                </a:solidFill>
                <a:latin typeface="Impact" panose="020B0806030902050204" pitchFamily="34" charset="0"/>
              </a:defRPr>
            </a:lvl6pPr>
            <a:lvl7pPr marL="2971800" indent="-228600" eaLnBrk="0" fontAlgn="base" hangingPunct="0">
              <a:spcBef>
                <a:spcPct val="0"/>
              </a:spcBef>
              <a:spcAft>
                <a:spcPct val="0"/>
              </a:spcAft>
              <a:defRPr sz="2200">
                <a:solidFill>
                  <a:schemeClr val="tx1"/>
                </a:solidFill>
                <a:latin typeface="Impact" panose="020B0806030902050204" pitchFamily="34" charset="0"/>
              </a:defRPr>
            </a:lvl7pPr>
            <a:lvl8pPr marL="3429000" indent="-228600" eaLnBrk="0" fontAlgn="base" hangingPunct="0">
              <a:spcBef>
                <a:spcPct val="0"/>
              </a:spcBef>
              <a:spcAft>
                <a:spcPct val="0"/>
              </a:spcAft>
              <a:defRPr sz="2200">
                <a:solidFill>
                  <a:schemeClr val="tx1"/>
                </a:solidFill>
                <a:latin typeface="Impact" panose="020B0806030902050204" pitchFamily="34" charset="0"/>
              </a:defRPr>
            </a:lvl8pPr>
            <a:lvl9pPr marL="3886200" indent="-228600" eaLnBrk="0" fontAlgn="base" hangingPunct="0">
              <a:spcBef>
                <a:spcPct val="0"/>
              </a:spcBef>
              <a:spcAft>
                <a:spcPct val="0"/>
              </a:spcAft>
              <a:defRPr sz="2200">
                <a:solidFill>
                  <a:schemeClr val="tx1"/>
                </a:solidFill>
                <a:latin typeface="Impact" panose="020B0806030902050204" pitchFamily="34" charset="0"/>
              </a:defRPr>
            </a:lvl9pPr>
          </a:lstStyle>
          <a:p>
            <a:fld id="{C632ED57-F4FF-47E7-B2BB-5C3747F3D58F}" type="slidenum">
              <a:rPr lang="en-US" altLang="en-US" sz="1200" smtClean="0">
                <a:latin typeface="Times New Roman" panose="02020603050405020304" pitchFamily="18" charset="0"/>
              </a:rPr>
              <a:pPr/>
              <a:t>85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0022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E9FEEDC-5227-4B41-A1AF-357ACD910127}"/>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0027C1A8-2054-504C-95E2-34D1AC536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a:extLst>
              <a:ext uri="{FF2B5EF4-FFF2-40B4-BE49-F238E27FC236}">
                <a16:creationId xmlns:a16="http://schemas.microsoft.com/office/drawing/2014/main" id="{AB773B4A-AB26-234B-A818-1FAACAA28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2CCFD2-0F33-314E-8309-5CEF5E81C375}" type="slidenum">
              <a:rPr lang="en-US" altLang="en-US"/>
              <a:pPr/>
              <a:t>8</a:t>
            </a:fld>
            <a:endParaRPr lang="en-US" altLang="en-US"/>
          </a:p>
        </p:txBody>
      </p:sp>
    </p:spTree>
    <p:extLst>
      <p:ext uri="{BB962C8B-B14F-4D97-AF65-F5344CB8AC3E}">
        <p14:creationId xmlns:p14="http://schemas.microsoft.com/office/powerpoint/2010/main" val="164788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89C73769-82AA-434B-A58D-EDDDE6AAB515}"/>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C27F1048-675A-5143-BEE4-2475D5532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ltLang="en-US" dirty="0"/>
          </a:p>
        </p:txBody>
      </p:sp>
    </p:spTree>
    <p:extLst>
      <p:ext uri="{BB962C8B-B14F-4D97-AF65-F5344CB8AC3E}">
        <p14:creationId xmlns:p14="http://schemas.microsoft.com/office/powerpoint/2010/main" val="3020435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1979FF5-E67D-3440-84C9-62A8DF9C08C8}"/>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859E470F-8F24-F84F-8F28-DF496EB011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last 12 years I’ve transferred $0 to Malaysia.  Recently a couple I mentor reduced their support from the states from $6,200/month to $700/month.  We’re saving the church a lot of money!</a:t>
            </a:r>
          </a:p>
          <a:p>
            <a:endParaRPr lang="en-US" altLang="en-US"/>
          </a:p>
        </p:txBody>
      </p:sp>
      <p:sp>
        <p:nvSpPr>
          <p:cNvPr id="88068" name="Slide Number Placeholder 3">
            <a:extLst>
              <a:ext uri="{FF2B5EF4-FFF2-40B4-BE49-F238E27FC236}">
                <a16:creationId xmlns:a16="http://schemas.microsoft.com/office/drawing/2014/main" id="{5ED9488B-18DA-434A-B4AC-34B8BEE1DF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54E864-21EF-0340-B8B5-26F63678A695}" type="slidenum">
              <a:rPr lang="en-US" altLang="en-US"/>
              <a:pPr/>
              <a:t>13</a:t>
            </a:fld>
            <a:endParaRPr lang="en-US" altLang="en-US"/>
          </a:p>
        </p:txBody>
      </p:sp>
    </p:spTree>
    <p:extLst>
      <p:ext uri="{BB962C8B-B14F-4D97-AF65-F5344CB8AC3E}">
        <p14:creationId xmlns:p14="http://schemas.microsoft.com/office/powerpoint/2010/main" val="153386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8337E596-8AAF-FE4B-AD24-CEA08F0DEBD6}"/>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19E4003A-B2E5-AC49-BE64-BF6BACF346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Pakistani, “We always know the missionaries, they are the only ones walking around during the work week wearing a </a:t>
            </a:r>
            <a:r>
              <a:rPr lang="en-US" altLang="en-US" dirty="0" err="1"/>
              <a:t>shavarkimis</a:t>
            </a:r>
            <a:r>
              <a:rPr lang="en-US" altLang="en-US" dirty="0"/>
              <a:t> . </a:t>
            </a:r>
          </a:p>
        </p:txBody>
      </p:sp>
    </p:spTree>
    <p:extLst>
      <p:ext uri="{BB962C8B-B14F-4D97-AF65-F5344CB8AC3E}">
        <p14:creationId xmlns:p14="http://schemas.microsoft.com/office/powerpoint/2010/main" val="88356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5D29FDAD-58E3-8C46-AA41-58FAD4BD5D3B}"/>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F2EE8139-FFAD-6141-AFE9-9C8585F91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We’ve just shown that it is Biblical.</a:t>
            </a:r>
          </a:p>
        </p:txBody>
      </p:sp>
    </p:spTree>
    <p:extLst>
      <p:ext uri="{BB962C8B-B14F-4D97-AF65-F5344CB8AC3E}">
        <p14:creationId xmlns:p14="http://schemas.microsoft.com/office/powerpoint/2010/main" val="3323770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D738DAD-A100-DA4E-9F43-C2DC1E723B89}"/>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88F2AFDF-B4B7-0D44-8B51-8F974375C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Many of us are living in the gray area.  We are too often afraid to be bold, lest we get found out and kicked out.  When are transparent, authentic, it strengthens our inner-being giving us confidence in sharing His story and our own stories. C.S. Lewis says, “ Integrity is doing the right thing when no one is watching</a:t>
            </a:r>
          </a:p>
        </p:txBody>
      </p:sp>
    </p:spTree>
    <p:extLst>
      <p:ext uri="{BB962C8B-B14F-4D97-AF65-F5344CB8AC3E}">
        <p14:creationId xmlns:p14="http://schemas.microsoft.com/office/powerpoint/2010/main" val="42064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7CC8A7-1033-4D6A-A422-9A04F8754C10}"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11D4-CBCE-4A80-8DEC-D79DF5CCAA3D}" type="slidenum">
              <a:rPr lang="en-US" smtClean="0"/>
              <a:t>‹#›</a:t>
            </a:fld>
            <a:endParaRPr lang="en-US"/>
          </a:p>
        </p:txBody>
      </p:sp>
    </p:spTree>
    <p:extLst>
      <p:ext uri="{BB962C8B-B14F-4D97-AF65-F5344CB8AC3E}">
        <p14:creationId xmlns:p14="http://schemas.microsoft.com/office/powerpoint/2010/main" val="349486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t>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2993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t>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9507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extLst>
      <p:ext uri="{BB962C8B-B14F-4D97-AF65-F5344CB8AC3E}">
        <p14:creationId xmlns:p14="http://schemas.microsoft.com/office/powerpoint/2010/main" val="42445078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10303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0D1AF0-0427-4DF5-96C9-CEFC57D10008}" type="slidenum">
              <a:rPr lang="en-US" smtClean="0"/>
              <a:pPr>
                <a:defRPr/>
              </a:pPr>
              <a:t>‹#›</a:t>
            </a:fld>
            <a:endParaRPr lang="en-US"/>
          </a:p>
        </p:txBody>
      </p:sp>
    </p:spTree>
    <p:extLst>
      <p:ext uri="{BB962C8B-B14F-4D97-AF65-F5344CB8AC3E}">
        <p14:creationId xmlns:p14="http://schemas.microsoft.com/office/powerpoint/2010/main" val="111969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t>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3038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29412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t>11/4/20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4072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t>11/4/20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5056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9849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t>11/4/20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6500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t>11/4/20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4831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251F38EA-B09F-4C97-9264-D1353869D1EA}" type="datetimeFigureOut">
              <a:rPr lang="en-US" smtClean="0"/>
              <a:t>11/4/20</a:t>
            </a:fld>
            <a:endParaRPr lang="en-US"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16408090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hyperlink" Target="http://www.openusa.net/" TargetMode="External"/><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98B17EE5-3029-423F-AAC7-E1DFAA3B82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296" r="30046"/>
          <a:stretch/>
        </p:blipFill>
        <p:spPr>
          <a:xfrm>
            <a:off x="7531100" y="10"/>
            <a:ext cx="5473700" cy="9753590"/>
          </a:xfrm>
          <a:prstGeom prst="rect">
            <a:avLst/>
          </a:prstGeom>
          <a:noFill/>
        </p:spPr>
      </p:pic>
      <p:sp>
        <p:nvSpPr>
          <p:cNvPr id="130" name="Por Mauricio Alvarez"/>
          <p:cNvSpPr txBox="1">
            <a:spLocks noGrp="1"/>
          </p:cNvSpPr>
          <p:nvPr>
            <p:ph type="body" sz="quarter" idx="14"/>
          </p:nvPr>
        </p:nvSpPr>
        <p:spPr/>
        <p:txBody>
          <a:bodyPr anchor="ctr">
            <a:normAutofit fontScale="25000" lnSpcReduction="20000"/>
          </a:bodyPr>
          <a:lstStyle/>
          <a:p>
            <a:pPr>
              <a:lnSpc>
                <a:spcPct val="90000"/>
              </a:lnSpc>
            </a:pPr>
            <a:r>
              <a:rPr lang="en-US" sz="300">
                <a:solidFill>
                  <a:srgbClr val="000000"/>
                </a:solidFill>
              </a:rPr>
              <a:t>Por Mauricio Alvarez </a:t>
            </a:r>
          </a:p>
        </p:txBody>
      </p:sp>
      <p:sp>
        <p:nvSpPr>
          <p:cNvPr id="129" name="BASE BÍBLICA DEL…"/>
          <p:cNvSpPr txBox="1">
            <a:spLocks noGrp="1"/>
          </p:cNvSpPr>
          <p:nvPr>
            <p:ph type="title"/>
          </p:nvPr>
        </p:nvSpPr>
        <p:spPr/>
        <p:txBody>
          <a:bodyPr anchor="b">
            <a:normAutofit/>
          </a:bodyPr>
          <a:lstStyle/>
          <a:p>
            <a:r>
              <a:rPr lang="en-US" sz="6700" b="1" dirty="0"/>
              <a:t>BASE BÍBLICA DE LOS NEGOCIOS Y LAS MISIONES</a:t>
            </a:r>
            <a:br>
              <a:rPr lang="en-US" sz="6700" dirty="0"/>
            </a:br>
            <a:r>
              <a:rPr lang="en-US" sz="6700" dirty="0"/>
              <a:t> </a:t>
            </a:r>
            <a:br>
              <a:rPr lang="en-US" sz="6700" dirty="0"/>
            </a:br>
            <a:r>
              <a:rPr lang="en-US" sz="4400" b="1" i="1" dirty="0"/>
              <a:t>INTEGRANDO FE Y TRABAJO</a:t>
            </a:r>
            <a:br>
              <a:rPr lang="en-US" sz="5400" b="1" i="1" dirty="0"/>
            </a:br>
            <a:r>
              <a:rPr lang="en-US" sz="5400" b="1" i="1" dirty="0"/>
              <a:t> </a:t>
            </a:r>
          </a:p>
        </p:txBody>
      </p:sp>
      <p:sp>
        <p:nvSpPr>
          <p:cNvPr id="72" name="Text Placeholder 4">
            <a:extLst>
              <a:ext uri="{FF2B5EF4-FFF2-40B4-BE49-F238E27FC236}">
                <a16:creationId xmlns:a16="http://schemas.microsoft.com/office/drawing/2014/main" id="{F9A7F467-22BA-4639-8BCB-2F513DEEB1FB}"/>
              </a:ext>
            </a:extLst>
          </p:cNvPr>
          <p:cNvSpPr>
            <a:spLocks noGrp="1"/>
          </p:cNvSpPr>
          <p:nvPr>
            <p:ph type="body" sz="quarter" idx="1"/>
          </p:nvPr>
        </p:nvSpPr>
        <p:spPr>
          <a:xfrm>
            <a:off x="571500" y="8054846"/>
            <a:ext cx="6451600" cy="631954"/>
          </a:xfrm>
        </p:spPr>
        <p:txBody>
          <a:bodyPr>
            <a:normAutofit/>
          </a:bodyPr>
          <a:lstStyle/>
          <a:p>
            <a:r>
              <a:rPr lang="en-US" sz="2800" b="1" dirty="0">
                <a:solidFill>
                  <a:schemeClr val="tx1">
                    <a:lumMod val="50000"/>
                  </a:schemeClr>
                </a:solidFill>
                <a:latin typeface="Calibri" panose="020F0502020204030204" pitchFamily="34" charset="0"/>
                <a:cs typeface="Calibri" panose="020F0502020204030204" pitchFamily="34" charset="0"/>
              </a:rPr>
              <a:t>Por Mauricio Alvarez HDMIN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3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7" name="Rectangle 1">
            <a:extLst>
              <a:ext uri="{FF2B5EF4-FFF2-40B4-BE49-F238E27FC236}">
                <a16:creationId xmlns:a16="http://schemas.microsoft.com/office/drawing/2014/main" id="{9F348D13-7A29-7A4B-A512-6C8E28449177}"/>
              </a:ext>
            </a:extLst>
          </p:cNvPr>
          <p:cNvSpPr>
            <a:spLocks noChangeArrowheads="1"/>
          </p:cNvSpPr>
          <p:nvPr/>
        </p:nvSpPr>
        <p:spPr bwMode="auto">
          <a:xfrm>
            <a:off x="682752" y="7931572"/>
            <a:ext cx="11639296" cy="910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kumimoji="1" lang="en-US" altLang="en-US" sz="4000" b="1" dirty="0">
                <a:latin typeface="+mj-lt"/>
                <a:ea typeface="+mj-ea"/>
                <a:cs typeface="+mj-cs"/>
              </a:rPr>
              <a:t>BENDICIÓN DEL GOBIERNO</a:t>
            </a:r>
          </a:p>
        </p:txBody>
      </p:sp>
      <p:pic>
        <p:nvPicPr>
          <p:cNvPr id="82946" name="Picture 2" descr="http://d1vmp8zzttzftq.cloudfront.net/wp-content/uploads/2012/10/The-Tiananmen-In-Beijing-China-1600x712.jpg">
            <a:extLst>
              <a:ext uri="{FF2B5EF4-FFF2-40B4-BE49-F238E27FC236}">
                <a16:creationId xmlns:a16="http://schemas.microsoft.com/office/drawing/2014/main" id="{89BCCFBE-41CD-F44C-ABD6-D89CE6915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16" r="15789"/>
          <a:stretch/>
        </p:blipFill>
        <p:spPr bwMode="auto">
          <a:xfrm>
            <a:off x="682752" y="910336"/>
            <a:ext cx="11639296" cy="6878997"/>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883786"/>
      </p:ext>
    </p:extLst>
  </p:cSld>
  <p:clrMapOvr>
    <a:overrideClrMapping bg1="dk1" tx1="lt1" bg2="dk2" tx2="lt2" accent1="accent1" accent2="accent2" accent3="accent3" accent4="accent4" accent5="accent5" accent6="accent6" hlink="hlink" folHlink="folHlink"/>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1" name="Rectangle 1">
            <a:extLst>
              <a:ext uri="{FF2B5EF4-FFF2-40B4-BE49-F238E27FC236}">
                <a16:creationId xmlns:a16="http://schemas.microsoft.com/office/drawing/2014/main" id="{B7100072-09C2-6641-AD7B-AB5E690156E3}"/>
              </a:ext>
            </a:extLst>
          </p:cNvPr>
          <p:cNvSpPr>
            <a:spLocks noChangeArrowheads="1"/>
          </p:cNvSpPr>
          <p:nvPr/>
        </p:nvSpPr>
        <p:spPr bwMode="auto">
          <a:xfrm>
            <a:off x="682752" y="7931572"/>
            <a:ext cx="11639296" cy="910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kumimoji="1" lang="en-US" altLang="en-US" sz="4000">
                <a:latin typeface="+mj-lt"/>
                <a:ea typeface="+mj-ea"/>
                <a:cs typeface="+mj-cs"/>
              </a:rPr>
              <a:t>VISAS Y PERMISOS DE TRABAJO</a:t>
            </a:r>
          </a:p>
        </p:txBody>
      </p:sp>
      <p:pic>
        <p:nvPicPr>
          <p:cNvPr id="83970" name="Picture 2" descr="http://www.visaforu.com/wp-content/uploads/2016/09/visa-3.jpg">
            <a:extLst>
              <a:ext uri="{FF2B5EF4-FFF2-40B4-BE49-F238E27FC236}">
                <a16:creationId xmlns:a16="http://schemas.microsoft.com/office/drawing/2014/main" id="{D92015F1-C529-4C49-9588-A2825795B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2" r="-1" b="7738"/>
          <a:stretch/>
        </p:blipFill>
        <p:spPr bwMode="auto">
          <a:xfrm>
            <a:off x="682752" y="910336"/>
            <a:ext cx="11639296" cy="6878997"/>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601"/>
      </p:ext>
    </p:extLst>
  </p:cSld>
  <p:clrMapOvr>
    <a:overrideClrMapping bg1="dk1" tx1="lt1" bg2="dk2" tx2="lt2" accent1="accent1" accent2="accent2" accent3="accent3" accent4="accent4" accent5="accent5" accent6="accent6" hlink="hlink" folHlink="folHlink"/>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ning room table&#10;&#10;Description automatically generated">
            <a:extLst>
              <a:ext uri="{FF2B5EF4-FFF2-40B4-BE49-F238E27FC236}">
                <a16:creationId xmlns:a16="http://schemas.microsoft.com/office/drawing/2014/main" id="{6C39DCCB-EEA2-4844-BE1C-788E97D18997}"/>
              </a:ext>
            </a:extLst>
          </p:cNvPr>
          <p:cNvPicPr>
            <a:picLocks noChangeAspect="1"/>
          </p:cNvPicPr>
          <p:nvPr/>
        </p:nvPicPr>
        <p:blipFill rotWithShape="1">
          <a:blip r:embed="rId3"/>
          <a:srcRect l="9026" t="9091" r="26338"/>
          <a:stretch/>
        </p:blipFill>
        <p:spPr>
          <a:xfrm>
            <a:off x="3758387" y="10"/>
            <a:ext cx="9246413" cy="97535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77F4DD-C502-411A-BEEA-B6BDFC042B22}"/>
              </a:ext>
            </a:extLst>
          </p:cNvPr>
          <p:cNvSpPr>
            <a:spLocks noGrp="1"/>
          </p:cNvSpPr>
          <p:nvPr>
            <p:ph type="title"/>
          </p:nvPr>
        </p:nvSpPr>
        <p:spPr>
          <a:xfrm>
            <a:off x="509846" y="1596249"/>
            <a:ext cx="4291584" cy="4556991"/>
          </a:xfrm>
        </p:spPr>
        <p:txBody>
          <a:bodyPr vert="horz" lIns="91440" tIns="45720" rIns="91440" bIns="45720" rtlCol="0" anchor="b">
            <a:normAutofit/>
          </a:bodyPr>
          <a:lstStyle/>
          <a:p>
            <a:pPr defTabSz="914400">
              <a:defRPr/>
            </a:pPr>
            <a:r>
              <a:rPr lang="en-US" altLang="en-US" sz="6000" b="1" dirty="0"/>
              <a:t>RESPETO</a:t>
            </a:r>
            <a:endParaRPr lang="en-US" sz="6000" dirty="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73" y="618385"/>
            <a:ext cx="208077" cy="7510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097" y="6466730"/>
            <a:ext cx="4242816" cy="2601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5179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3" name="Rectangle 1">
            <a:extLst>
              <a:ext uri="{FF2B5EF4-FFF2-40B4-BE49-F238E27FC236}">
                <a16:creationId xmlns:a16="http://schemas.microsoft.com/office/drawing/2014/main" id="{722C7510-3CA1-7C42-BC2F-F323731AC50A}"/>
              </a:ext>
            </a:extLst>
          </p:cNvPr>
          <p:cNvSpPr>
            <a:spLocks noChangeArrowheads="1"/>
          </p:cNvSpPr>
          <p:nvPr/>
        </p:nvSpPr>
        <p:spPr bwMode="auto">
          <a:xfrm>
            <a:off x="682752" y="7931572"/>
            <a:ext cx="11639296" cy="910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kumimoji="1" lang="en-US" altLang="en-US" sz="4000" b="1">
                <a:latin typeface="+mj-lt"/>
                <a:ea typeface="+mj-ea"/>
                <a:cs typeface="+mj-cs"/>
              </a:rPr>
              <a:t>GENERAR RECURSOS Y DINERO</a:t>
            </a:r>
          </a:p>
        </p:txBody>
      </p:sp>
      <p:pic>
        <p:nvPicPr>
          <p:cNvPr id="87042" name="Picture 2" descr="http://picturesofmoney.org/wp-content/uploads/2013/04/wallet-with-american-money.jpg">
            <a:extLst>
              <a:ext uri="{FF2B5EF4-FFF2-40B4-BE49-F238E27FC236}">
                <a16:creationId xmlns:a16="http://schemas.microsoft.com/office/drawing/2014/main" id="{4E26A048-9CA9-7746-BA68-A52319E715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2" r="-1" b="9346"/>
          <a:stretch/>
        </p:blipFill>
        <p:spPr bwMode="auto">
          <a:xfrm>
            <a:off x="682752" y="910336"/>
            <a:ext cx="11639296" cy="6878997"/>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007428"/>
      </p:ext>
    </p:extLst>
  </p:cSld>
  <p:clrMapOvr>
    <a:overrideClrMapping bg1="dk1" tx1="lt1" bg2="dk2" tx2="lt2" accent1="accent1" accent2="accent2" accent3="accent3" accent4="accent4" accent5="accent5" accent6="accent6" hlink="hlink" folHlink="folHlink"/>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4" name="Rectangle 2">
            <a:extLst>
              <a:ext uri="{FF2B5EF4-FFF2-40B4-BE49-F238E27FC236}">
                <a16:creationId xmlns:a16="http://schemas.microsoft.com/office/drawing/2014/main" id="{FF6484EF-2A27-9B42-8333-BB8C5831CD6A}"/>
              </a:ext>
            </a:extLst>
          </p:cNvPr>
          <p:cNvSpPr>
            <a:spLocks noChangeArrowheads="1"/>
          </p:cNvSpPr>
          <p:nvPr/>
        </p:nvSpPr>
        <p:spPr bwMode="auto">
          <a:xfrm>
            <a:off x="682752" y="7931572"/>
            <a:ext cx="11639296" cy="910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kumimoji="1" lang="en-US" altLang="en-US" sz="4000" b="1">
                <a:latin typeface="+mj-lt"/>
                <a:ea typeface="+mj-ea"/>
                <a:cs typeface="+mj-cs"/>
              </a:rPr>
              <a:t>CONTEXTUALIZACIÓN</a:t>
            </a:r>
          </a:p>
        </p:txBody>
      </p:sp>
      <p:pic>
        <p:nvPicPr>
          <p:cNvPr id="89092" name="Picture 6" descr="Image result for Malaysia businessmen">
            <a:extLst>
              <a:ext uri="{FF2B5EF4-FFF2-40B4-BE49-F238E27FC236}">
                <a16:creationId xmlns:a16="http://schemas.microsoft.com/office/drawing/2014/main" id="{00D4D290-0DE2-A74A-B7D2-2DC3F3D52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978"/>
          <a:stretch/>
        </p:blipFill>
        <p:spPr bwMode="auto">
          <a:xfrm>
            <a:off x="682752" y="910336"/>
            <a:ext cx="11639296" cy="6878997"/>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28131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itting, table&#10;&#10;Description automatically generated">
            <a:extLst>
              <a:ext uri="{FF2B5EF4-FFF2-40B4-BE49-F238E27FC236}">
                <a16:creationId xmlns:a16="http://schemas.microsoft.com/office/drawing/2014/main" id="{ED1850B2-B640-2940-A9F8-6AE20F71398E}"/>
              </a:ext>
            </a:extLst>
          </p:cNvPr>
          <p:cNvPicPr>
            <a:picLocks noChangeAspect="1"/>
          </p:cNvPicPr>
          <p:nvPr/>
        </p:nvPicPr>
        <p:blipFill rotWithShape="1">
          <a:blip r:embed="rId3">
            <a:extLst>
              <a:ext uri="{28A0092B-C50C-407E-A947-70E740481C1C}">
                <a14:useLocalDpi xmlns:a14="http://schemas.microsoft.com/office/drawing/2010/main" val="0"/>
              </a:ext>
            </a:extLst>
          </a:blip>
          <a:srcRect r="11334" b="1"/>
          <a:stretch/>
        </p:blipFill>
        <p:spPr>
          <a:xfrm>
            <a:off x="20" y="10"/>
            <a:ext cx="13004780" cy="9753590"/>
          </a:xfrm>
          <a:prstGeom prst="rect">
            <a:avLst/>
          </a:prstGeom>
        </p:spPr>
      </p:pic>
      <p:sp>
        <p:nvSpPr>
          <p:cNvPr id="13"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66424"/>
            <a:ext cx="13004800" cy="104753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EA0797C-62D0-4E2B-B29F-621E0D86697B}"/>
              </a:ext>
            </a:extLst>
          </p:cNvPr>
          <p:cNvSpPr txBox="1">
            <a:spLocks/>
          </p:cNvSpPr>
          <p:nvPr/>
        </p:nvSpPr>
        <p:spPr>
          <a:xfrm>
            <a:off x="558800" y="7562296"/>
            <a:ext cx="11958320" cy="1059323"/>
          </a:xfr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defTabSz="914400">
              <a:spcAft>
                <a:spcPts val="600"/>
              </a:spcAft>
              <a:defRPr/>
            </a:pPr>
            <a:r>
              <a:rPr lang="en-US" altLang="en-US" sz="4500" b="1">
                <a:solidFill>
                  <a:schemeClr val="tx1">
                    <a:lumMod val="85000"/>
                    <a:lumOff val="15000"/>
                  </a:schemeClr>
                </a:solidFill>
              </a:rPr>
              <a:t>ES BÍBLICO</a:t>
            </a:r>
            <a:endParaRPr lang="en-US" sz="45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455264"/>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25122"/>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54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5304100" cy="9753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3">
            <a:extLst>
              <a:ext uri="{FF2B5EF4-FFF2-40B4-BE49-F238E27FC236}">
                <a16:creationId xmlns:a16="http://schemas.microsoft.com/office/drawing/2014/main" id="{7D416245-18D5-D848-989B-548882024F25}"/>
              </a:ext>
            </a:extLst>
          </p:cNvPr>
          <p:cNvSpPr>
            <a:spLocks noChangeArrowheads="1"/>
          </p:cNvSpPr>
          <p:nvPr/>
        </p:nvSpPr>
        <p:spPr bwMode="auto">
          <a:xfrm>
            <a:off x="384049" y="910337"/>
            <a:ext cx="3913008" cy="523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90000"/>
              </a:lnSpc>
              <a:spcBef>
                <a:spcPct val="0"/>
              </a:spcBef>
              <a:spcAft>
                <a:spcPts val="600"/>
              </a:spcAft>
              <a:buNone/>
            </a:pPr>
            <a:r>
              <a:rPr kumimoji="1" lang="en-US" altLang="en-US" sz="5500" b="1" dirty="0">
                <a:solidFill>
                  <a:schemeClr val="bg1"/>
                </a:solidFill>
                <a:latin typeface="+mj-lt"/>
                <a:ea typeface="+mj-ea"/>
                <a:cs typeface="+mj-cs"/>
              </a:rPr>
              <a:t>INTEGRIDAD</a:t>
            </a:r>
          </a:p>
        </p:txBody>
      </p:sp>
      <p:pic>
        <p:nvPicPr>
          <p:cNvPr id="3" name="Picture 2" descr="A close up of a keyboard&#10;&#10;Description automatically generated">
            <a:extLst>
              <a:ext uri="{FF2B5EF4-FFF2-40B4-BE49-F238E27FC236}">
                <a16:creationId xmlns:a16="http://schemas.microsoft.com/office/drawing/2014/main" id="{AE4B9FA5-CD35-A847-AA2F-8323191D92A2}"/>
              </a:ext>
            </a:extLst>
          </p:cNvPr>
          <p:cNvPicPr>
            <a:picLocks noChangeAspect="1"/>
          </p:cNvPicPr>
          <p:nvPr/>
        </p:nvPicPr>
        <p:blipFill rotWithShape="1">
          <a:blip r:embed="rId3"/>
          <a:srcRect l="2256" r="42719" b="-1"/>
          <a:stretch/>
        </p:blipFill>
        <p:spPr>
          <a:xfrm>
            <a:off x="4964583" y="10"/>
            <a:ext cx="8040218" cy="9753590"/>
          </a:xfrm>
          <a:prstGeom prst="rect">
            <a:avLst/>
          </a:prstGeom>
        </p:spPr>
      </p:pic>
    </p:spTree>
    <p:extLst>
      <p:ext uri="{BB962C8B-B14F-4D97-AF65-F5344CB8AC3E}">
        <p14:creationId xmlns:p14="http://schemas.microsoft.com/office/powerpoint/2010/main" val="136962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age result for growing trees">
            <a:extLst>
              <a:ext uri="{FF2B5EF4-FFF2-40B4-BE49-F238E27FC236}">
                <a16:creationId xmlns:a16="http://schemas.microsoft.com/office/drawing/2014/main" id="{451EC30B-C499-8E43-B950-83D1BB268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881" y="1399822"/>
            <a:ext cx="10789919" cy="76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59D6A7CE-4BC4-4FD0-ADC3-68C8AC85D1D8}"/>
              </a:ext>
            </a:extLst>
          </p:cNvPr>
          <p:cNvSpPr txBox="1">
            <a:spLocks/>
          </p:cNvSpPr>
          <p:nvPr/>
        </p:nvSpPr>
        <p:spPr>
          <a:xfrm>
            <a:off x="1058898" y="754099"/>
            <a:ext cx="6502400" cy="1225974"/>
          </a:xfrm>
          <a:prstGeom prst="rect">
            <a:avLst/>
          </a:prstGeom>
          <a:noFill/>
        </p:spPr>
        <p:txBody>
          <a:bodyPr lIns="91440" tIns="45720" rIns="91440" bIns="45720" anchor="b">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defTabSz="914354">
              <a:defRPr/>
            </a:pPr>
            <a:r>
              <a:rPr lang="en-US" altLang="en-US" sz="6599" b="1">
                <a:cs typeface="Arial" panose="020B0604020202020204" pitchFamily="34" charset="0"/>
              </a:rPr>
              <a:t>LONGEVIDAD</a:t>
            </a:r>
            <a:endParaRPr lang="en-US" sz="5100" dirty="0"/>
          </a:p>
        </p:txBody>
      </p:sp>
      <p:sp>
        <p:nvSpPr>
          <p:cNvPr id="3" name="Rectangle 2">
            <a:extLst>
              <a:ext uri="{FF2B5EF4-FFF2-40B4-BE49-F238E27FC236}">
                <a16:creationId xmlns:a16="http://schemas.microsoft.com/office/drawing/2014/main" id="{F1E9DC27-AC0B-42F5-AAB9-2FB32C598166}"/>
              </a:ext>
            </a:extLst>
          </p:cNvPr>
          <p:cNvSpPr/>
          <p:nvPr/>
        </p:nvSpPr>
        <p:spPr>
          <a:xfrm>
            <a:off x="316089" y="8168640"/>
            <a:ext cx="12688711" cy="830997"/>
          </a:xfrm>
          <a:prstGeom prst="rect">
            <a:avLst/>
          </a:prstGeom>
        </p:spPr>
        <p:txBody>
          <a:bodyPr>
            <a:spAutoFit/>
          </a:bodyPr>
          <a:lstStyle/>
          <a:p>
            <a:pPr>
              <a:defRPr/>
            </a:pPr>
            <a:r>
              <a:rPr lang="en-US" sz="4800" dirty="0" err="1">
                <a:cs typeface="Arial" panose="020B0604020202020204" pitchFamily="34" charset="0"/>
              </a:rPr>
              <a:t>Año</a:t>
            </a:r>
            <a:r>
              <a:rPr lang="en-US" sz="4800" dirty="0">
                <a:cs typeface="Arial" panose="020B0604020202020204" pitchFamily="34" charset="0"/>
              </a:rPr>
              <a:t> 1         </a:t>
            </a:r>
            <a:r>
              <a:rPr lang="en-US" sz="4800" dirty="0" err="1">
                <a:cs typeface="Arial" panose="020B0604020202020204" pitchFamily="34" charset="0"/>
              </a:rPr>
              <a:t>Año</a:t>
            </a:r>
            <a:r>
              <a:rPr lang="en-US" sz="4800" dirty="0">
                <a:cs typeface="Arial" panose="020B0604020202020204" pitchFamily="34" charset="0"/>
              </a:rPr>
              <a:t> 4             </a:t>
            </a:r>
            <a:r>
              <a:rPr lang="en-US" sz="4800" dirty="0" err="1">
                <a:cs typeface="Arial" panose="020B0604020202020204" pitchFamily="34" charset="0"/>
              </a:rPr>
              <a:t>Año</a:t>
            </a:r>
            <a:r>
              <a:rPr lang="en-US" sz="4800" dirty="0">
                <a:cs typeface="Arial" panose="020B0604020202020204" pitchFamily="34" charset="0"/>
              </a:rPr>
              <a:t> 6                   </a:t>
            </a:r>
            <a:r>
              <a:rPr lang="en-US" sz="4800" dirty="0" err="1">
                <a:cs typeface="Arial" panose="020B0604020202020204" pitchFamily="34" charset="0"/>
              </a:rPr>
              <a:t>Año</a:t>
            </a:r>
            <a:r>
              <a:rPr lang="en-US" sz="4800" dirty="0">
                <a:cs typeface="Arial" panose="020B0604020202020204" pitchFamily="34" charset="0"/>
              </a:rPr>
              <a:t> 8</a:t>
            </a:r>
          </a:p>
        </p:txBody>
      </p:sp>
      <p:pic>
        <p:nvPicPr>
          <p:cNvPr id="95237" name="Picture 4" descr="Image result for a transparent seed">
            <a:extLst>
              <a:ext uri="{FF2B5EF4-FFF2-40B4-BE49-F238E27FC236}">
                <a16:creationId xmlns:a16="http://schemas.microsoft.com/office/drawing/2014/main" id="{3B65D2C6-FBAE-9E4D-B002-10D1D7109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07" y="7416801"/>
            <a:ext cx="1155982" cy="59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347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2" descr="Image result for many hands of races">
            <a:extLst>
              <a:ext uri="{FF2B5EF4-FFF2-40B4-BE49-F238E27FC236}">
                <a16:creationId xmlns:a16="http://schemas.microsoft.com/office/drawing/2014/main" id="{9157E6CD-89C6-6D4D-ACCC-9AFFA2F52A4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911" b="2180"/>
          <a:stretch/>
        </p:blipFill>
        <p:spPr bwMode="auto">
          <a:xfrm>
            <a:off x="-2" y="10"/>
            <a:ext cx="13004799" cy="9753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77F4DD-C502-411A-BEEA-B6BDFC042B22}"/>
              </a:ext>
            </a:extLst>
          </p:cNvPr>
          <p:cNvSpPr>
            <a:spLocks noGrp="1"/>
          </p:cNvSpPr>
          <p:nvPr>
            <p:ph type="title"/>
          </p:nvPr>
        </p:nvSpPr>
        <p:spPr>
          <a:xfrm>
            <a:off x="6477275" y="5102138"/>
            <a:ext cx="5674062" cy="3080033"/>
          </a:xfrm>
        </p:spPr>
        <p:txBody>
          <a:bodyPr vert="horz" lIns="91440" tIns="45720" rIns="91440" bIns="45720" rtlCol="0" anchor="t">
            <a:normAutofit/>
          </a:bodyPr>
          <a:lstStyle/>
          <a:p>
            <a:pPr defTabSz="685800">
              <a:defRPr/>
            </a:pPr>
            <a:r>
              <a:rPr lang="en-US" altLang="en-US" sz="5100" b="1" kern="1200" dirty="0">
                <a:solidFill>
                  <a:schemeClr val="tx1"/>
                </a:solidFill>
                <a:latin typeface="+mj-lt"/>
                <a:ea typeface="+mj-ea"/>
                <a:cs typeface="+mj-cs"/>
              </a:rPr>
              <a:t>							RELACIONES</a:t>
            </a:r>
            <a:endParaRPr lang="en-US" sz="5100" kern="1200" dirty="0">
              <a:solidFill>
                <a:schemeClr val="tx1"/>
              </a:solidFill>
              <a:latin typeface="+mj-lt"/>
              <a:ea typeface="+mj-ea"/>
              <a:cs typeface="+mj-cs"/>
            </a:endParaRPr>
          </a:p>
        </p:txBody>
      </p:sp>
      <p:sp>
        <p:nvSpPr>
          <p:cNvPr id="71" name="Freeform: Shape 70">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 y="-1"/>
            <a:ext cx="6186661" cy="7316893"/>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4" name="Picture 3" descr="A group of people sitting at a table with food&#10;&#10;Description automatically generated">
            <a:extLst>
              <a:ext uri="{FF2B5EF4-FFF2-40B4-BE49-F238E27FC236}">
                <a16:creationId xmlns:a16="http://schemas.microsoft.com/office/drawing/2014/main" id="{5DA389B6-D306-CB4C-B461-878F11CF371F}"/>
              </a:ext>
            </a:extLst>
          </p:cNvPr>
          <p:cNvPicPr>
            <a:picLocks noChangeAspect="1"/>
          </p:cNvPicPr>
          <p:nvPr/>
        </p:nvPicPr>
        <p:blipFill rotWithShape="1">
          <a:blip r:embed="rId4"/>
          <a:srcRect l="18710" r="18711" b="2"/>
          <a:stretch/>
        </p:blipFill>
        <p:spPr>
          <a:xfrm>
            <a:off x="-2" y="1"/>
            <a:ext cx="6008346" cy="7128758"/>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180657091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758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797"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Content Placeholder 2">
            <a:extLst>
              <a:ext uri="{FF2B5EF4-FFF2-40B4-BE49-F238E27FC236}">
                <a16:creationId xmlns:a16="http://schemas.microsoft.com/office/drawing/2014/main" id="{17BDCAFB-7A95-46E2-84F0-3D785B66BD3E}"/>
              </a:ext>
            </a:extLst>
          </p:cNvPr>
          <p:cNvSpPr>
            <a:spLocks noGrp="1"/>
          </p:cNvSpPr>
          <p:nvPr>
            <p:ph idx="1"/>
          </p:nvPr>
        </p:nvSpPr>
        <p:spPr>
          <a:xfrm>
            <a:off x="6496612" y="1140430"/>
            <a:ext cx="5659823" cy="8613169"/>
          </a:xfrm>
        </p:spPr>
        <p:txBody>
          <a:bodyPr anchor="ctr">
            <a:normAutofit lnSpcReduction="10000"/>
          </a:bodyPr>
          <a:lstStyle/>
          <a:p>
            <a:pPr marL="0" indent="0">
              <a:defRPr/>
            </a:pPr>
            <a:r>
              <a:rPr lang="en-US" sz="3600" b="1" dirty="0" err="1">
                <a:solidFill>
                  <a:srgbClr val="000000"/>
                </a:solidFill>
                <a:cs typeface="Arial" panose="020B0604020202020204" pitchFamily="34" charset="0"/>
              </a:rPr>
              <a:t>Credibilidad</a:t>
            </a:r>
            <a:r>
              <a:rPr lang="en-US" sz="3600" b="1" dirty="0">
                <a:solidFill>
                  <a:srgbClr val="000000"/>
                </a:solidFill>
                <a:cs typeface="Arial" panose="020B0604020202020204" pitchFamily="34" charset="0"/>
              </a:rPr>
              <a:t> </a:t>
            </a:r>
          </a:p>
          <a:p>
            <a:pPr marL="0" indent="0">
              <a:defRPr/>
            </a:pPr>
            <a:r>
              <a:rPr lang="en-US" sz="3600" b="1" dirty="0" err="1">
                <a:solidFill>
                  <a:srgbClr val="000000"/>
                </a:solidFill>
                <a:cs typeface="Arial" panose="020B0604020202020204" pitchFamily="34" charset="0"/>
              </a:rPr>
              <a:t>Identitidad</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Modelado</a:t>
            </a:r>
            <a:endParaRPr lang="en-US" sz="3600" b="1" dirty="0">
              <a:solidFill>
                <a:srgbClr val="000000"/>
              </a:solidFill>
              <a:cs typeface="Arial" panose="020B0604020202020204" pitchFamily="34" charset="0"/>
            </a:endParaRPr>
          </a:p>
          <a:p>
            <a:pPr marL="0" indent="0">
              <a:defRPr/>
            </a:pPr>
            <a:r>
              <a:rPr lang="en-US" sz="3600" b="1" dirty="0">
                <a:solidFill>
                  <a:srgbClr val="000000"/>
                </a:solidFill>
                <a:cs typeface="Arial" panose="020B0604020202020204" pitchFamily="34" charset="0"/>
              </a:rPr>
              <a:t>Reproducible</a:t>
            </a:r>
          </a:p>
          <a:p>
            <a:pPr marL="0" indent="0">
              <a:defRPr/>
            </a:pPr>
            <a:r>
              <a:rPr lang="es-ES" altLang="en-US" sz="3600" b="1" dirty="0">
                <a:solidFill>
                  <a:srgbClr val="000000"/>
                </a:solidFill>
                <a:cs typeface="Arial" panose="020B0604020202020204" pitchFamily="34" charset="0"/>
              </a:rPr>
              <a:t>Bendición del gobierno</a:t>
            </a:r>
            <a:endParaRPr lang="en-US" altLang="en-US" sz="3600" b="1" dirty="0">
              <a:solidFill>
                <a:srgbClr val="000000"/>
              </a:solidFill>
              <a:cs typeface="Arial" panose="020B0604020202020204" pitchFamily="34" charset="0"/>
            </a:endParaRPr>
          </a:p>
          <a:p>
            <a:pPr marL="0" indent="0">
              <a:defRPr/>
            </a:pPr>
            <a:r>
              <a:rPr lang="en-US" sz="3600" b="1" dirty="0">
                <a:solidFill>
                  <a:srgbClr val="000000"/>
                </a:solidFill>
                <a:cs typeface="Arial" panose="020B0604020202020204" pitchFamily="34" charset="0"/>
              </a:rPr>
              <a:t>Visas y </a:t>
            </a:r>
            <a:r>
              <a:rPr lang="en-US" sz="3600" b="1" dirty="0" err="1">
                <a:solidFill>
                  <a:srgbClr val="000000"/>
                </a:solidFill>
                <a:cs typeface="Arial" panose="020B0604020202020204" pitchFamily="34" charset="0"/>
              </a:rPr>
              <a:t>permisos</a:t>
            </a:r>
            <a:r>
              <a:rPr lang="en-US" sz="3600" b="1" dirty="0">
                <a:solidFill>
                  <a:srgbClr val="000000"/>
                </a:solidFill>
                <a:cs typeface="Arial" panose="020B0604020202020204" pitchFamily="34" charset="0"/>
              </a:rPr>
              <a:t> de </a:t>
            </a:r>
            <a:r>
              <a:rPr lang="en-US" sz="3600" b="1" dirty="0" err="1">
                <a:solidFill>
                  <a:srgbClr val="000000"/>
                </a:solidFill>
                <a:cs typeface="Arial" panose="020B0604020202020204" pitchFamily="34" charset="0"/>
              </a:rPr>
              <a:t>trabajo</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Respeto</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Generar</a:t>
            </a:r>
            <a:r>
              <a:rPr lang="en-US" sz="3600" b="1" dirty="0">
                <a:solidFill>
                  <a:srgbClr val="000000"/>
                </a:solidFill>
                <a:cs typeface="Arial" panose="020B0604020202020204" pitchFamily="34" charset="0"/>
              </a:rPr>
              <a:t> </a:t>
            </a:r>
            <a:r>
              <a:rPr lang="en-US" sz="3600" b="1" dirty="0" err="1">
                <a:solidFill>
                  <a:srgbClr val="000000"/>
                </a:solidFill>
                <a:cs typeface="Arial" panose="020B0604020202020204" pitchFamily="34" charset="0"/>
              </a:rPr>
              <a:t>Recursos</a:t>
            </a:r>
            <a:r>
              <a:rPr lang="en-US" sz="3600" b="1" dirty="0">
                <a:solidFill>
                  <a:srgbClr val="000000"/>
                </a:solidFill>
                <a:cs typeface="Arial" panose="020B0604020202020204" pitchFamily="34" charset="0"/>
              </a:rPr>
              <a:t> y </a:t>
            </a:r>
            <a:r>
              <a:rPr lang="en-US" sz="3600" b="1" dirty="0" err="1">
                <a:solidFill>
                  <a:srgbClr val="000000"/>
                </a:solidFill>
                <a:cs typeface="Arial" panose="020B0604020202020204" pitchFamily="34" charset="0"/>
              </a:rPr>
              <a:t>Dinero</a:t>
            </a:r>
            <a:endParaRPr lang="en-US" sz="3600" b="1" dirty="0">
              <a:solidFill>
                <a:srgbClr val="000000"/>
              </a:solidFill>
              <a:cs typeface="Arial" panose="020B0604020202020204" pitchFamily="34" charset="0"/>
            </a:endParaRPr>
          </a:p>
          <a:p>
            <a:pPr marL="0" indent="0">
              <a:defRPr/>
            </a:pPr>
            <a:r>
              <a:rPr lang="es-ES" altLang="en-US" sz="3600" b="1" dirty="0">
                <a:solidFill>
                  <a:srgbClr val="000000"/>
                </a:solidFill>
                <a:cs typeface="Arial" panose="020B0604020202020204" pitchFamily="34" charset="0"/>
              </a:rPr>
              <a:t>Contextualización</a:t>
            </a:r>
            <a:endParaRPr lang="en-US" sz="3600" b="1" dirty="0">
              <a:solidFill>
                <a:srgbClr val="000000"/>
              </a:solidFill>
              <a:cs typeface="Arial" panose="020B0604020202020204" pitchFamily="34" charset="0"/>
            </a:endParaRPr>
          </a:p>
          <a:p>
            <a:pPr marL="0" indent="0">
              <a:defRPr/>
            </a:pPr>
            <a:r>
              <a:rPr lang="en-US" sz="3600" b="1" dirty="0">
                <a:solidFill>
                  <a:srgbClr val="000000"/>
                </a:solidFill>
                <a:cs typeface="Arial" panose="020B0604020202020204" pitchFamily="34" charset="0"/>
              </a:rPr>
              <a:t>Es </a:t>
            </a:r>
            <a:r>
              <a:rPr lang="en-US" sz="3600" b="1" dirty="0" err="1">
                <a:solidFill>
                  <a:srgbClr val="000000"/>
                </a:solidFill>
                <a:cs typeface="Arial" panose="020B0604020202020204" pitchFamily="34" charset="0"/>
              </a:rPr>
              <a:t>bíblico</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Integredad</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Longevidad</a:t>
            </a:r>
            <a:endParaRPr lang="en-US" sz="3600" b="1" dirty="0">
              <a:solidFill>
                <a:srgbClr val="000000"/>
              </a:solidFill>
              <a:cs typeface="Arial" panose="020B0604020202020204" pitchFamily="34" charset="0"/>
            </a:endParaRPr>
          </a:p>
          <a:p>
            <a:pPr marL="0" indent="0">
              <a:defRPr/>
            </a:pPr>
            <a:r>
              <a:rPr lang="en-US" sz="3600" b="1" dirty="0" err="1">
                <a:solidFill>
                  <a:srgbClr val="000000"/>
                </a:solidFill>
                <a:cs typeface="Arial" panose="020B0604020202020204" pitchFamily="34" charset="0"/>
              </a:rPr>
              <a:t>Relaciones</a:t>
            </a:r>
            <a:endParaRPr lang="en-US" sz="3600" b="1" dirty="0">
              <a:solidFill>
                <a:srgbClr val="000000"/>
              </a:solidFill>
              <a:cs typeface="Arial" panose="020B0604020202020204" pitchFamily="34" charset="0"/>
            </a:endParaRPr>
          </a:p>
          <a:p>
            <a:pPr marL="0" indent="0">
              <a:defRPr/>
            </a:pPr>
            <a:endParaRPr lang="en-US" sz="2800" b="1" dirty="0">
              <a:solidFill>
                <a:srgbClr val="000000"/>
              </a:solidFill>
              <a:cs typeface="Arial" panose="020B0604020202020204" pitchFamily="34" charset="0"/>
            </a:endParaRPr>
          </a:p>
          <a:p>
            <a:pPr marL="0" indent="0">
              <a:defRPr/>
            </a:pPr>
            <a:endParaRPr lang="en-US" sz="2800" dirty="0">
              <a:solidFill>
                <a:srgbClr val="000000"/>
              </a:solidFill>
            </a:endParaRPr>
          </a:p>
        </p:txBody>
      </p:sp>
      <p:sp>
        <p:nvSpPr>
          <p:cNvPr id="2" name="TextBox 1">
            <a:extLst>
              <a:ext uri="{FF2B5EF4-FFF2-40B4-BE49-F238E27FC236}">
                <a16:creationId xmlns:a16="http://schemas.microsoft.com/office/drawing/2014/main" id="{91A47192-142A-F740-A1EB-35CC2C8B86DC}"/>
              </a:ext>
            </a:extLst>
          </p:cNvPr>
          <p:cNvSpPr txBox="1"/>
          <p:nvPr/>
        </p:nvSpPr>
        <p:spPr>
          <a:xfrm>
            <a:off x="1371600" y="4090552"/>
            <a:ext cx="2231136" cy="1569660"/>
          </a:xfrm>
          <a:prstGeom prst="rect">
            <a:avLst/>
          </a:prstGeom>
          <a:noFill/>
        </p:spPr>
        <p:txBody>
          <a:bodyPr wrap="square" rtlCol="0">
            <a:spAutoFit/>
          </a:bodyPr>
          <a:lstStyle/>
          <a:p>
            <a:r>
              <a:rPr lang="en-US" sz="9600" b="1" dirty="0">
                <a:solidFill>
                  <a:schemeClr val="bg1"/>
                </a:solidFill>
              </a:rPr>
              <a:t>B4T</a:t>
            </a:r>
          </a:p>
        </p:txBody>
      </p:sp>
    </p:spTree>
    <p:extLst>
      <p:ext uri="{BB962C8B-B14F-4D97-AF65-F5344CB8AC3E}">
        <p14:creationId xmlns:p14="http://schemas.microsoft.com/office/powerpoint/2010/main" val="2351392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3B8292A-EF0C-4605-81E2-438AA6D2E036}"/>
              </a:ext>
            </a:extLst>
          </p:cNvPr>
          <p:cNvGraphicFramePr/>
          <p:nvPr>
            <p:extLst>
              <p:ext uri="{D42A27DB-BD31-4B8C-83A1-F6EECF244321}">
                <p14:modId xmlns:p14="http://schemas.microsoft.com/office/powerpoint/2010/main" val="1178982437"/>
              </p:ext>
            </p:extLst>
          </p:nvPr>
        </p:nvGraphicFramePr>
        <p:xfrm>
          <a:off x="2539972" y="406369"/>
          <a:ext cx="10058470" cy="9042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B12B0758-9134-44FE-B34B-4119B258E66D}"/>
              </a:ext>
            </a:extLst>
          </p:cNvPr>
          <p:cNvGraphicFramePr/>
          <p:nvPr/>
        </p:nvGraphicFramePr>
        <p:xfrm>
          <a:off x="3251177" y="2336782"/>
          <a:ext cx="4267230" cy="44704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0A953A8E-BC86-43E1-B3D2-7174B7E6A422}"/>
              </a:ext>
            </a:extLst>
          </p:cNvPr>
          <p:cNvGraphicFramePr/>
          <p:nvPr/>
        </p:nvGraphicFramePr>
        <p:xfrm>
          <a:off x="5486393" y="4165595"/>
          <a:ext cx="4064028" cy="40640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TextBox 11">
            <a:extLst>
              <a:ext uri="{FF2B5EF4-FFF2-40B4-BE49-F238E27FC236}">
                <a16:creationId xmlns:a16="http://schemas.microsoft.com/office/drawing/2014/main" id="{B3A24BA2-C4A5-4CC4-A5D4-8E03FF748808}"/>
              </a:ext>
            </a:extLst>
          </p:cNvPr>
          <p:cNvSpPr txBox="1"/>
          <p:nvPr/>
        </p:nvSpPr>
        <p:spPr>
          <a:xfrm>
            <a:off x="8229612" y="1015974"/>
            <a:ext cx="2408544" cy="1405449"/>
          </a:xfrm>
          <a:prstGeom prst="rect">
            <a:avLst/>
          </a:prstGeom>
          <a:noFill/>
          <a:ln>
            <a:noFill/>
          </a:ln>
          <a:effectLst>
            <a:glow rad="101600">
              <a:schemeClr val="accent5">
                <a:satMod val="175000"/>
                <a:alpha val="40000"/>
              </a:schemeClr>
            </a:glow>
            <a:outerShdw blurRad="190500" dist="127000" dir="2700000" algn="ctr">
              <a:srgbClr val="000000">
                <a:alpha val="41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CA" sz="8533" b="1" dirty="0">
                <a:solidFill>
                  <a:srgbClr val="000000"/>
                </a:solidFill>
                <a:latin typeface="Byington" pitchFamily="2" charset="0"/>
                <a:cs typeface="Mongolian Baiti" pitchFamily="66" charset="0"/>
              </a:rPr>
              <a:t>BAM</a:t>
            </a:r>
            <a:endParaRPr lang="en-CA" sz="3982" b="1" dirty="0">
              <a:solidFill>
                <a:srgbClr val="000000"/>
              </a:solidFill>
              <a:latin typeface="Byington" pitchFamily="2" charset="0"/>
              <a:cs typeface="Mongolian Baiti" pitchFamily="66" charset="0"/>
            </a:endParaRPr>
          </a:p>
        </p:txBody>
      </p:sp>
      <p:sp>
        <p:nvSpPr>
          <p:cNvPr id="13" name="TextBox 12">
            <a:extLst>
              <a:ext uri="{FF2B5EF4-FFF2-40B4-BE49-F238E27FC236}">
                <a16:creationId xmlns:a16="http://schemas.microsoft.com/office/drawing/2014/main" id="{6CC36DCD-498E-4AEF-98DA-CF08C31CBBCC}"/>
              </a:ext>
            </a:extLst>
          </p:cNvPr>
          <p:cNvSpPr txBox="1"/>
          <p:nvPr/>
        </p:nvSpPr>
        <p:spPr>
          <a:xfrm>
            <a:off x="5486393" y="2577330"/>
            <a:ext cx="1552028" cy="1142942"/>
          </a:xfrm>
          <a:prstGeom prst="rect">
            <a:avLst/>
          </a:prstGeom>
          <a:noFill/>
          <a:ln>
            <a:noFill/>
          </a:ln>
          <a:effectLst>
            <a:outerShdw blurRad="190500" dist="127000" dir="2700000" algn="ctr">
              <a:srgbClr val="000000">
                <a:alpha val="43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CA" sz="6827" b="1" dirty="0">
                <a:solidFill>
                  <a:srgbClr val="000000"/>
                </a:solidFill>
                <a:latin typeface="Byington" pitchFamily="2" charset="0"/>
              </a:rPr>
              <a:t>B4T</a:t>
            </a:r>
            <a:endParaRPr lang="en-CA" sz="2560" b="1" dirty="0">
              <a:solidFill>
                <a:srgbClr val="000000"/>
              </a:solidFill>
              <a:latin typeface="Byington" pitchFamily="2" charset="0"/>
            </a:endParaRPr>
          </a:p>
        </p:txBody>
      </p:sp>
      <p:sp>
        <p:nvSpPr>
          <p:cNvPr id="14" name="TextBox 13">
            <a:extLst>
              <a:ext uri="{FF2B5EF4-FFF2-40B4-BE49-F238E27FC236}">
                <a16:creationId xmlns:a16="http://schemas.microsoft.com/office/drawing/2014/main" id="{6014ADE3-E9DF-4C2D-BA52-2C0A6F8F6DF9}"/>
              </a:ext>
            </a:extLst>
          </p:cNvPr>
          <p:cNvSpPr txBox="1"/>
          <p:nvPr/>
        </p:nvSpPr>
        <p:spPr>
          <a:xfrm>
            <a:off x="6400800" y="6299211"/>
            <a:ext cx="4075796" cy="2022861"/>
          </a:xfrm>
          <a:prstGeom prst="rect">
            <a:avLst/>
          </a:prstGeom>
          <a:noFill/>
          <a:ln>
            <a:noFill/>
          </a:ln>
          <a:effectLst>
            <a:outerShdw blurRad="190500" dist="127000" dir="2700000" algn="ctr">
              <a:srgbClr val="000000">
                <a:alpha val="41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CA" sz="5689" b="1" dirty="0">
                <a:solidFill>
                  <a:srgbClr val="000000"/>
                </a:solidFill>
                <a:latin typeface="Byington" pitchFamily="2" charset="0"/>
              </a:rPr>
              <a:t>HACEDORES </a:t>
            </a:r>
          </a:p>
          <a:p>
            <a:pPr>
              <a:defRPr/>
            </a:pPr>
            <a:r>
              <a:rPr lang="en-CA" sz="5689" b="1" dirty="0">
                <a:solidFill>
                  <a:srgbClr val="000000"/>
                </a:solidFill>
                <a:latin typeface="Byington" pitchFamily="2" charset="0"/>
              </a:rPr>
              <a:t>DE TIENDAS</a:t>
            </a:r>
            <a:endParaRPr lang="en-CA" sz="2560" b="1" dirty="0">
              <a:solidFill>
                <a:srgbClr val="000000"/>
              </a:solidFill>
              <a:latin typeface="Byington" pitchFamily="2" charset="0"/>
            </a:endParaRPr>
          </a:p>
        </p:txBody>
      </p:sp>
      <p:sp>
        <p:nvSpPr>
          <p:cNvPr id="2" name="Rectangle 1">
            <a:extLst>
              <a:ext uri="{FF2B5EF4-FFF2-40B4-BE49-F238E27FC236}">
                <a16:creationId xmlns:a16="http://schemas.microsoft.com/office/drawing/2014/main" id="{1BF9C5E7-0678-4040-997A-67542B99CCB5}"/>
              </a:ext>
            </a:extLst>
          </p:cNvPr>
          <p:cNvSpPr/>
          <p:nvPr/>
        </p:nvSpPr>
        <p:spPr>
          <a:xfrm>
            <a:off x="9818666" y="8737626"/>
            <a:ext cx="2779776" cy="8358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PLATAFORMA</a:t>
            </a:r>
          </a:p>
        </p:txBody>
      </p:sp>
    </p:spTree>
    <p:extLst>
      <p:ext uri="{BB962C8B-B14F-4D97-AF65-F5344CB8AC3E}">
        <p14:creationId xmlns:p14="http://schemas.microsoft.com/office/powerpoint/2010/main" val="843727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3"/>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50" presetClass="entr" presetSubtype="0" decel="10000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par>
                                <p:cTn id="30" presetID="50"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3"/>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Graphic spid="11" grpId="0">
        <p:bldAsOne/>
      </p:bldGraphic>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BASE BÍBLICA EN EL ANTIGUO TESTAMENTO</a:t>
            </a:r>
            <a:endParaRPr sz="6000" dirty="0"/>
          </a:p>
        </p:txBody>
      </p:sp>
      <p:sp>
        <p:nvSpPr>
          <p:cNvPr id="138" name="Orden de Ir:…"/>
          <p:cNvSpPr txBox="1">
            <a:spLocks noGrp="1"/>
          </p:cNvSpPr>
          <p:nvPr>
            <p:ph type="body" idx="1"/>
          </p:nvPr>
        </p:nvSpPr>
        <p:spPr>
          <a:prstGeom prst="rect">
            <a:avLst/>
          </a:prstGeom>
        </p:spPr>
        <p:txBody>
          <a:bodyPr>
            <a:normAutofit lnSpcReduction="10000"/>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Promesa de Dios a Abraham en Génesis 12:3b NTV:</a:t>
            </a:r>
          </a:p>
          <a:p>
            <a:pPr marL="0" marR="457200" indent="0" defTabSz="457200">
              <a:spcBef>
                <a:spcPts val="1000"/>
              </a:spcBef>
              <a:buSzTx/>
              <a:buNone/>
              <a:defRPr sz="4300" b="1">
                <a:solidFill>
                  <a:srgbClr val="000000"/>
                </a:solidFill>
                <a:latin typeface="Calibri"/>
                <a:ea typeface="Calibri"/>
                <a:cs typeface="Calibri"/>
                <a:sym typeface="Calibri"/>
              </a:defRPr>
            </a:pPr>
            <a:r>
              <a:rPr lang="en-US" sz="4000" i="1" dirty="0">
                <a:solidFill>
                  <a:srgbClr val="000000"/>
                </a:solidFill>
                <a:latin typeface="Calibri"/>
                <a:ea typeface="Times New Roman"/>
                <a:cs typeface="Calibri"/>
              </a:rPr>
              <a:t>“Todas </a:t>
            </a:r>
            <a:r>
              <a:rPr lang="en-US" sz="4000" i="1" dirty="0" err="1">
                <a:solidFill>
                  <a:srgbClr val="000000"/>
                </a:solidFill>
                <a:latin typeface="Calibri"/>
                <a:ea typeface="Times New Roman"/>
                <a:cs typeface="Calibri"/>
              </a:rPr>
              <a:t>las</a:t>
            </a:r>
            <a:r>
              <a:rPr lang="en-US" sz="4000" i="1" dirty="0">
                <a:solidFill>
                  <a:srgbClr val="000000"/>
                </a:solidFill>
                <a:latin typeface="Calibri"/>
                <a:ea typeface="Times New Roman"/>
                <a:cs typeface="Calibri"/>
              </a:rPr>
              <a:t> </a:t>
            </a:r>
            <a:r>
              <a:rPr lang="en-US" sz="4000" i="1" dirty="0" err="1">
                <a:solidFill>
                  <a:srgbClr val="000000"/>
                </a:solidFill>
                <a:latin typeface="Calibri"/>
                <a:ea typeface="Times New Roman"/>
                <a:cs typeface="Calibri"/>
              </a:rPr>
              <a:t>familias</a:t>
            </a:r>
            <a:r>
              <a:rPr lang="en-US" sz="4000" i="1" dirty="0">
                <a:solidFill>
                  <a:srgbClr val="000000"/>
                </a:solidFill>
                <a:latin typeface="Calibri"/>
                <a:ea typeface="Times New Roman"/>
                <a:cs typeface="Calibri"/>
              </a:rPr>
              <a:t> de la </a:t>
            </a:r>
            <a:r>
              <a:rPr lang="en-US" sz="4000" i="1" dirty="0" err="1">
                <a:solidFill>
                  <a:srgbClr val="000000"/>
                </a:solidFill>
                <a:latin typeface="Calibri"/>
                <a:ea typeface="Times New Roman"/>
                <a:cs typeface="Calibri"/>
              </a:rPr>
              <a:t>tierra</a:t>
            </a:r>
            <a:r>
              <a:rPr lang="en-US" sz="4000" i="1" dirty="0">
                <a:solidFill>
                  <a:srgbClr val="000000"/>
                </a:solidFill>
                <a:latin typeface="Calibri"/>
                <a:ea typeface="Times New Roman"/>
                <a:cs typeface="Calibri"/>
              </a:rPr>
              <a:t> </a:t>
            </a:r>
            <a:r>
              <a:rPr lang="en-US" sz="4000" i="1" dirty="0" err="1">
                <a:solidFill>
                  <a:srgbClr val="000000"/>
                </a:solidFill>
                <a:latin typeface="Calibri"/>
                <a:ea typeface="Times New Roman"/>
                <a:cs typeface="Calibri"/>
              </a:rPr>
              <a:t>seran</a:t>
            </a:r>
            <a:r>
              <a:rPr lang="en-US" sz="4000" i="1" dirty="0">
                <a:solidFill>
                  <a:srgbClr val="000000"/>
                </a:solidFill>
                <a:latin typeface="Calibri"/>
                <a:ea typeface="Times New Roman"/>
                <a:cs typeface="Calibri"/>
              </a:rPr>
              <a:t> </a:t>
            </a:r>
            <a:r>
              <a:rPr lang="en-US" sz="4000" i="1" dirty="0" err="1">
                <a:solidFill>
                  <a:srgbClr val="000000"/>
                </a:solidFill>
                <a:latin typeface="Calibri"/>
                <a:ea typeface="Times New Roman"/>
                <a:cs typeface="Calibri"/>
              </a:rPr>
              <a:t>bendecidas</a:t>
            </a:r>
            <a:r>
              <a:rPr lang="en-US" sz="4000" i="1" dirty="0">
                <a:solidFill>
                  <a:srgbClr val="000000"/>
                </a:solidFill>
                <a:latin typeface="Calibri"/>
                <a:ea typeface="Times New Roman"/>
                <a:cs typeface="Calibri"/>
              </a:rPr>
              <a:t> </a:t>
            </a:r>
            <a:r>
              <a:rPr lang="en-US" sz="4000" i="1" dirty="0" err="1">
                <a:solidFill>
                  <a:srgbClr val="000000"/>
                </a:solidFill>
                <a:latin typeface="Calibri"/>
                <a:ea typeface="Times New Roman"/>
                <a:cs typeface="Calibri"/>
              </a:rPr>
              <a:t>por</a:t>
            </a:r>
            <a:r>
              <a:rPr lang="en-US" sz="4000" i="1" dirty="0">
                <a:solidFill>
                  <a:srgbClr val="000000"/>
                </a:solidFill>
                <a:latin typeface="Calibri"/>
                <a:ea typeface="Times New Roman"/>
                <a:cs typeface="Calibri"/>
              </a:rPr>
              <a:t> </a:t>
            </a:r>
            <a:r>
              <a:rPr lang="en-US" sz="4000" i="1" dirty="0" err="1">
                <a:solidFill>
                  <a:srgbClr val="000000"/>
                </a:solidFill>
                <a:latin typeface="Calibri"/>
                <a:ea typeface="Times New Roman"/>
                <a:cs typeface="Calibri"/>
              </a:rPr>
              <a:t>medio</a:t>
            </a:r>
            <a:r>
              <a:rPr lang="en-US" sz="4000" i="1" dirty="0">
                <a:solidFill>
                  <a:srgbClr val="000000"/>
                </a:solidFill>
                <a:latin typeface="Calibri"/>
                <a:ea typeface="Times New Roman"/>
                <a:cs typeface="Calibri"/>
              </a:rPr>
              <a:t> de </a:t>
            </a:r>
            <a:r>
              <a:rPr lang="en-US" sz="4000" i="1" dirty="0" err="1">
                <a:solidFill>
                  <a:srgbClr val="000000"/>
                </a:solidFill>
                <a:latin typeface="Calibri"/>
                <a:ea typeface="Times New Roman"/>
                <a:cs typeface="Calibri"/>
              </a:rPr>
              <a:t>ti</a:t>
            </a:r>
            <a:r>
              <a:rPr lang="en-US" sz="4000" i="1" dirty="0">
                <a:solidFill>
                  <a:srgbClr val="000000"/>
                </a:solidFill>
                <a:latin typeface="Calibri"/>
                <a:ea typeface="Times New Roman"/>
                <a:cs typeface="Calibri"/>
              </a:rPr>
              <a:t>.”</a:t>
            </a: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Dios reafirma su promesa en Génesis 22:18a NTV:</a:t>
            </a:r>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sz="4000" b="1" i="1" dirty="0">
                <a:sym typeface="Calibri"/>
              </a:rPr>
              <a:t>“</a:t>
            </a:r>
            <a:r>
              <a:rPr lang="mr-IN" sz="4000" b="1" i="1" dirty="0">
                <a:sym typeface="Calibri"/>
              </a:rPr>
              <a:t>…</a:t>
            </a:r>
            <a:r>
              <a:rPr lang="es-ES_tradnl" sz="4000" b="1" i="1" dirty="0">
                <a:sym typeface="Calibri"/>
              </a:rPr>
              <a:t>y mediante tu descendencia, todas las naciones de la tierra serán bendecidas.” </a:t>
            </a:r>
          </a:p>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dirty="0"/>
          </a:p>
        </p:txBody>
      </p:sp>
    </p:spTree>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BASE BÍBLICA EN EL ANTIGUO TESTAMENTO</a:t>
            </a:r>
            <a:endParaRPr sz="6000" dirty="0"/>
          </a:p>
        </p:txBody>
      </p:sp>
      <p:sp>
        <p:nvSpPr>
          <p:cNvPr id="138" name="Orden de Ir:…"/>
          <p:cNvSpPr txBox="1">
            <a:spLocks noGrp="1"/>
          </p:cNvSpPr>
          <p:nvPr>
            <p:ph type="body" idx="1"/>
          </p:nvPr>
        </p:nvSpPr>
        <p:spPr>
          <a:prstGeom prst="rect">
            <a:avLst/>
          </a:prstGeom>
        </p:spPr>
        <p:txBody>
          <a:bodyPr>
            <a:normAutofit/>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Ratificado en Isaac en Génesis 26:4b NTV:</a:t>
            </a: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i="1" dirty="0">
                <a:sym typeface="Calibri"/>
              </a:rPr>
              <a:t>“...mediante tu descendencia, todas las naciones de la tierra serán bendecidas.”</a:t>
            </a:r>
            <a:endParaRPr lang="es-ES_tradnl" sz="4000" i="1"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Ratificado en Jacob en Génesis 28:14b NTV:</a:t>
            </a:r>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sz="4000" b="1" i="1" dirty="0">
                <a:sym typeface="Calibri"/>
              </a:rPr>
              <a:t>“</a:t>
            </a:r>
            <a:r>
              <a:rPr lang="mr-IN" sz="4000" b="1" i="1" dirty="0">
                <a:sym typeface="Calibri"/>
              </a:rPr>
              <a:t>…</a:t>
            </a:r>
            <a:r>
              <a:rPr lang="es-ES_tradnl" sz="4000" b="1" i="1" dirty="0">
                <a:sym typeface="Calibri"/>
              </a:rPr>
              <a:t> y todas las familias de la tierra serán bendecidas por medio de ti y de tu descendencia” </a:t>
            </a:r>
            <a:endParaRPr lang="es-ES_tradnl" sz="4000" i="1"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dirty="0"/>
          </a:p>
        </p:txBody>
      </p:sp>
    </p:spTree>
    <p:extLst>
      <p:ext uri="{BB962C8B-B14F-4D97-AF65-F5344CB8AC3E}">
        <p14:creationId xmlns:p14="http://schemas.microsoft.com/office/powerpoint/2010/main" val="219001991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xmlns:p14="http://schemas.microsoft.com/office/powerpoint/2010/mai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BASE BÍBLICA EN EL ANTIGUO TESTAMENTO</a:t>
            </a:r>
            <a:endParaRPr sz="6000" dirty="0"/>
          </a:p>
        </p:txBody>
      </p:sp>
      <p:sp>
        <p:nvSpPr>
          <p:cNvPr id="138" name="Orden de Ir:…"/>
          <p:cNvSpPr txBox="1">
            <a:spLocks noGrp="1"/>
          </p:cNvSpPr>
          <p:nvPr>
            <p:ph type="body" idx="1"/>
          </p:nvPr>
        </p:nvSpPr>
        <p:spPr>
          <a:xfrm>
            <a:off x="571500" y="1803400"/>
            <a:ext cx="12255500" cy="7226300"/>
          </a:xfrm>
          <a:prstGeom prst="rect">
            <a:avLst/>
          </a:prstGeom>
        </p:spPr>
        <p:txBody>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Una visión mas amplia de este pacto </a:t>
            </a:r>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en Gálatas 3:7 NTV dice:</a:t>
            </a: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i="1" dirty="0">
                <a:sym typeface="Calibri"/>
              </a:rPr>
              <a:t>“…los verdaderos hijos de Abraham son los que ponen su fe en Dios”.</a:t>
            </a:r>
            <a:endParaRPr lang="es-ES_tradnl" sz="4000" i="1"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dirty="0"/>
          </a:p>
        </p:txBody>
      </p:sp>
    </p:spTree>
    <p:extLst>
      <p:ext uri="{BB962C8B-B14F-4D97-AF65-F5344CB8AC3E}">
        <p14:creationId xmlns:p14="http://schemas.microsoft.com/office/powerpoint/2010/main" val="456341934"/>
      </p:ext>
    </p:extLst>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spd="slow">
        <p:pu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BASE BÍBLICA EN EL NUEVO TESTAMENTO</a:t>
            </a:r>
            <a:endParaRPr sz="6000" dirty="0"/>
          </a:p>
        </p:txBody>
      </p:sp>
      <p:sp>
        <p:nvSpPr>
          <p:cNvPr id="138" name="Orden de Ir:…"/>
          <p:cNvSpPr txBox="1">
            <a:spLocks noGrp="1"/>
          </p:cNvSpPr>
          <p:nvPr>
            <p:ph type="body" idx="1"/>
          </p:nvPr>
        </p:nvSpPr>
        <p:spPr>
          <a:prstGeom prst="rect">
            <a:avLst/>
          </a:prstGeom>
        </p:spPr>
        <p:txBody>
          <a:bodyPr>
            <a:normAutofit lnSpcReduction="10000"/>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Jesús y la Gran Comisión Mateo 28:19 NTV:</a:t>
            </a: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i="1" dirty="0">
                <a:sym typeface="Calibri"/>
              </a:rPr>
              <a:t>“Por lo tanto, vayan y hagan discípulos de todas las naciones, bautizándoles en el nombre del Padre y del Hijo y del Espíritu Santo.”</a:t>
            </a:r>
            <a:endParaRPr lang="es-ES_tradnl" sz="4000" i="1" dirty="0"/>
          </a:p>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Énfasis en grupos étnicos en Mateo 24:14 NTV:</a:t>
            </a:r>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sz="4000" b="1" i="1" dirty="0">
                <a:sym typeface="Calibri"/>
              </a:rPr>
              <a:t>“Y se predicará la Buena Noticia acerca del reino por todo el mundo, de manera que todas las naciones la oirán; y entonces vendrá el fin.”</a:t>
            </a:r>
            <a:endParaRPr sz="4000" i="1" dirty="0"/>
          </a:p>
        </p:txBody>
      </p:sp>
    </p:spTree>
    <p:extLst>
      <p:ext uri="{BB962C8B-B14F-4D97-AF65-F5344CB8AC3E}">
        <p14:creationId xmlns:p14="http://schemas.microsoft.com/office/powerpoint/2010/main" val="2768533694"/>
      </p:ext>
    </p:extLst>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BASE BÍBLICA EN EL NUEVO TESTAMENTO</a:t>
            </a:r>
            <a:endParaRPr sz="6000" dirty="0"/>
          </a:p>
        </p:txBody>
      </p:sp>
      <p:sp>
        <p:nvSpPr>
          <p:cNvPr id="138" name="Orden de Ir:…"/>
          <p:cNvSpPr txBox="1">
            <a:spLocks noGrp="1"/>
          </p:cNvSpPr>
          <p:nvPr>
            <p:ph type="body" idx="1"/>
          </p:nvPr>
        </p:nvSpPr>
        <p:spPr>
          <a:xfrm>
            <a:off x="571500" y="1803400"/>
            <a:ext cx="12433300" cy="7226300"/>
          </a:xfrm>
          <a:prstGeom prst="rect">
            <a:avLst/>
          </a:prstGeom>
        </p:spPr>
        <p:txBody>
          <a:bodyPr>
            <a:normAutofit/>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dirty="0"/>
              <a:t>Jesús previo a ascender Hechos 1:8 NTV:</a:t>
            </a: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i="1" dirty="0">
                <a:sym typeface="Calibri"/>
              </a:rPr>
              <a:t>“pero recibirán poder cuando el Espíritu Santo descienda sobre ustedes; y serán mis testigos, y le hablaran a la gente acerca de mí en todas partes: en Jerusalén, por toda Judea, en Samaria y hasta los lugares más lejanos de la tierra”. </a:t>
            </a:r>
          </a:p>
          <a:p>
            <a:pPr marL="0" marR="457200" indent="0" defTabSz="457200">
              <a:spcBef>
                <a:spcPts val="1000"/>
              </a:spcBef>
              <a:buSzTx/>
              <a:buNone/>
              <a:defRPr sz="4300" b="1">
                <a:solidFill>
                  <a:srgbClr val="000000"/>
                </a:solidFill>
                <a:latin typeface="Calibri"/>
                <a:ea typeface="Calibri"/>
                <a:cs typeface="Calibri"/>
                <a:sym typeface="Calibri"/>
              </a:defRPr>
            </a:pPr>
            <a:endParaRPr lang="es-ES_tradnl" sz="4000" b="1" i="1" dirty="0">
              <a:sym typeface="Calibri"/>
            </a:endParaRP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dirty="0">
                <a:sym typeface="Calibri"/>
              </a:rPr>
              <a:t>Atención: </a:t>
            </a:r>
          </a:p>
          <a:p>
            <a:pPr marL="0" marR="457200" indent="0" defTabSz="457200">
              <a:spcBef>
                <a:spcPts val="1000"/>
              </a:spcBef>
              <a:buSzTx/>
              <a:buNone/>
              <a:defRPr sz="4300" b="1">
                <a:solidFill>
                  <a:srgbClr val="000000"/>
                </a:solidFill>
                <a:latin typeface="Calibri"/>
                <a:ea typeface="Calibri"/>
                <a:cs typeface="Calibri"/>
                <a:sym typeface="Calibri"/>
              </a:defRPr>
            </a:pPr>
            <a:r>
              <a:rPr lang="es-ES_tradnl" sz="4000" b="1" dirty="0">
                <a:sym typeface="Calibri"/>
              </a:rPr>
              <a:t>Rol capacitador del Espíritu Santo para realizar la tarea. </a:t>
            </a:r>
            <a:endParaRPr lang="es-ES_tradnl" sz="4000" dirty="0"/>
          </a:p>
        </p:txBody>
      </p:sp>
    </p:spTree>
    <p:extLst>
      <p:ext uri="{BB962C8B-B14F-4D97-AF65-F5344CB8AC3E}">
        <p14:creationId xmlns:p14="http://schemas.microsoft.com/office/powerpoint/2010/main" val="2662734430"/>
      </p:ext>
    </p:extLst>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Title 2">
            <a:extLst>
              <a:ext uri="{FF2B5EF4-FFF2-40B4-BE49-F238E27FC236}">
                <a16:creationId xmlns:a16="http://schemas.microsoft.com/office/drawing/2014/main" id="{C688B8E1-EF5B-174B-BEB5-A607DBE4A454}"/>
              </a:ext>
            </a:extLst>
          </p:cNvPr>
          <p:cNvSpPr>
            <a:spLocks noGrp="1"/>
          </p:cNvSpPr>
          <p:nvPr>
            <p:ph type="title"/>
          </p:nvPr>
        </p:nvSpPr>
        <p:spPr>
          <a:xfrm>
            <a:off x="1257841" y="1175722"/>
            <a:ext cx="10489117" cy="1885245"/>
          </a:xfrm>
        </p:spPr>
        <p:txBody>
          <a:bodyPr vert="horz" lIns="91440" tIns="45720" rIns="91440" bIns="45720" rtlCol="0" anchor="ctr">
            <a:normAutofit/>
          </a:bodyPr>
          <a:lstStyle/>
          <a:p>
            <a:pPr algn="ctr" defTabSz="914400"/>
            <a:r>
              <a:rPr lang="en-US" sz="7200" b="1" kern="1200" dirty="0">
                <a:solidFill>
                  <a:srgbClr val="FFFFFF"/>
                </a:solidFill>
                <a:latin typeface="+mj-lt"/>
                <a:ea typeface="+mj-ea"/>
                <a:cs typeface="+mj-cs"/>
              </a:rPr>
              <a:t>Jesús </a:t>
            </a:r>
            <a:r>
              <a:rPr lang="en-US" sz="7200" b="1" kern="1200" dirty="0" err="1">
                <a:solidFill>
                  <a:srgbClr val="FFFFFF"/>
                </a:solidFill>
                <a:latin typeface="+mj-lt"/>
                <a:ea typeface="+mj-ea"/>
                <a:cs typeface="+mj-cs"/>
              </a:rPr>
              <a:t>nos</a:t>
            </a:r>
            <a:r>
              <a:rPr lang="en-US" sz="7200" b="1" kern="1200" dirty="0">
                <a:solidFill>
                  <a:srgbClr val="FFFFFF"/>
                </a:solidFill>
                <a:latin typeface="+mj-lt"/>
                <a:ea typeface="+mj-ea"/>
                <a:cs typeface="+mj-cs"/>
              </a:rPr>
              <a:t> </a:t>
            </a:r>
            <a:r>
              <a:rPr lang="en-US" sz="7200" b="1" kern="1200" dirty="0" err="1">
                <a:solidFill>
                  <a:srgbClr val="FFFFFF"/>
                </a:solidFill>
                <a:latin typeface="+mj-lt"/>
                <a:ea typeface="+mj-ea"/>
                <a:cs typeface="+mj-cs"/>
              </a:rPr>
              <a:t>comisiona</a:t>
            </a:r>
            <a:r>
              <a:rPr lang="en-US" sz="7200" b="1" kern="1200" dirty="0">
                <a:solidFill>
                  <a:srgbClr val="FFFFFF"/>
                </a:solidFill>
                <a:latin typeface="+mj-lt"/>
                <a:ea typeface="+mj-ea"/>
                <a:cs typeface="+mj-cs"/>
              </a:rPr>
              <a:t> a </a:t>
            </a:r>
            <a:r>
              <a:rPr lang="en-US" sz="7200" b="1" kern="1200" dirty="0" err="1">
                <a:solidFill>
                  <a:srgbClr val="FFFFFF"/>
                </a:solidFill>
                <a:latin typeface="+mj-lt"/>
                <a:ea typeface="+mj-ea"/>
                <a:cs typeface="+mj-cs"/>
              </a:rPr>
              <a:t>ir</a:t>
            </a:r>
            <a:r>
              <a:rPr lang="en-US" sz="7200" b="1" kern="1200" dirty="0">
                <a:solidFill>
                  <a:srgbClr val="FFFFFF"/>
                </a:solidFill>
                <a:latin typeface="+mj-lt"/>
                <a:ea typeface="+mj-ea"/>
                <a:cs typeface="+mj-cs"/>
              </a:rPr>
              <a:t>… </a:t>
            </a:r>
          </a:p>
        </p:txBody>
      </p:sp>
      <p:sp>
        <p:nvSpPr>
          <p:cNvPr id="4" name="Text Placeholder 3">
            <a:extLst>
              <a:ext uri="{FF2B5EF4-FFF2-40B4-BE49-F238E27FC236}">
                <a16:creationId xmlns:a16="http://schemas.microsoft.com/office/drawing/2014/main" id="{CA07FABD-4F9B-C04D-8C1B-73277CD6022E}"/>
              </a:ext>
            </a:extLst>
          </p:cNvPr>
          <p:cNvSpPr>
            <a:spLocks noGrp="1"/>
          </p:cNvSpPr>
          <p:nvPr>
            <p:ph type="body" idx="1"/>
          </p:nvPr>
        </p:nvSpPr>
        <p:spPr>
          <a:xfrm>
            <a:off x="603504" y="4236689"/>
            <a:ext cx="11686033" cy="4504975"/>
          </a:xfrm>
        </p:spPr>
        <p:txBody>
          <a:bodyPr vert="horz" lIns="91440" tIns="45720" rIns="91440" bIns="45720" rtlCol="0">
            <a:normAutofit fontScale="92500"/>
          </a:bodyPr>
          <a:lstStyle/>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6000" dirty="0">
                <a:solidFill>
                  <a:srgbClr val="000000"/>
                </a:solidFill>
              </a:rPr>
              <a:t>La Gran Comisión Mateo 28:19 NTV:</a:t>
            </a: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6000" b="1" i="1" dirty="0">
                <a:solidFill>
                  <a:srgbClr val="000000"/>
                </a:solidFill>
                <a:sym typeface="Calibri"/>
              </a:rPr>
              <a:t>“Por lo tanto, vayan y hagan discípulos de todas las naciones, bautizándoles en el nombre del Padre y del Hijo y del Espíritu Santo.”</a:t>
            </a:r>
            <a:endParaRPr lang="es-ES_tradnl" sz="6000" i="1" dirty="0">
              <a:solidFill>
                <a:srgbClr val="000000"/>
              </a:solidFill>
            </a:endParaRPr>
          </a:p>
          <a:p>
            <a:pPr indent="-228600" defTabSz="914400"/>
            <a:endParaRPr lang="en-US" sz="2500" dirty="0">
              <a:solidFill>
                <a:srgbClr val="000000"/>
              </a:solidFill>
            </a:endParaRPr>
          </a:p>
        </p:txBody>
      </p:sp>
    </p:spTree>
    <p:extLst>
      <p:ext uri="{BB962C8B-B14F-4D97-AF65-F5344CB8AC3E}">
        <p14:creationId xmlns:p14="http://schemas.microsoft.com/office/powerpoint/2010/main" val="3801249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Title 2">
            <a:extLst>
              <a:ext uri="{FF2B5EF4-FFF2-40B4-BE49-F238E27FC236}">
                <a16:creationId xmlns:a16="http://schemas.microsoft.com/office/drawing/2014/main" id="{C688B8E1-EF5B-174B-BEB5-A607DBE4A454}"/>
              </a:ext>
            </a:extLst>
          </p:cNvPr>
          <p:cNvSpPr>
            <a:spLocks noGrp="1"/>
          </p:cNvSpPr>
          <p:nvPr>
            <p:ph type="title"/>
          </p:nvPr>
        </p:nvSpPr>
        <p:spPr>
          <a:xfrm>
            <a:off x="1257841" y="1175722"/>
            <a:ext cx="10489117" cy="1885245"/>
          </a:xfrm>
        </p:spPr>
        <p:txBody>
          <a:bodyPr vert="horz" lIns="91440" tIns="45720" rIns="91440" bIns="45720" rtlCol="0" anchor="ctr">
            <a:normAutofit fontScale="90000"/>
          </a:bodyPr>
          <a:lstStyle/>
          <a:p>
            <a:pPr algn="ctr" defTabSz="914400"/>
            <a:r>
              <a:rPr lang="en-US" sz="7200" b="1" kern="1200" dirty="0">
                <a:solidFill>
                  <a:srgbClr val="FFFFFF"/>
                </a:solidFill>
                <a:latin typeface="+mj-lt"/>
                <a:ea typeface="+mj-ea"/>
                <a:cs typeface="+mj-cs"/>
              </a:rPr>
              <a:t>PERO EL “COMO” LO DEJA EN NUESTRAS MANOS…. </a:t>
            </a:r>
          </a:p>
        </p:txBody>
      </p:sp>
      <p:sp>
        <p:nvSpPr>
          <p:cNvPr id="4" name="Text Placeholder 3">
            <a:extLst>
              <a:ext uri="{FF2B5EF4-FFF2-40B4-BE49-F238E27FC236}">
                <a16:creationId xmlns:a16="http://schemas.microsoft.com/office/drawing/2014/main" id="{CA07FABD-4F9B-C04D-8C1B-73277CD6022E}"/>
              </a:ext>
            </a:extLst>
          </p:cNvPr>
          <p:cNvSpPr>
            <a:spLocks noGrp="1"/>
          </p:cNvSpPr>
          <p:nvPr>
            <p:ph type="body" idx="1"/>
          </p:nvPr>
        </p:nvSpPr>
        <p:spPr>
          <a:xfrm>
            <a:off x="659220" y="3742913"/>
            <a:ext cx="11686033" cy="3444271"/>
          </a:xfrm>
        </p:spPr>
        <p:txBody>
          <a:bodyPr vert="horz" lIns="91440" tIns="45720" rIns="91440" bIns="45720" rtlCol="0">
            <a:normAutofit/>
          </a:bodyPr>
          <a:lstStyle/>
          <a:p>
            <a:pPr marL="0" marR="457200" indent="0" algn="ctr" defTabSz="457200">
              <a:spcBef>
                <a:spcPts val="1000"/>
              </a:spcBef>
              <a:buSzTx/>
              <a:buFontTx/>
              <a:buNone/>
              <a:defRPr sz="4300" b="1">
                <a:solidFill>
                  <a:srgbClr val="000000"/>
                </a:solidFill>
                <a:latin typeface="Calibri"/>
                <a:ea typeface="Calibri"/>
                <a:cs typeface="Calibri"/>
                <a:sym typeface="Calibri"/>
              </a:defRPr>
            </a:pPr>
            <a:r>
              <a:rPr lang="es-ES_tradnl" sz="4800" b="1" dirty="0">
                <a:sym typeface="Calibri"/>
              </a:rPr>
              <a:t>Dios espera que utilicemos la creatividad divina, dones, talentos y llamado para expandir el evangelio del reino hasta lo último de la tierra con todo lo que Él ha puesto en nuestras manos. </a:t>
            </a:r>
          </a:p>
        </p:txBody>
      </p:sp>
      <p:pic>
        <p:nvPicPr>
          <p:cNvPr id="6" name="Picture 5">
            <a:extLst>
              <a:ext uri="{FF2B5EF4-FFF2-40B4-BE49-F238E27FC236}">
                <a16:creationId xmlns:a16="http://schemas.microsoft.com/office/drawing/2014/main" id="{ED26F42F-E5E9-F24A-822D-4B634344F9A8}"/>
              </a:ext>
            </a:extLst>
          </p:cNvPr>
          <p:cNvPicPr>
            <a:picLocks noChangeAspect="1"/>
          </p:cNvPicPr>
          <p:nvPr/>
        </p:nvPicPr>
        <p:blipFill>
          <a:blip r:embed="rId3"/>
          <a:stretch>
            <a:fillRect/>
          </a:stretch>
        </p:blipFill>
        <p:spPr>
          <a:xfrm flipH="1">
            <a:off x="-45530" y="6632448"/>
            <a:ext cx="1395476" cy="3121152"/>
          </a:xfrm>
          <a:prstGeom prst="rect">
            <a:avLst/>
          </a:prstGeom>
        </p:spPr>
      </p:pic>
      <p:pic>
        <p:nvPicPr>
          <p:cNvPr id="7" name="Picture 6">
            <a:extLst>
              <a:ext uri="{FF2B5EF4-FFF2-40B4-BE49-F238E27FC236}">
                <a16:creationId xmlns:a16="http://schemas.microsoft.com/office/drawing/2014/main" id="{75847315-1E51-5145-8DCB-8A432B5A6A9E}"/>
              </a:ext>
            </a:extLst>
          </p:cNvPr>
          <p:cNvPicPr>
            <a:picLocks noChangeAspect="1"/>
          </p:cNvPicPr>
          <p:nvPr/>
        </p:nvPicPr>
        <p:blipFill>
          <a:blip r:embed="rId4"/>
          <a:stretch>
            <a:fillRect/>
          </a:stretch>
        </p:blipFill>
        <p:spPr>
          <a:xfrm>
            <a:off x="1529270" y="6990040"/>
            <a:ext cx="1487220" cy="2734136"/>
          </a:xfrm>
          <a:prstGeom prst="rect">
            <a:avLst/>
          </a:prstGeom>
        </p:spPr>
      </p:pic>
      <p:pic>
        <p:nvPicPr>
          <p:cNvPr id="8" name="Picture 7">
            <a:extLst>
              <a:ext uri="{FF2B5EF4-FFF2-40B4-BE49-F238E27FC236}">
                <a16:creationId xmlns:a16="http://schemas.microsoft.com/office/drawing/2014/main" id="{B1BE7432-F01F-4F45-99FD-9491590E0B36}"/>
              </a:ext>
            </a:extLst>
          </p:cNvPr>
          <p:cNvPicPr>
            <a:picLocks noChangeAspect="1"/>
          </p:cNvPicPr>
          <p:nvPr/>
        </p:nvPicPr>
        <p:blipFill>
          <a:blip r:embed="rId5"/>
          <a:stretch>
            <a:fillRect/>
          </a:stretch>
        </p:blipFill>
        <p:spPr>
          <a:xfrm>
            <a:off x="3016490" y="7442200"/>
            <a:ext cx="2597314" cy="2172667"/>
          </a:xfrm>
          <a:prstGeom prst="rect">
            <a:avLst/>
          </a:prstGeom>
        </p:spPr>
      </p:pic>
      <p:pic>
        <p:nvPicPr>
          <p:cNvPr id="10" name="Picture 9">
            <a:extLst>
              <a:ext uri="{FF2B5EF4-FFF2-40B4-BE49-F238E27FC236}">
                <a16:creationId xmlns:a16="http://schemas.microsoft.com/office/drawing/2014/main" id="{C4F12B25-295A-7844-B779-C38B05F9F66A}"/>
              </a:ext>
            </a:extLst>
          </p:cNvPr>
          <p:cNvPicPr>
            <a:picLocks noChangeAspect="1"/>
          </p:cNvPicPr>
          <p:nvPr/>
        </p:nvPicPr>
        <p:blipFill>
          <a:blip r:embed="rId6"/>
          <a:stretch>
            <a:fillRect/>
          </a:stretch>
        </p:blipFill>
        <p:spPr>
          <a:xfrm>
            <a:off x="5432671" y="8580019"/>
            <a:ext cx="1333500" cy="779881"/>
          </a:xfrm>
          <a:prstGeom prst="rect">
            <a:avLst/>
          </a:prstGeom>
        </p:spPr>
      </p:pic>
      <p:pic>
        <p:nvPicPr>
          <p:cNvPr id="12" name="Picture 11">
            <a:extLst>
              <a:ext uri="{FF2B5EF4-FFF2-40B4-BE49-F238E27FC236}">
                <a16:creationId xmlns:a16="http://schemas.microsoft.com/office/drawing/2014/main" id="{0B86CF76-4190-FA46-A0BF-62681912B253}"/>
              </a:ext>
            </a:extLst>
          </p:cNvPr>
          <p:cNvPicPr>
            <a:picLocks noChangeAspect="1"/>
          </p:cNvPicPr>
          <p:nvPr/>
        </p:nvPicPr>
        <p:blipFill>
          <a:blip r:embed="rId7"/>
          <a:stretch>
            <a:fillRect/>
          </a:stretch>
        </p:blipFill>
        <p:spPr>
          <a:xfrm>
            <a:off x="7027035" y="7231483"/>
            <a:ext cx="1171944" cy="2576907"/>
          </a:xfrm>
          <a:prstGeom prst="rect">
            <a:avLst/>
          </a:prstGeom>
        </p:spPr>
      </p:pic>
      <p:pic>
        <p:nvPicPr>
          <p:cNvPr id="13" name="Picture 12">
            <a:extLst>
              <a:ext uri="{FF2B5EF4-FFF2-40B4-BE49-F238E27FC236}">
                <a16:creationId xmlns:a16="http://schemas.microsoft.com/office/drawing/2014/main" id="{0127485A-03B3-C14D-B59A-F350760739E2}"/>
              </a:ext>
            </a:extLst>
          </p:cNvPr>
          <p:cNvPicPr>
            <a:picLocks noChangeAspect="1"/>
          </p:cNvPicPr>
          <p:nvPr/>
        </p:nvPicPr>
        <p:blipFill>
          <a:blip r:embed="rId8"/>
          <a:stretch>
            <a:fillRect/>
          </a:stretch>
        </p:blipFill>
        <p:spPr>
          <a:xfrm>
            <a:off x="8779635" y="7910088"/>
            <a:ext cx="1515234" cy="1520831"/>
          </a:xfrm>
          <a:prstGeom prst="rect">
            <a:avLst/>
          </a:prstGeom>
        </p:spPr>
      </p:pic>
      <p:pic>
        <p:nvPicPr>
          <p:cNvPr id="14" name="Picture 13">
            <a:extLst>
              <a:ext uri="{FF2B5EF4-FFF2-40B4-BE49-F238E27FC236}">
                <a16:creationId xmlns:a16="http://schemas.microsoft.com/office/drawing/2014/main" id="{9E7D9040-4475-F345-A3AE-2F06D763CEFA}"/>
              </a:ext>
            </a:extLst>
          </p:cNvPr>
          <p:cNvPicPr>
            <a:picLocks noChangeAspect="1"/>
          </p:cNvPicPr>
          <p:nvPr/>
        </p:nvPicPr>
        <p:blipFill>
          <a:blip r:embed="rId9"/>
          <a:stretch>
            <a:fillRect/>
          </a:stretch>
        </p:blipFill>
        <p:spPr>
          <a:xfrm>
            <a:off x="10240483" y="6990040"/>
            <a:ext cx="1300866" cy="2696531"/>
          </a:xfrm>
          <a:prstGeom prst="rect">
            <a:avLst/>
          </a:prstGeom>
        </p:spPr>
      </p:pic>
      <p:pic>
        <p:nvPicPr>
          <p:cNvPr id="15" name="Picture 14">
            <a:extLst>
              <a:ext uri="{FF2B5EF4-FFF2-40B4-BE49-F238E27FC236}">
                <a16:creationId xmlns:a16="http://schemas.microsoft.com/office/drawing/2014/main" id="{1B60A060-D806-ED44-8412-8F62BB50D3BD}"/>
              </a:ext>
            </a:extLst>
          </p:cNvPr>
          <p:cNvPicPr>
            <a:picLocks noChangeAspect="1"/>
          </p:cNvPicPr>
          <p:nvPr/>
        </p:nvPicPr>
        <p:blipFill>
          <a:blip r:embed="rId10"/>
          <a:stretch>
            <a:fillRect/>
          </a:stretch>
        </p:blipFill>
        <p:spPr>
          <a:xfrm>
            <a:off x="11944096" y="6632448"/>
            <a:ext cx="978408" cy="3121152"/>
          </a:xfrm>
          <a:prstGeom prst="rect">
            <a:avLst/>
          </a:prstGeom>
        </p:spPr>
      </p:pic>
    </p:spTree>
    <p:extLst>
      <p:ext uri="{BB962C8B-B14F-4D97-AF65-F5344CB8AC3E}">
        <p14:creationId xmlns:p14="http://schemas.microsoft.com/office/powerpoint/2010/main" val="7025924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Line"/>
          <p:cNvSpPr>
            <a:spLocks noGrp="1"/>
          </p:cNvSpPr>
          <p:nvPr>
            <p:ph type="body" sz="quarter"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7" name="BASE BIBLICA DEL B4T"/>
          <p:cNvSpPr txBox="1">
            <a:spLocks noGrp="1"/>
          </p:cNvSpPr>
          <p:nvPr>
            <p:ph type="title"/>
          </p:nvPr>
        </p:nvSpPr>
        <p:spPr>
          <a:prstGeom prst="rect">
            <a:avLst/>
          </a:prstGeom>
        </p:spPr>
        <p:txBody>
          <a:bodyPr>
            <a:noAutofit/>
          </a:bodyPr>
          <a:lstStyle>
            <a:lvl1pPr defTabSz="543305">
              <a:spcBef>
                <a:spcPts val="2100"/>
              </a:spcBef>
              <a:defRPr sz="4836"/>
            </a:lvl1pPr>
          </a:lstStyle>
          <a:p>
            <a:r>
              <a:rPr lang="es-ES_tradnl" sz="6000" dirty="0"/>
              <a:t>El “como”</a:t>
            </a:r>
            <a:r>
              <a:rPr lang="mr-IN" sz="6000" dirty="0"/>
              <a:t>…</a:t>
            </a:r>
            <a:endParaRPr sz="6000" dirty="0"/>
          </a:p>
        </p:txBody>
      </p:sp>
      <p:sp>
        <p:nvSpPr>
          <p:cNvPr id="138" name="Orden de Ir:…"/>
          <p:cNvSpPr txBox="1">
            <a:spLocks noGrp="1"/>
          </p:cNvSpPr>
          <p:nvPr>
            <p:ph type="body" idx="1"/>
          </p:nvPr>
        </p:nvSpPr>
        <p:spPr>
          <a:prstGeom prst="rect">
            <a:avLst/>
          </a:prstGeom>
        </p:spPr>
        <p:txBody>
          <a:bodyPr>
            <a:normAutofit/>
          </a:bodyPr>
          <a:lstStyle/>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dirty="0"/>
          </a:p>
          <a:p>
            <a:pPr marL="0" marR="457200" indent="0" defTabSz="457200">
              <a:spcBef>
                <a:spcPts val="1000"/>
              </a:spcBef>
              <a:buSzTx/>
              <a:buFontTx/>
              <a:buNone/>
              <a:defRPr sz="4300" b="1">
                <a:solidFill>
                  <a:srgbClr val="000000"/>
                </a:solidFill>
                <a:latin typeface="Calibri"/>
                <a:ea typeface="Calibri"/>
                <a:cs typeface="Calibri"/>
                <a:sym typeface="Calibri"/>
              </a:defRPr>
            </a:pPr>
            <a:r>
              <a:rPr lang="es-ES_tradnl" sz="4300" b="1" dirty="0">
                <a:sym typeface="Calibri"/>
              </a:rPr>
              <a:t>CONDICIÓN DEL “COMO”: SALVACIÓN POR MEDIO DE NUESTRO SEÑOR JESUCRISTO. </a:t>
            </a:r>
          </a:p>
          <a:p>
            <a:pPr marL="0" marR="457200" indent="0" defTabSz="457200">
              <a:spcBef>
                <a:spcPts val="1000"/>
              </a:spcBef>
              <a:buSzTx/>
              <a:buFontTx/>
              <a:buNone/>
              <a:defRPr sz="4300" b="1">
                <a:solidFill>
                  <a:srgbClr val="000000"/>
                </a:solidFill>
                <a:latin typeface="Calibri"/>
                <a:ea typeface="Calibri"/>
                <a:cs typeface="Calibri"/>
                <a:sym typeface="Calibri"/>
              </a:defRPr>
            </a:pPr>
            <a:endParaRPr lang="es-ES_tradnl" sz="4300" b="1" dirty="0">
              <a:sym typeface="Calibri"/>
            </a:endParaRPr>
          </a:p>
          <a:p>
            <a:pPr marL="0" marR="457200" indent="0" algn="ctr" defTabSz="457200">
              <a:spcBef>
                <a:spcPts val="1000"/>
              </a:spcBef>
              <a:buSzTx/>
              <a:buFontTx/>
              <a:buNone/>
              <a:defRPr sz="4300" b="1">
                <a:solidFill>
                  <a:srgbClr val="000000"/>
                </a:solidFill>
                <a:latin typeface="Calibri"/>
                <a:ea typeface="Calibri"/>
                <a:cs typeface="Calibri"/>
                <a:sym typeface="Calibri"/>
              </a:defRPr>
            </a:pPr>
            <a:r>
              <a:rPr lang="es-ES_tradnl" sz="4300" b="1" dirty="0">
                <a:sym typeface="Calibri"/>
              </a:rPr>
              <a:t> La integración de fe y trabajo y los negocios y misiones son una opción valida, sin embargo no la única, para hacer posible que el evangelio llegue a cada grupo étnico de la tierra. </a:t>
            </a:r>
            <a:endParaRPr lang="es-ES_tradnl" sz="4000" b="1" dirty="0">
              <a:sym typeface="Calibri"/>
            </a:endParaRPr>
          </a:p>
        </p:txBody>
      </p:sp>
    </p:spTree>
    <p:extLst>
      <p:ext uri="{BB962C8B-B14F-4D97-AF65-F5344CB8AC3E}">
        <p14:creationId xmlns:p14="http://schemas.microsoft.com/office/powerpoint/2010/main" val="23519802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xmlns:p14="http://schemas.microsoft.com/office/powerpoint/2010/mai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Title 2">
            <a:extLst>
              <a:ext uri="{FF2B5EF4-FFF2-40B4-BE49-F238E27FC236}">
                <a16:creationId xmlns:a16="http://schemas.microsoft.com/office/drawing/2014/main" id="{C688B8E1-EF5B-174B-BEB5-A607DBE4A454}"/>
              </a:ext>
            </a:extLst>
          </p:cNvPr>
          <p:cNvSpPr>
            <a:spLocks noGrp="1"/>
          </p:cNvSpPr>
          <p:nvPr>
            <p:ph type="title"/>
          </p:nvPr>
        </p:nvSpPr>
        <p:spPr>
          <a:xfrm>
            <a:off x="987552" y="1175722"/>
            <a:ext cx="10956543" cy="1885245"/>
          </a:xfrm>
        </p:spPr>
        <p:txBody>
          <a:bodyPr vert="horz" lIns="91440" tIns="45720" rIns="91440" bIns="45720" rtlCol="0" anchor="ctr">
            <a:noAutofit/>
          </a:bodyPr>
          <a:lstStyle/>
          <a:p>
            <a:pPr algn="ctr" defTabSz="914400"/>
            <a:r>
              <a:rPr lang="en-US" sz="6000" b="1" kern="1200" dirty="0">
                <a:solidFill>
                  <a:srgbClr val="FFFFFF"/>
                </a:solidFill>
                <a:latin typeface="+mj-lt"/>
                <a:ea typeface="+mj-ea"/>
                <a:cs typeface="+mj-cs"/>
              </a:rPr>
              <a:t>DEBEMOS VOLVER A LA COMISIÓN Y PLAN ORIGINAL DE DIOS </a:t>
            </a:r>
          </a:p>
        </p:txBody>
      </p:sp>
      <p:sp>
        <p:nvSpPr>
          <p:cNvPr id="4" name="Text Placeholder 3">
            <a:extLst>
              <a:ext uri="{FF2B5EF4-FFF2-40B4-BE49-F238E27FC236}">
                <a16:creationId xmlns:a16="http://schemas.microsoft.com/office/drawing/2014/main" id="{CA07FABD-4F9B-C04D-8C1B-73277CD6022E}"/>
              </a:ext>
            </a:extLst>
          </p:cNvPr>
          <p:cNvSpPr>
            <a:spLocks noGrp="1"/>
          </p:cNvSpPr>
          <p:nvPr>
            <p:ph type="body" idx="1"/>
          </p:nvPr>
        </p:nvSpPr>
        <p:spPr>
          <a:xfrm>
            <a:off x="99392" y="3576049"/>
            <a:ext cx="12666349" cy="5890680"/>
          </a:xfrm>
        </p:spPr>
        <p:txBody>
          <a:bodyPr vert="horz" lIns="91440" tIns="45720" rIns="91440" bIns="45720" rtlCol="0">
            <a:normAutofit fontScale="70000" lnSpcReduction="20000"/>
          </a:bodyPr>
          <a:lstStyle/>
          <a:p>
            <a:pPr marL="0" marR="457200" lvl="0" indent="0" algn="ctr" defTabSz="914400">
              <a:spcBef>
                <a:spcPts val="1000"/>
              </a:spcBef>
              <a:buSzTx/>
              <a:buNone/>
              <a:defRPr sz="4300" b="1">
                <a:solidFill>
                  <a:srgbClr val="000000"/>
                </a:solidFill>
                <a:latin typeface="Calibri"/>
                <a:ea typeface="Calibri"/>
                <a:cs typeface="Calibri"/>
                <a:sym typeface="Calibri"/>
              </a:defRPr>
            </a:pPr>
            <a:r>
              <a:rPr lang="en-US" sz="4800" i="1" dirty="0">
                <a:sym typeface="Calibri"/>
              </a:rPr>
              <a:t>«Sean </a:t>
            </a:r>
            <a:r>
              <a:rPr lang="en-US" sz="4800" i="1" dirty="0" err="1">
                <a:sym typeface="Calibri"/>
              </a:rPr>
              <a:t>fructíferos</a:t>
            </a:r>
            <a:r>
              <a:rPr lang="en-US" sz="4800" i="1" dirty="0">
                <a:sym typeface="Calibri"/>
              </a:rPr>
              <a:t> y </a:t>
            </a:r>
            <a:r>
              <a:rPr lang="en-US" sz="4800" i="1" dirty="0" err="1">
                <a:sym typeface="Calibri"/>
              </a:rPr>
              <a:t>multiplíquense</a:t>
            </a:r>
            <a:r>
              <a:rPr lang="en-US" sz="4800" i="1" dirty="0">
                <a:sym typeface="Calibri"/>
              </a:rPr>
              <a:t>. </a:t>
            </a:r>
            <a:r>
              <a:rPr lang="en-US" sz="4800" i="1" dirty="0" err="1">
                <a:sym typeface="Calibri"/>
              </a:rPr>
              <a:t>Llenen</a:t>
            </a:r>
            <a:r>
              <a:rPr lang="en-US" sz="4800" i="1" dirty="0">
                <a:sym typeface="Calibri"/>
              </a:rPr>
              <a:t> la tierra y </a:t>
            </a:r>
            <a:r>
              <a:rPr lang="en-US" sz="4800" i="1" dirty="0" err="1">
                <a:sym typeface="Calibri"/>
              </a:rPr>
              <a:t>gobiernen</a:t>
            </a:r>
            <a:r>
              <a:rPr lang="en-US" sz="4800" i="1" dirty="0">
                <a:sym typeface="Calibri"/>
              </a:rPr>
              <a:t> </a:t>
            </a:r>
            <a:r>
              <a:rPr lang="en-US" sz="4800" i="1" dirty="0" err="1">
                <a:sym typeface="Calibri"/>
              </a:rPr>
              <a:t>sobre</a:t>
            </a:r>
            <a:r>
              <a:rPr lang="en-US" sz="4800" i="1" dirty="0">
                <a:sym typeface="Calibri"/>
              </a:rPr>
              <a:t> </a:t>
            </a:r>
            <a:r>
              <a:rPr lang="en-US" sz="4800" i="1" dirty="0" err="1">
                <a:sym typeface="Calibri"/>
              </a:rPr>
              <a:t>ella</a:t>
            </a:r>
            <a:r>
              <a:rPr lang="en-US" sz="4800" i="1" dirty="0">
                <a:sym typeface="Calibri"/>
              </a:rPr>
              <a:t>. </a:t>
            </a:r>
            <a:r>
              <a:rPr lang="en-US" sz="4800" i="1" dirty="0" err="1">
                <a:sym typeface="Calibri"/>
              </a:rPr>
              <a:t>Reinen</a:t>
            </a:r>
            <a:r>
              <a:rPr lang="en-US" sz="4800" i="1" dirty="0">
                <a:sym typeface="Calibri"/>
              </a:rPr>
              <a:t> </a:t>
            </a:r>
            <a:r>
              <a:rPr lang="en-US" sz="4800" i="1" dirty="0" err="1">
                <a:sym typeface="Calibri"/>
              </a:rPr>
              <a:t>sobre</a:t>
            </a:r>
            <a:r>
              <a:rPr lang="en-US" sz="4800" i="1" dirty="0">
                <a:sym typeface="Calibri"/>
              </a:rPr>
              <a:t> los </a:t>
            </a:r>
            <a:r>
              <a:rPr lang="en-US" sz="4800" i="1" dirty="0" err="1">
                <a:sym typeface="Calibri"/>
              </a:rPr>
              <a:t>peces</a:t>
            </a:r>
            <a:r>
              <a:rPr lang="en-US" sz="4800" i="1" dirty="0">
                <a:sym typeface="Calibri"/>
              </a:rPr>
              <a:t> del mar, las </a:t>
            </a:r>
            <a:r>
              <a:rPr lang="en-US" sz="4800" i="1" dirty="0" err="1">
                <a:sym typeface="Calibri"/>
              </a:rPr>
              <a:t>aves</a:t>
            </a:r>
            <a:r>
              <a:rPr lang="en-US" sz="4800" i="1" dirty="0">
                <a:sym typeface="Calibri"/>
              </a:rPr>
              <a:t> del </a:t>
            </a:r>
            <a:r>
              <a:rPr lang="en-US" sz="4800" i="1" dirty="0" err="1">
                <a:sym typeface="Calibri"/>
              </a:rPr>
              <a:t>cielo</a:t>
            </a:r>
            <a:r>
              <a:rPr lang="en-US" sz="4800" i="1" dirty="0">
                <a:sym typeface="Calibri"/>
              </a:rPr>
              <a:t> y </a:t>
            </a:r>
            <a:r>
              <a:rPr lang="en-US" sz="4800" i="1" dirty="0" err="1">
                <a:sym typeface="Calibri"/>
              </a:rPr>
              <a:t>todos</a:t>
            </a:r>
            <a:r>
              <a:rPr lang="en-US" sz="4800" i="1" dirty="0">
                <a:sym typeface="Calibri"/>
              </a:rPr>
              <a:t> los </a:t>
            </a:r>
            <a:r>
              <a:rPr lang="en-US" sz="4800" i="1" dirty="0" err="1">
                <a:sym typeface="Calibri"/>
              </a:rPr>
              <a:t>animales</a:t>
            </a:r>
            <a:r>
              <a:rPr lang="en-US" sz="4800" i="1" dirty="0">
                <a:sym typeface="Calibri"/>
              </a:rPr>
              <a:t> que </a:t>
            </a:r>
            <a:r>
              <a:rPr lang="en-US" sz="4800" i="1" dirty="0" err="1">
                <a:sym typeface="Calibri"/>
              </a:rPr>
              <a:t>corren</a:t>
            </a:r>
            <a:r>
              <a:rPr lang="en-US" sz="4800" i="1" dirty="0">
                <a:sym typeface="Calibri"/>
              </a:rPr>
              <a:t> por el </a:t>
            </a:r>
            <a:r>
              <a:rPr lang="en-US" sz="4800" i="1" dirty="0" err="1">
                <a:sym typeface="Calibri"/>
              </a:rPr>
              <a:t>suelo</a:t>
            </a:r>
            <a:r>
              <a:rPr lang="en-US" sz="4800" i="1" dirty="0">
                <a:sym typeface="Calibri"/>
              </a:rPr>
              <a:t>». Gen. 1.28 NTV</a:t>
            </a:r>
          </a:p>
          <a:p>
            <a:pPr marL="0" marR="457200" lvl="0" indent="0" algn="ctr" defTabSz="914400">
              <a:spcBef>
                <a:spcPts val="1000"/>
              </a:spcBef>
              <a:buSzTx/>
              <a:buNone/>
              <a:defRPr sz="4300" b="1">
                <a:solidFill>
                  <a:srgbClr val="000000"/>
                </a:solidFill>
                <a:latin typeface="Calibri"/>
                <a:ea typeface="Calibri"/>
                <a:cs typeface="Calibri"/>
                <a:sym typeface="Calibri"/>
              </a:defRPr>
            </a:pPr>
            <a:endParaRPr lang="es-ES_tradnl" sz="4800" b="1" i="1" dirty="0">
              <a:solidFill>
                <a:srgbClr val="000000"/>
              </a:solidFill>
              <a:sym typeface="Calibri"/>
            </a:endParaRPr>
          </a:p>
          <a:p>
            <a:pPr marL="0" marR="457200" lvl="0" indent="0" algn="ctr" defTabSz="457200">
              <a:spcBef>
                <a:spcPts val="1000"/>
              </a:spcBef>
              <a:buSzTx/>
              <a:buNone/>
              <a:defRPr sz="4300" b="1">
                <a:solidFill>
                  <a:srgbClr val="000000"/>
                </a:solidFill>
                <a:latin typeface="Calibri"/>
                <a:ea typeface="Calibri"/>
                <a:cs typeface="Calibri"/>
                <a:sym typeface="Calibri"/>
              </a:defRPr>
            </a:pPr>
            <a:r>
              <a:rPr lang="es-ES_tradnl" sz="4800" b="1" dirty="0">
                <a:sym typeface="Calibri"/>
              </a:rPr>
              <a:t>Génesis 2:15 NTV: </a:t>
            </a:r>
            <a:r>
              <a:rPr lang="es-ES_tradnl" sz="4800" b="1" i="1" dirty="0">
                <a:sym typeface="Calibri"/>
              </a:rPr>
              <a:t>“El Señor Dios puso al hombre en el jardín de Edén para que se ocupara de él (</a:t>
            </a:r>
            <a:r>
              <a:rPr lang="es-ES_tradnl" sz="4800" b="1" i="1" dirty="0" err="1">
                <a:sym typeface="Calibri"/>
              </a:rPr>
              <a:t>avodah</a:t>
            </a:r>
            <a:r>
              <a:rPr lang="es-ES_tradnl" sz="4800" b="1" i="1" dirty="0">
                <a:sym typeface="Calibri"/>
              </a:rPr>
              <a:t>) y lo cuidara.”</a:t>
            </a:r>
          </a:p>
          <a:p>
            <a:pPr marL="0" marR="457200" indent="0" defTabSz="457200">
              <a:spcBef>
                <a:spcPts val="1000"/>
              </a:spcBef>
              <a:buNone/>
              <a:defRPr sz="4300" b="1">
                <a:solidFill>
                  <a:srgbClr val="000000"/>
                </a:solidFill>
                <a:latin typeface="Calibri"/>
                <a:ea typeface="Calibri"/>
                <a:cs typeface="Calibri"/>
                <a:sym typeface="Calibri"/>
              </a:defRPr>
            </a:pPr>
            <a:endParaRPr lang="es-ES_tradnl" sz="4800" dirty="0"/>
          </a:p>
          <a:p>
            <a:pPr marL="0" marR="457200" indent="0" algn="ctr" defTabSz="457200">
              <a:spcBef>
                <a:spcPts val="1000"/>
              </a:spcBef>
              <a:buNone/>
              <a:defRPr sz="4300" b="1">
                <a:solidFill>
                  <a:srgbClr val="000000"/>
                </a:solidFill>
                <a:latin typeface="Calibri"/>
                <a:ea typeface="Calibri"/>
                <a:cs typeface="Calibri"/>
                <a:sym typeface="Calibri"/>
              </a:defRPr>
            </a:pPr>
            <a:r>
              <a:rPr lang="es-ES_tradnl" sz="4800" dirty="0"/>
              <a:t>ACEPCIONES DE LA PALABRA HEBREA AVODAH:</a:t>
            </a:r>
          </a:p>
          <a:p>
            <a:pPr marL="0" marR="457200" lvl="0" indent="0" algn="ctr" defTabSz="457200">
              <a:spcBef>
                <a:spcPts val="1000"/>
              </a:spcBef>
              <a:buSzTx/>
              <a:buNone/>
              <a:defRPr sz="4300" b="1">
                <a:solidFill>
                  <a:srgbClr val="000000"/>
                </a:solidFill>
                <a:latin typeface="Calibri"/>
                <a:ea typeface="Calibri"/>
                <a:cs typeface="Calibri"/>
                <a:sym typeface="Calibri"/>
              </a:defRPr>
            </a:pPr>
            <a:endParaRPr lang="en-US" sz="4800" b="1" i="1" dirty="0">
              <a:sym typeface="Calibri"/>
            </a:endParaRPr>
          </a:p>
          <a:p>
            <a:pPr marL="0" marR="457200" indent="0" algn="ctr" defTabSz="457200">
              <a:spcBef>
                <a:spcPts val="1000"/>
              </a:spcBef>
              <a:buSzTx/>
              <a:buNone/>
              <a:defRPr sz="4300" b="1">
                <a:solidFill>
                  <a:srgbClr val="000000"/>
                </a:solidFill>
                <a:latin typeface="Calibri"/>
                <a:ea typeface="Calibri"/>
                <a:cs typeface="Calibri"/>
                <a:sym typeface="Calibri"/>
              </a:defRPr>
            </a:pPr>
            <a:r>
              <a:rPr lang="es-ES_tradnl" sz="5400" b="1" dirty="0">
                <a:sym typeface="Calibri"/>
              </a:rPr>
              <a:t>AVODAH: TRABAJO. </a:t>
            </a:r>
          </a:p>
          <a:p>
            <a:pPr marL="0" marR="457200" indent="0" algn="ctr" defTabSz="457200">
              <a:spcBef>
                <a:spcPts val="1000"/>
              </a:spcBef>
              <a:buSzTx/>
              <a:buNone/>
              <a:defRPr sz="4300" b="1">
                <a:solidFill>
                  <a:srgbClr val="000000"/>
                </a:solidFill>
                <a:latin typeface="Calibri"/>
                <a:ea typeface="Calibri"/>
                <a:cs typeface="Calibri"/>
                <a:sym typeface="Calibri"/>
              </a:defRPr>
            </a:pPr>
            <a:r>
              <a:rPr lang="es-ES_tradnl" sz="5400" b="1" dirty="0">
                <a:sym typeface="Calibri"/>
              </a:rPr>
              <a:t>Antes de la caída: </a:t>
            </a:r>
          </a:p>
          <a:p>
            <a:pPr marL="0" marR="457200" indent="0" algn="ctr" defTabSz="457200">
              <a:spcBef>
                <a:spcPts val="1000"/>
              </a:spcBef>
              <a:buSzTx/>
              <a:buNone/>
              <a:defRPr sz="4300" b="1">
                <a:solidFill>
                  <a:srgbClr val="000000"/>
                </a:solidFill>
                <a:latin typeface="Calibri"/>
                <a:ea typeface="Calibri"/>
                <a:cs typeface="Calibri"/>
                <a:sym typeface="Calibri"/>
              </a:defRPr>
            </a:pPr>
            <a:r>
              <a:rPr lang="es-ES_tradnl" sz="5400" b="1" dirty="0">
                <a:sym typeface="Calibri"/>
              </a:rPr>
              <a:t>el trabajo es ocuparse del jardín y cuidarlo.</a:t>
            </a:r>
          </a:p>
        </p:txBody>
      </p:sp>
    </p:spTree>
    <p:extLst>
      <p:ext uri="{BB962C8B-B14F-4D97-AF65-F5344CB8AC3E}">
        <p14:creationId xmlns:p14="http://schemas.microsoft.com/office/powerpoint/2010/main" val="2843314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3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b="1" kern="1200">
                <a:solidFill>
                  <a:srgbClr val="FFFFFF"/>
                </a:solidFill>
                <a:latin typeface="+mj-lt"/>
                <a:ea typeface="+mj-ea"/>
                <a:cs typeface="+mj-cs"/>
              </a:rPr>
              <a:t>Base Bíblica integración de fe y trabajo</a:t>
            </a:r>
            <a:endParaRPr lang="en-US" sz="5000" kern="1200">
              <a:solidFill>
                <a:srgbClr val="FFFFFF"/>
              </a:solidFill>
              <a:latin typeface="+mj-lt"/>
              <a:ea typeface="+mj-ea"/>
              <a:cs typeface="+mj-cs"/>
            </a:endParaRPr>
          </a:p>
        </p:txBody>
      </p:sp>
      <p:sp>
        <p:nvSpPr>
          <p:cNvPr id="138" name="Orden de Ir:…"/>
          <p:cNvSpPr txBox="1">
            <a:spLocks noGrp="1"/>
          </p:cNvSpPr>
          <p:nvPr>
            <p:ph type="body" idx="1"/>
          </p:nvPr>
        </p:nvSpPr>
        <p:spPr>
          <a:xfrm>
            <a:off x="-163" y="3409394"/>
            <a:ext cx="13004799" cy="3831433"/>
          </a:xfrm>
        </p:spPr>
        <p:txBody>
          <a:bodyPr vert="horz" lIns="91440" tIns="45720" rIns="91440" bIns="45720" rtlCol="0">
            <a:noAutofit/>
          </a:bodyPr>
          <a:lstStyle/>
          <a:p>
            <a:pPr marL="0" marR="457200" indent="-228600" defTabSz="914400">
              <a:spcBef>
                <a:spcPts val="1000"/>
              </a:spcBef>
              <a:buSzTx/>
              <a:defRPr sz="4300" b="1">
                <a:solidFill>
                  <a:srgbClr val="000000"/>
                </a:solidFill>
                <a:latin typeface="Calibri"/>
                <a:ea typeface="Calibri"/>
                <a:cs typeface="Calibri"/>
                <a:sym typeface="Calibri"/>
              </a:defRPr>
            </a:pPr>
            <a:endParaRPr lang="es-ES_tradnl" sz="4000" dirty="0">
              <a:solidFill>
                <a:srgbClr val="000000"/>
              </a:solidFill>
            </a:endParaRPr>
          </a:p>
          <a:p>
            <a:pPr marL="0" marR="457200" lvl="0" indent="0" algn="ctr" defTabSz="914400">
              <a:spcBef>
                <a:spcPts val="1000"/>
              </a:spcBef>
              <a:buSzTx/>
              <a:buNone/>
              <a:defRPr sz="4300" b="1">
                <a:solidFill>
                  <a:srgbClr val="000000"/>
                </a:solidFill>
                <a:latin typeface="Calibri"/>
                <a:ea typeface="Calibri"/>
                <a:cs typeface="Calibri"/>
                <a:sym typeface="Calibri"/>
              </a:defRPr>
            </a:pPr>
            <a:r>
              <a:rPr lang="es-ES_tradnl" sz="3600" b="1" i="1" dirty="0">
                <a:solidFill>
                  <a:srgbClr val="000000"/>
                </a:solidFill>
                <a:sym typeface="Calibri"/>
              </a:rPr>
              <a:t>“Tienes seis días en la semana para hacer tu trabajo (</a:t>
            </a:r>
            <a:r>
              <a:rPr lang="es-ES_tradnl" sz="3600" b="1" i="1" dirty="0" err="1">
                <a:solidFill>
                  <a:srgbClr val="000000"/>
                </a:solidFill>
                <a:sym typeface="Calibri"/>
              </a:rPr>
              <a:t>avodah</a:t>
            </a:r>
            <a:r>
              <a:rPr lang="es-ES_tradnl" sz="3600" b="1" i="1" dirty="0">
                <a:solidFill>
                  <a:srgbClr val="000000"/>
                </a:solidFill>
                <a:sym typeface="Calibri"/>
              </a:rPr>
              <a:t>) habitual, pero el séptimo día dejarás de trabajar…” </a:t>
            </a:r>
          </a:p>
          <a:p>
            <a:pPr marL="0" marR="457200" lvl="0" indent="0" algn="ctr" defTabSz="914400">
              <a:spcBef>
                <a:spcPts val="1000"/>
              </a:spcBef>
              <a:buSzTx/>
              <a:buNone/>
              <a:defRPr sz="4300" b="1">
                <a:solidFill>
                  <a:srgbClr val="000000"/>
                </a:solidFill>
                <a:latin typeface="Calibri"/>
                <a:ea typeface="Calibri"/>
                <a:cs typeface="Calibri"/>
                <a:sym typeface="Calibri"/>
              </a:defRPr>
            </a:pPr>
            <a:r>
              <a:rPr lang="es-ES_tradnl" sz="3600" b="1" i="1" dirty="0">
                <a:solidFill>
                  <a:srgbClr val="000000"/>
                </a:solidFill>
                <a:sym typeface="Calibri"/>
              </a:rPr>
              <a:t>Éxodo 34:21a NTV:</a:t>
            </a:r>
          </a:p>
          <a:p>
            <a:pPr marL="0" marR="457200" indent="0" algn="ctr" defTabSz="914400">
              <a:spcBef>
                <a:spcPts val="1000"/>
              </a:spcBef>
              <a:buNone/>
              <a:defRPr sz="4300" b="1">
                <a:solidFill>
                  <a:srgbClr val="000000"/>
                </a:solidFill>
                <a:latin typeface="Calibri"/>
                <a:ea typeface="Calibri"/>
                <a:cs typeface="Calibri"/>
                <a:sym typeface="Calibri"/>
              </a:defRPr>
            </a:pPr>
            <a:endParaRPr lang="es-ES_tradnl" sz="4000" dirty="0"/>
          </a:p>
          <a:p>
            <a:pPr marL="0" marR="457200" indent="0" algn="ctr" defTabSz="914400">
              <a:spcBef>
                <a:spcPts val="1000"/>
              </a:spcBef>
              <a:buNone/>
              <a:defRPr sz="4300" b="1">
                <a:solidFill>
                  <a:srgbClr val="000000"/>
                </a:solidFill>
                <a:latin typeface="Calibri"/>
                <a:ea typeface="Calibri"/>
                <a:cs typeface="Calibri"/>
                <a:sym typeface="Calibri"/>
              </a:defRPr>
            </a:pPr>
            <a:r>
              <a:rPr lang="es-ES_tradnl" sz="4000" dirty="0"/>
              <a:t>ACEPCIONES DE LA PALABRA HEBREA AVODAH:</a:t>
            </a:r>
            <a:endParaRPr lang="es-ES_tradnl" sz="4000" b="1" i="1" dirty="0">
              <a:solidFill>
                <a:srgbClr val="000000"/>
              </a:solidFill>
              <a:sym typeface="Calibri"/>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AVODAH: TRABAJO. </a:t>
            </a: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Después de la caída: el trabajo como la actividad diaria y establecimiento del descanso pertinente.</a:t>
            </a:r>
          </a:p>
        </p:txBody>
      </p:sp>
    </p:spTree>
    <p:extLst>
      <p:ext uri="{BB962C8B-B14F-4D97-AF65-F5344CB8AC3E}">
        <p14:creationId xmlns:p14="http://schemas.microsoft.com/office/powerpoint/2010/main" val="232864714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89200" cy="97536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66562" name="Title 1">
            <a:extLst>
              <a:ext uri="{FF2B5EF4-FFF2-40B4-BE49-F238E27FC236}">
                <a16:creationId xmlns:a16="http://schemas.microsoft.com/office/drawing/2014/main" id="{07DF8C62-CC6F-7248-9663-2A6C56269D1D}"/>
              </a:ext>
            </a:extLst>
          </p:cNvPr>
          <p:cNvSpPr>
            <a:spLocks noGrp="1" noChangeArrowheads="1"/>
          </p:cNvSpPr>
          <p:nvPr>
            <p:ph type="title" idx="4294967295"/>
          </p:nvPr>
        </p:nvSpPr>
        <p:spPr>
          <a:xfrm>
            <a:off x="201168" y="28728"/>
            <a:ext cx="12803612" cy="1359100"/>
          </a:xfrm>
        </p:spPr>
        <p:txBody>
          <a:bodyPr vert="horz" lIns="91440" tIns="45720" rIns="91440" bIns="45720" rtlCol="0" anchor="ctr">
            <a:noAutofit/>
          </a:bodyPr>
          <a:lstStyle/>
          <a:p>
            <a:pPr defTabSz="914400"/>
            <a:r>
              <a:rPr lang="en-US" altLang="en-US" sz="5400" b="1" dirty="0">
                <a:solidFill>
                  <a:srgbClr val="002060"/>
                </a:solidFill>
              </a:rPr>
              <a:t>B4T – NEGOCIOS PARA LA TRANSFORMACIÓN </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0480"/>
            <a:ext cx="5333800" cy="7681368"/>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6563" name="Picture 5">
            <a:extLst>
              <a:ext uri="{FF2B5EF4-FFF2-40B4-BE49-F238E27FC236}">
                <a16:creationId xmlns:a16="http://schemas.microsoft.com/office/drawing/2014/main" id="{1E3BE6E7-DB7C-1B4B-A3D5-77B68BFCFCB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041" r="13262"/>
          <a:stretch/>
        </p:blipFill>
        <p:spPr bwMode="auto">
          <a:xfrm>
            <a:off x="173243" y="1275920"/>
            <a:ext cx="5160557" cy="7201760"/>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Content Placeholder 2">
            <a:extLst>
              <a:ext uri="{FF2B5EF4-FFF2-40B4-BE49-F238E27FC236}">
                <a16:creationId xmlns:a16="http://schemas.microsoft.com/office/drawing/2014/main" id="{FF7E3EDF-084E-1A47-B233-B0F4E996F25C}"/>
              </a:ext>
            </a:extLst>
          </p:cNvPr>
          <p:cNvSpPr>
            <a:spLocks noGrp="1" noChangeArrowheads="1"/>
          </p:cNvSpPr>
          <p:nvPr>
            <p:ph idx="4294967295"/>
          </p:nvPr>
        </p:nvSpPr>
        <p:spPr>
          <a:xfrm>
            <a:off x="5816828" y="1387828"/>
            <a:ext cx="6820180" cy="7232219"/>
          </a:xfrm>
        </p:spPr>
        <p:txBody>
          <a:bodyPr vert="horz" lIns="91440" tIns="45720" rIns="91440" bIns="45720" rtlCol="0" anchor="ctr">
            <a:normAutofit/>
          </a:bodyPr>
          <a:lstStyle/>
          <a:p>
            <a:pPr marL="0" indent="0" defTabSz="914400">
              <a:spcBef>
                <a:spcPct val="0"/>
              </a:spcBef>
              <a:spcAft>
                <a:spcPts val="600"/>
              </a:spcAft>
              <a:buNone/>
            </a:pPr>
            <a:r>
              <a:rPr lang="es-ES_tradnl" altLang="en-US" sz="3600" b="1" dirty="0">
                <a:solidFill>
                  <a:srgbClr val="000000"/>
                </a:solidFill>
              </a:rPr>
              <a:t>NEGOCIOS ESTRATÉGICAMENTE UBICADOS EN LUGARES NO ALCANZADOS: </a:t>
            </a:r>
          </a:p>
          <a:p>
            <a:pPr indent="-228600" defTabSz="914400">
              <a:spcBef>
                <a:spcPct val="0"/>
              </a:spcBef>
              <a:spcAft>
                <a:spcPts val="600"/>
              </a:spcAft>
            </a:pPr>
            <a:r>
              <a:rPr lang="es-ES_tradnl" altLang="en-US" sz="3600" i="1" dirty="0">
                <a:solidFill>
                  <a:srgbClr val="000000"/>
                </a:solidFill>
              </a:rPr>
              <a:t>que son rentables,</a:t>
            </a:r>
          </a:p>
          <a:p>
            <a:pPr indent="-228600" defTabSz="914400">
              <a:spcBef>
                <a:spcPct val="0"/>
              </a:spcBef>
              <a:spcAft>
                <a:spcPts val="600"/>
              </a:spcAft>
            </a:pPr>
            <a:r>
              <a:rPr lang="es-ES_tradnl" altLang="en-US" sz="3600" i="1" dirty="0">
                <a:solidFill>
                  <a:srgbClr val="000000"/>
                </a:solidFill>
              </a:rPr>
              <a:t>sirven a la comunidad local en el nombre de Cristo, </a:t>
            </a:r>
          </a:p>
          <a:p>
            <a:pPr indent="-228600" defTabSz="914400">
              <a:spcBef>
                <a:spcPct val="0"/>
              </a:spcBef>
              <a:spcAft>
                <a:spcPts val="600"/>
              </a:spcAft>
            </a:pPr>
            <a:r>
              <a:rPr lang="es-ES_tradnl" altLang="en-US" sz="3600" i="1" dirty="0">
                <a:solidFill>
                  <a:srgbClr val="000000"/>
                </a:solidFill>
              </a:rPr>
              <a:t>trayendo transformación integral,</a:t>
            </a:r>
          </a:p>
          <a:p>
            <a:pPr indent="-228600" defTabSz="914400">
              <a:spcBef>
                <a:spcPct val="0"/>
              </a:spcBef>
              <a:spcAft>
                <a:spcPts val="600"/>
              </a:spcAft>
            </a:pPr>
            <a:r>
              <a:rPr lang="es-ES_tradnl" altLang="en-US" sz="3600" i="1" dirty="0">
                <a:solidFill>
                  <a:srgbClr val="000000"/>
                </a:solidFill>
              </a:rPr>
              <a:t> enfatizando el evangelismo, </a:t>
            </a:r>
          </a:p>
          <a:p>
            <a:pPr indent="-228600" defTabSz="914400">
              <a:spcBef>
                <a:spcPct val="0"/>
              </a:spcBef>
              <a:spcAft>
                <a:spcPts val="600"/>
              </a:spcAft>
            </a:pPr>
            <a:r>
              <a:rPr lang="es-ES_tradnl" altLang="en-US" sz="3600" i="1" dirty="0">
                <a:solidFill>
                  <a:srgbClr val="000000"/>
                </a:solidFill>
              </a:rPr>
              <a:t>el discipulado, </a:t>
            </a:r>
          </a:p>
          <a:p>
            <a:pPr indent="-228600" defTabSz="914400">
              <a:spcBef>
                <a:spcPct val="0"/>
              </a:spcBef>
              <a:spcAft>
                <a:spcPts val="600"/>
              </a:spcAft>
            </a:pPr>
            <a:r>
              <a:rPr lang="es-ES_tradnl" altLang="en-US" sz="3600" i="1" dirty="0">
                <a:solidFill>
                  <a:srgbClr val="000000"/>
                </a:solidFill>
              </a:rPr>
              <a:t>y la plantación de iglesias.</a:t>
            </a:r>
          </a:p>
          <a:p>
            <a:pPr marL="0" indent="-228600" defTabSz="914400">
              <a:spcBef>
                <a:spcPct val="0"/>
              </a:spcBef>
              <a:spcAft>
                <a:spcPts val="600"/>
              </a:spcAft>
            </a:pPr>
            <a:endParaRPr lang="en-US" altLang="en-US" sz="2500" b="1" dirty="0">
              <a:solidFill>
                <a:srgbClr val="000000"/>
              </a:solidFill>
            </a:endParaRPr>
          </a:p>
        </p:txBody>
      </p:sp>
    </p:spTree>
    <p:extLst>
      <p:ext uri="{BB962C8B-B14F-4D97-AF65-F5344CB8AC3E}">
        <p14:creationId xmlns:p14="http://schemas.microsoft.com/office/powerpoint/2010/main" val="1721542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22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3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b="1" kern="1200">
                <a:solidFill>
                  <a:srgbClr val="FFFFFF"/>
                </a:solidFill>
                <a:latin typeface="+mj-lt"/>
                <a:ea typeface="+mj-ea"/>
                <a:cs typeface="+mj-cs"/>
              </a:rPr>
              <a:t>Base Bíblica integración de fe y trabajo</a:t>
            </a:r>
            <a:endParaRPr lang="en-US" sz="5000" kern="1200">
              <a:solidFill>
                <a:srgbClr val="FFFFFF"/>
              </a:solidFill>
              <a:latin typeface="+mj-lt"/>
              <a:ea typeface="+mj-ea"/>
              <a:cs typeface="+mj-cs"/>
            </a:endParaRPr>
          </a:p>
        </p:txBody>
      </p:sp>
      <p:sp>
        <p:nvSpPr>
          <p:cNvPr id="138" name="Orden de Ir:…"/>
          <p:cNvSpPr txBox="1">
            <a:spLocks noGrp="1"/>
          </p:cNvSpPr>
          <p:nvPr>
            <p:ph type="body" idx="1"/>
          </p:nvPr>
        </p:nvSpPr>
        <p:spPr>
          <a:xfrm>
            <a:off x="566929" y="3822915"/>
            <a:ext cx="12058239" cy="3831433"/>
          </a:xfrm>
        </p:spPr>
        <p:txBody>
          <a:bodyPr vert="horz" lIns="91440" tIns="45720" rIns="91440" bIns="45720" rtlCol="0">
            <a:noAutofit/>
          </a:bodyPr>
          <a:lstStyle/>
          <a:p>
            <a:pPr marL="0" marR="457200" lvl="0" indent="0" algn="ctr" defTabSz="914400">
              <a:spcBef>
                <a:spcPts val="1000"/>
              </a:spcBef>
              <a:buSzTx/>
              <a:buNone/>
              <a:defRPr sz="4300" b="1">
                <a:solidFill>
                  <a:srgbClr val="000000"/>
                </a:solidFill>
                <a:latin typeface="Calibri"/>
                <a:ea typeface="Calibri"/>
                <a:cs typeface="Calibri"/>
                <a:sym typeface="Calibri"/>
              </a:defRPr>
            </a:pPr>
            <a:r>
              <a:rPr lang="es-ES_tradnl" sz="4000" b="1" i="1" dirty="0">
                <a:solidFill>
                  <a:srgbClr val="000000"/>
                </a:solidFill>
                <a:sym typeface="Calibri"/>
              </a:rPr>
              <a:t>Éxodo 8:1 NTV: “Entonces el Señor le dijo a Moisés: «Regresa a ver al faraón y anúnciale lo siguiente: “Esto dice el Señor: ‘Deja ir a mi pueblo para que me adore (</a:t>
            </a:r>
            <a:r>
              <a:rPr lang="es-ES_tradnl" sz="4000" b="1" i="1" dirty="0" err="1">
                <a:solidFill>
                  <a:srgbClr val="000000"/>
                </a:solidFill>
                <a:sym typeface="Calibri"/>
              </a:rPr>
              <a:t>avodah</a:t>
            </a:r>
            <a:r>
              <a:rPr lang="es-ES_tradnl" sz="4000" b="1" i="1" dirty="0">
                <a:solidFill>
                  <a:srgbClr val="000000"/>
                </a:solidFill>
                <a:sym typeface="Calibri"/>
              </a:rPr>
              <a:t>).” </a:t>
            </a:r>
          </a:p>
          <a:p>
            <a:pPr marL="0" marR="457200" indent="-228600" algn="ctr" defTabSz="914400">
              <a:spcBef>
                <a:spcPts val="1000"/>
              </a:spcBef>
              <a:defRPr sz="4300" b="1">
                <a:solidFill>
                  <a:srgbClr val="000000"/>
                </a:solidFill>
                <a:latin typeface="Calibri"/>
                <a:ea typeface="Calibri"/>
                <a:cs typeface="Calibri"/>
                <a:sym typeface="Calibri"/>
              </a:defRPr>
            </a:pPr>
            <a:endParaRPr lang="es-ES_tradnl" sz="4000" dirty="0">
              <a:solidFill>
                <a:srgbClr val="000000"/>
              </a:solidFill>
            </a:endParaRPr>
          </a:p>
          <a:p>
            <a:pPr marL="0" marR="457200" indent="0" algn="ctr" defTabSz="914400">
              <a:spcBef>
                <a:spcPts val="1000"/>
              </a:spcBef>
              <a:buNone/>
              <a:defRPr sz="4300" b="1">
                <a:solidFill>
                  <a:srgbClr val="000000"/>
                </a:solidFill>
                <a:latin typeface="Calibri"/>
                <a:ea typeface="Calibri"/>
                <a:cs typeface="Calibri"/>
                <a:sym typeface="Calibri"/>
              </a:defRPr>
            </a:pPr>
            <a:r>
              <a:rPr lang="es-ES_tradnl" sz="4000" dirty="0">
                <a:solidFill>
                  <a:srgbClr val="000000"/>
                </a:solidFill>
              </a:rPr>
              <a:t>ACEPCIONES DE LA PALABRA HEBREA AVODAH:</a:t>
            </a:r>
            <a:endParaRPr lang="es-ES_tradnl" sz="4000" b="1" i="1" dirty="0">
              <a:solidFill>
                <a:srgbClr val="000000"/>
              </a:solidFill>
              <a:sym typeface="Calibri"/>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AVODAH: ADORACIÓN. </a:t>
            </a: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El pueblo debía estar libre para dar esa devoción a Dios en la tierra que preparó para ellos .</a:t>
            </a:r>
          </a:p>
        </p:txBody>
      </p:sp>
    </p:spTree>
    <p:extLst>
      <p:ext uri="{BB962C8B-B14F-4D97-AF65-F5344CB8AC3E}">
        <p14:creationId xmlns:p14="http://schemas.microsoft.com/office/powerpoint/2010/main" val="148950181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3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b="1" kern="1200">
                <a:solidFill>
                  <a:srgbClr val="FFFFFF"/>
                </a:solidFill>
                <a:latin typeface="+mj-lt"/>
                <a:ea typeface="+mj-ea"/>
                <a:cs typeface="+mj-cs"/>
              </a:rPr>
              <a:t>Base Bíblica integración de fe y trabajo</a:t>
            </a:r>
            <a:endParaRPr lang="en-US" sz="5000" kern="1200">
              <a:solidFill>
                <a:srgbClr val="FFFFFF"/>
              </a:solidFill>
              <a:latin typeface="+mj-lt"/>
              <a:ea typeface="+mj-ea"/>
              <a:cs typeface="+mj-cs"/>
            </a:endParaRPr>
          </a:p>
        </p:txBody>
      </p:sp>
      <p:sp>
        <p:nvSpPr>
          <p:cNvPr id="138" name="Orden de Ir:…"/>
          <p:cNvSpPr txBox="1">
            <a:spLocks noGrp="1"/>
          </p:cNvSpPr>
          <p:nvPr>
            <p:ph type="body" idx="1"/>
          </p:nvPr>
        </p:nvSpPr>
        <p:spPr>
          <a:xfrm>
            <a:off x="676656" y="4398890"/>
            <a:ext cx="11686031" cy="3831433"/>
          </a:xfrm>
        </p:spPr>
        <p:txBody>
          <a:bodyPr vert="horz" lIns="91440" tIns="45720" rIns="91440" bIns="45720" rtlCol="0">
            <a:noAutofit/>
          </a:bodyPr>
          <a:lstStyle/>
          <a:p>
            <a:pPr marL="0" marR="457200" lvl="0" indent="0" algn="ctr" defTabSz="914400">
              <a:spcBef>
                <a:spcPts val="1000"/>
              </a:spcBef>
              <a:buSzTx/>
              <a:buNone/>
              <a:defRPr sz="4300" b="1">
                <a:solidFill>
                  <a:srgbClr val="000000"/>
                </a:solidFill>
                <a:latin typeface="Calibri"/>
                <a:ea typeface="Calibri"/>
                <a:cs typeface="Calibri"/>
                <a:sym typeface="Calibri"/>
              </a:defRPr>
            </a:pPr>
            <a:r>
              <a:rPr lang="es-ES_tradnl" sz="4000" b="1" i="1" dirty="0">
                <a:solidFill>
                  <a:srgbClr val="000000"/>
                </a:solidFill>
                <a:sym typeface="Calibri"/>
              </a:rPr>
              <a:t>Josué 24:15 NTV: “… Pero en cuanto a mí y a mi familia, nosotros serviremos (</a:t>
            </a:r>
            <a:r>
              <a:rPr lang="es-ES_tradnl" sz="4000" b="1" i="1" dirty="0" err="1">
                <a:solidFill>
                  <a:srgbClr val="000000"/>
                </a:solidFill>
                <a:sym typeface="Calibri"/>
              </a:rPr>
              <a:t>avodah</a:t>
            </a:r>
            <a:r>
              <a:rPr lang="es-ES_tradnl" sz="4000" b="1" i="1" dirty="0">
                <a:solidFill>
                  <a:srgbClr val="000000"/>
                </a:solidFill>
                <a:sym typeface="Calibri"/>
              </a:rPr>
              <a:t>)”  al Señor”. </a:t>
            </a:r>
          </a:p>
          <a:p>
            <a:pPr marL="0" marR="457200" lvl="0" indent="0" algn="ctr" defTabSz="914400">
              <a:spcBef>
                <a:spcPts val="1000"/>
              </a:spcBef>
              <a:buSzTx/>
              <a:buNone/>
              <a:defRPr sz="4300" b="1">
                <a:solidFill>
                  <a:srgbClr val="000000"/>
                </a:solidFill>
                <a:latin typeface="Calibri"/>
                <a:ea typeface="Calibri"/>
                <a:cs typeface="Calibri"/>
                <a:sym typeface="Calibri"/>
              </a:defRPr>
            </a:pPr>
            <a:endParaRPr lang="es-ES_tradnl" sz="4000" b="1" i="1" dirty="0">
              <a:solidFill>
                <a:srgbClr val="000000"/>
              </a:solidFill>
              <a:sym typeface="Calibri"/>
            </a:endParaRPr>
          </a:p>
          <a:p>
            <a:pPr marL="0" marR="457200" indent="0" algn="ctr" defTabSz="914400">
              <a:spcBef>
                <a:spcPts val="1000"/>
              </a:spcBef>
              <a:buNone/>
              <a:defRPr sz="4300" b="1">
                <a:solidFill>
                  <a:srgbClr val="000000"/>
                </a:solidFill>
                <a:latin typeface="Calibri"/>
                <a:ea typeface="Calibri"/>
                <a:cs typeface="Calibri"/>
                <a:sym typeface="Calibri"/>
              </a:defRPr>
            </a:pPr>
            <a:r>
              <a:rPr lang="es-ES_tradnl" sz="4000" dirty="0">
                <a:solidFill>
                  <a:srgbClr val="000000"/>
                </a:solidFill>
              </a:rPr>
              <a:t>ACEPCIONES DE LA PALABRA HEBREA AVODAH:</a:t>
            </a:r>
            <a:endParaRPr lang="es-ES_tradnl" sz="4000" b="1" i="1" dirty="0">
              <a:solidFill>
                <a:srgbClr val="000000"/>
              </a:solidFill>
              <a:sym typeface="Calibri"/>
            </a:endParaRPr>
          </a:p>
          <a:p>
            <a:pPr marL="0" marR="457200" indent="-228600" algn="ctr" defTabSz="914400">
              <a:spcBef>
                <a:spcPts val="1000"/>
              </a:spcBef>
              <a:defRPr sz="4300" b="1">
                <a:solidFill>
                  <a:srgbClr val="000000"/>
                </a:solidFill>
                <a:latin typeface="Calibri"/>
                <a:ea typeface="Calibri"/>
                <a:cs typeface="Calibri"/>
                <a:sym typeface="Calibri"/>
              </a:defRPr>
            </a:pPr>
            <a:endParaRPr lang="es-ES_tradnl" sz="4000" b="1" i="1" dirty="0">
              <a:solidFill>
                <a:srgbClr val="000000"/>
              </a:solidFill>
              <a:sym typeface="Calibri"/>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AVODAH: SERVICIO. </a:t>
            </a: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El servicio a Dios como una decisión y estilo de vida.</a:t>
            </a:r>
          </a:p>
        </p:txBody>
      </p:sp>
    </p:spTree>
    <p:extLst>
      <p:ext uri="{BB962C8B-B14F-4D97-AF65-F5344CB8AC3E}">
        <p14:creationId xmlns:p14="http://schemas.microsoft.com/office/powerpoint/2010/main" val="216232118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3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b="1" kern="1200" dirty="0">
                <a:solidFill>
                  <a:srgbClr val="FFFFFF"/>
                </a:solidFill>
                <a:latin typeface="+mj-lt"/>
                <a:ea typeface="+mj-ea"/>
                <a:cs typeface="+mj-cs"/>
              </a:rPr>
              <a:t>LAS TRES ACEPCIONES DE AVODAH INTEGRADAS</a:t>
            </a:r>
            <a:endParaRPr lang="en-US" sz="5000" kern="1200" dirty="0">
              <a:solidFill>
                <a:srgbClr val="FFFFFF"/>
              </a:solidFill>
              <a:latin typeface="+mj-lt"/>
              <a:ea typeface="+mj-ea"/>
              <a:cs typeface="+mj-cs"/>
            </a:endParaRPr>
          </a:p>
        </p:txBody>
      </p:sp>
      <p:sp>
        <p:nvSpPr>
          <p:cNvPr id="138" name="Orden de Ir:…"/>
          <p:cNvSpPr txBox="1">
            <a:spLocks noGrp="1"/>
          </p:cNvSpPr>
          <p:nvPr>
            <p:ph type="body" idx="1"/>
          </p:nvPr>
        </p:nvSpPr>
        <p:spPr>
          <a:xfrm>
            <a:off x="878677" y="3557642"/>
            <a:ext cx="11247119" cy="3831433"/>
          </a:xfrm>
        </p:spPr>
        <p:txBody>
          <a:bodyPr vert="horz" lIns="91440" tIns="45720" rIns="91440" bIns="45720" rtlCol="0">
            <a:noAutofit/>
          </a:bodyPr>
          <a:lstStyle/>
          <a:p>
            <a:pPr marL="0" marR="457200" indent="-228600" algn="ctr" defTabSz="914400">
              <a:spcBef>
                <a:spcPts val="1000"/>
              </a:spcBef>
              <a:buSzTx/>
              <a:defRPr sz="4300" b="1">
                <a:solidFill>
                  <a:srgbClr val="000000"/>
                </a:solidFill>
                <a:latin typeface="Calibri"/>
                <a:ea typeface="Calibri"/>
                <a:cs typeface="Calibri"/>
                <a:sym typeface="Calibri"/>
              </a:defRPr>
            </a:pPr>
            <a:endParaRPr lang="es-ES_tradnl" sz="4000" dirty="0">
              <a:solidFill>
                <a:srgbClr val="000000"/>
              </a:solidFill>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i="1" dirty="0">
                <a:solidFill>
                  <a:srgbClr val="000000"/>
                </a:solidFill>
                <a:sym typeface="Calibri"/>
              </a:rPr>
              <a:t>Ezequiel 20:40 NTV: “Pues algún día, dice el Señor Soberano, los israelitas me adorarán en mi monte santo…”. </a:t>
            </a:r>
          </a:p>
          <a:p>
            <a:pPr marL="0" marR="457200" indent="-228600" algn="ctr" defTabSz="914400">
              <a:spcBef>
                <a:spcPts val="1000"/>
              </a:spcBef>
              <a:buSzTx/>
              <a:defRPr sz="4300" b="1">
                <a:solidFill>
                  <a:srgbClr val="000000"/>
                </a:solidFill>
                <a:latin typeface="Calibri"/>
                <a:ea typeface="Calibri"/>
                <a:cs typeface="Calibri"/>
                <a:sym typeface="Calibri"/>
              </a:defRPr>
            </a:pPr>
            <a:endParaRPr lang="es-ES_tradnl" sz="4000" b="1" dirty="0">
              <a:solidFill>
                <a:srgbClr val="000000"/>
              </a:solidFill>
              <a:sym typeface="Calibri"/>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dirty="0">
                <a:solidFill>
                  <a:srgbClr val="000000"/>
                </a:solidFill>
                <a:sym typeface="Calibri"/>
              </a:rPr>
              <a:t>En este versículo podríamos utilizar cualquiera de las tres acepciones de la palabra: </a:t>
            </a:r>
          </a:p>
          <a:p>
            <a:pPr marL="0" marR="457200" indent="-228600" algn="ctr" defTabSz="914400">
              <a:spcBef>
                <a:spcPts val="1000"/>
              </a:spcBef>
              <a:buSzTx/>
              <a:defRPr sz="4300" b="1">
                <a:solidFill>
                  <a:srgbClr val="000000"/>
                </a:solidFill>
                <a:latin typeface="Calibri"/>
                <a:ea typeface="Calibri"/>
                <a:cs typeface="Calibri"/>
                <a:sym typeface="Calibri"/>
              </a:defRPr>
            </a:pPr>
            <a:endParaRPr lang="es-ES_tradnl" sz="4000" b="1" dirty="0">
              <a:solidFill>
                <a:srgbClr val="000000"/>
              </a:solidFill>
              <a:sym typeface="Calibri"/>
            </a:endParaRPr>
          </a:p>
          <a:p>
            <a:pPr marL="0" marR="457200" indent="0" algn="ctr" defTabSz="914400">
              <a:spcBef>
                <a:spcPts val="1000"/>
              </a:spcBef>
              <a:buSzTx/>
              <a:buNone/>
              <a:defRPr sz="4300" b="1">
                <a:solidFill>
                  <a:srgbClr val="000000"/>
                </a:solidFill>
                <a:latin typeface="Calibri"/>
                <a:ea typeface="Calibri"/>
                <a:cs typeface="Calibri"/>
                <a:sym typeface="Calibri"/>
              </a:defRPr>
            </a:pPr>
            <a:r>
              <a:rPr lang="es-ES_tradnl" sz="4000" b="1" i="1" dirty="0">
                <a:solidFill>
                  <a:srgbClr val="000000"/>
                </a:solidFill>
                <a:sym typeface="Calibri"/>
              </a:rPr>
              <a:t>ADORARÁN, SERVIRÁN, TRABAJARÁN</a:t>
            </a:r>
          </a:p>
        </p:txBody>
      </p:sp>
    </p:spTree>
    <p:extLst>
      <p:ext uri="{BB962C8B-B14F-4D97-AF65-F5344CB8AC3E}">
        <p14:creationId xmlns:p14="http://schemas.microsoft.com/office/powerpoint/2010/main" val="2642739185"/>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3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s-ES_tradnl" sz="5400" b="1" dirty="0">
                <a:solidFill>
                  <a:schemeClr val="bg1"/>
                </a:solidFill>
              </a:rPr>
              <a:t>EL TRABAJO NO ES MALDECIDO…</a:t>
            </a:r>
            <a:br>
              <a:rPr lang="es-ES_tradnl" sz="5400" b="1" dirty="0">
                <a:solidFill>
                  <a:schemeClr val="bg1"/>
                </a:solidFill>
              </a:rPr>
            </a:br>
            <a:r>
              <a:rPr lang="es-ES_tradnl" sz="5400" b="1" dirty="0">
                <a:solidFill>
                  <a:schemeClr val="bg1"/>
                </a:solidFill>
              </a:rPr>
              <a:t>ES LA TIERRA…</a:t>
            </a:r>
            <a:endParaRPr lang="en-US" sz="5000" b="1" kern="1200" dirty="0">
              <a:solidFill>
                <a:schemeClr val="bg1"/>
              </a:solidFill>
              <a:latin typeface="+mj-lt"/>
              <a:ea typeface="+mj-ea"/>
              <a:cs typeface="+mj-cs"/>
            </a:endParaRPr>
          </a:p>
        </p:txBody>
      </p:sp>
      <p:sp>
        <p:nvSpPr>
          <p:cNvPr id="138" name="Orden de Ir:…"/>
          <p:cNvSpPr txBox="1">
            <a:spLocks noGrp="1"/>
          </p:cNvSpPr>
          <p:nvPr>
            <p:ph type="body" idx="1"/>
          </p:nvPr>
        </p:nvSpPr>
        <p:spPr>
          <a:xfrm>
            <a:off x="878677" y="4236689"/>
            <a:ext cx="11247119" cy="3831433"/>
          </a:xfrm>
        </p:spPr>
        <p:txBody>
          <a:bodyPr vert="horz" lIns="91440" tIns="45720" rIns="91440" bIns="45720" rtlCol="0">
            <a:noAutofit/>
          </a:bodyPr>
          <a:lstStyle/>
          <a:p>
            <a:pPr marL="0" indent="0">
              <a:buNone/>
            </a:pPr>
            <a:r>
              <a:rPr lang="es-ES_tradnl" sz="4000" dirty="0"/>
              <a:t>Génesis 2.15 NTV: </a:t>
            </a:r>
            <a:r>
              <a:rPr lang="es-ES_tradnl" sz="4000" i="1" dirty="0"/>
              <a:t>“El Señor Dios puso al hombre en el jardín del Edén para que se ocupara de él y lo custodiara”.</a:t>
            </a:r>
          </a:p>
          <a:p>
            <a:pPr marL="0" indent="0">
              <a:buNone/>
            </a:pPr>
            <a:endParaRPr lang="es-ES_tradnl" sz="4000" i="1" dirty="0"/>
          </a:p>
          <a:p>
            <a:pPr marL="0" indent="0">
              <a:buNone/>
            </a:pPr>
            <a:r>
              <a:rPr lang="es-ES_tradnl" sz="4000" i="1" dirty="0"/>
              <a:t>Génesis 3:17b,19a NTV:  “… la tierra es maldita por tu culpa…”, “…con el sudor de tu frente obtendrás alimento para comer…”. </a:t>
            </a:r>
          </a:p>
          <a:p>
            <a:pPr marL="0" marR="457200" indent="-228600" algn="ctr" defTabSz="914400">
              <a:spcBef>
                <a:spcPts val="1000"/>
              </a:spcBef>
              <a:buSzTx/>
              <a:defRPr sz="4300" b="1">
                <a:solidFill>
                  <a:srgbClr val="000000"/>
                </a:solidFill>
                <a:latin typeface="Calibri"/>
                <a:ea typeface="Calibri"/>
                <a:cs typeface="Calibri"/>
                <a:sym typeface="Calibri"/>
              </a:defRPr>
            </a:pPr>
            <a:endParaRPr lang="es-ES_tradnl" sz="4000" dirty="0">
              <a:solidFill>
                <a:srgbClr val="000000"/>
              </a:solidFill>
            </a:endParaRPr>
          </a:p>
        </p:txBody>
      </p:sp>
    </p:spTree>
    <p:extLst>
      <p:ext uri="{BB962C8B-B14F-4D97-AF65-F5344CB8AC3E}">
        <p14:creationId xmlns:p14="http://schemas.microsoft.com/office/powerpoint/2010/main" val="241898759"/>
      </p:ext>
    </p:extLst>
  </p:cSld>
  <p:clrMapOvr>
    <a:masterClrMapping/>
  </p:clrMapOvr>
  <mc:AlternateContent xmlns:mc="http://schemas.openxmlformats.org/markup-compatibility/2006">
    <mc:Choice xmlns:p14="http://schemas.microsoft.com/office/powerpoint/2010/main"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7155" y="0"/>
            <a:ext cx="11637645"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14240" cy="9753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95E59CC-7059-4455-9789-EDFBBE8F5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 t="7983" r="60644" b="14447"/>
          <a:stretch/>
        </p:blipFill>
        <p:spPr>
          <a:xfrm>
            <a:off x="2962656" y="2"/>
            <a:ext cx="6598140" cy="97535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5" name="BASE BIBLICA DEL B4T">
            <a:extLst>
              <a:ext uri="{FF2B5EF4-FFF2-40B4-BE49-F238E27FC236}">
                <a16:creationId xmlns:a16="http://schemas.microsoft.com/office/drawing/2014/main" id="{9ADD63DE-F8C6-114C-A482-68B82E368BFA}"/>
              </a:ext>
            </a:extLst>
          </p:cNvPr>
          <p:cNvSpPr txBox="1">
            <a:spLocks noGrp="1"/>
          </p:cNvSpPr>
          <p:nvPr>
            <p:ph type="title"/>
          </p:nvPr>
        </p:nvSpPr>
        <p:spPr>
          <a:xfrm>
            <a:off x="448174" y="1767840"/>
            <a:ext cx="5028964" cy="6217919"/>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5400" b="1" kern="1200" dirty="0">
                <a:solidFill>
                  <a:srgbClr val="3F3F3F"/>
                </a:solidFill>
                <a:latin typeface="+mj-lt"/>
                <a:ea typeface="+mj-ea"/>
                <a:cs typeface="+mj-cs"/>
              </a:rPr>
              <a:t>EL TRABAJO NO ES MALDECIDO…</a:t>
            </a:r>
            <a:br>
              <a:rPr lang="en-US" sz="4400" b="1" kern="1200" dirty="0">
                <a:solidFill>
                  <a:srgbClr val="3F3F3F"/>
                </a:solidFill>
                <a:latin typeface="+mj-lt"/>
                <a:ea typeface="+mj-ea"/>
                <a:cs typeface="+mj-cs"/>
              </a:rPr>
            </a:br>
            <a:endParaRPr lang="en-US" sz="4400" b="1" kern="1200" dirty="0">
              <a:solidFill>
                <a:srgbClr val="3F3F3F"/>
              </a:solidFill>
              <a:latin typeface="+mj-lt"/>
              <a:ea typeface="+mj-ea"/>
              <a:cs typeface="+mj-cs"/>
            </a:endParaRPr>
          </a:p>
        </p:txBody>
      </p:sp>
      <p:sp>
        <p:nvSpPr>
          <p:cNvPr id="4" name="Text Placeholder 3">
            <a:extLst>
              <a:ext uri="{FF2B5EF4-FFF2-40B4-BE49-F238E27FC236}">
                <a16:creationId xmlns:a16="http://schemas.microsoft.com/office/drawing/2014/main" id="{4CE988AD-DDEE-184C-A703-7DB885B49250}"/>
              </a:ext>
            </a:extLst>
          </p:cNvPr>
          <p:cNvSpPr>
            <a:spLocks noGrp="1"/>
          </p:cNvSpPr>
          <p:nvPr>
            <p:ph type="body" idx="1"/>
          </p:nvPr>
        </p:nvSpPr>
        <p:spPr>
          <a:xfrm>
            <a:off x="6725920" y="1469137"/>
            <a:ext cx="5596128" cy="6815327"/>
          </a:xfrm>
        </p:spPr>
        <p:txBody>
          <a:bodyPr vert="horz" lIns="91440" tIns="45720" rIns="91440" bIns="45720" rtlCol="0" anchor="ctr">
            <a:normAutofit/>
          </a:bodyPr>
          <a:lstStyle/>
          <a:p>
            <a:pPr marL="96515" indent="0" algn="ctr" defTabSz="914400">
              <a:buNone/>
            </a:pPr>
            <a:r>
              <a:rPr lang="en-US" sz="4400" dirty="0">
                <a:solidFill>
                  <a:srgbClr val="FFFFFF"/>
                </a:solidFill>
              </a:rPr>
              <a:t>SINO LA TIERRA</a:t>
            </a:r>
          </a:p>
          <a:p>
            <a:pPr marL="96515" indent="0" algn="ctr" defTabSz="914400">
              <a:buNone/>
            </a:pPr>
            <a:r>
              <a:rPr lang="en-US" sz="4400" i="1" dirty="0">
                <a:solidFill>
                  <a:srgbClr val="FFFFFF"/>
                </a:solidFill>
              </a:rPr>
              <a:t>EL CONCEPTO DEL TRABAJO ES EL MISMO, SOLO QUE AHORA HABRA MAS ESFUERZO PARA MANTENERSE. </a:t>
            </a:r>
          </a:p>
          <a:p>
            <a:pPr indent="-228600" defTabSz="914400"/>
            <a:endParaRPr lang="en-US" sz="3000" dirty="0">
              <a:solidFill>
                <a:srgbClr val="FFFFFF"/>
              </a:solidFill>
            </a:endParaRPr>
          </a:p>
        </p:txBody>
      </p:sp>
    </p:spTree>
    <p:extLst>
      <p:ext uri="{BB962C8B-B14F-4D97-AF65-F5344CB8AC3E}">
        <p14:creationId xmlns:p14="http://schemas.microsoft.com/office/powerpoint/2010/main" val="1462154016"/>
      </p:ext>
    </p:extLst>
  </p:cSld>
  <p:clrMapOvr>
    <a:overrideClrMapping bg1="dk1" tx1="lt1" bg2="dk2" tx2="lt2" accent1="accent1" accent2="accent2" accent3="accent3" accent4="accent4" accent5="accent5" accent6="accent6" hlink="hlink" folHlink="folHlink"/>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Freeform: Shape 16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697289" cy="97536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oup 16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36311" y="0"/>
            <a:ext cx="2599267" cy="9753600"/>
            <a:chOff x="1320800" y="0"/>
            <a:chExt cx="2436813" cy="6858001"/>
          </a:xfrm>
        </p:grpSpPr>
        <p:sp>
          <p:nvSpPr>
            <p:cNvPr id="16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Rectangle 1">
            <a:extLst>
              <a:ext uri="{FF2B5EF4-FFF2-40B4-BE49-F238E27FC236}">
                <a16:creationId xmlns:a16="http://schemas.microsoft.com/office/drawing/2014/main" id="{84040690-C455-8D44-8A45-E6908D4D9454}"/>
              </a:ext>
            </a:extLst>
          </p:cNvPr>
          <p:cNvSpPr/>
          <p:nvPr/>
        </p:nvSpPr>
        <p:spPr>
          <a:xfrm>
            <a:off x="5073061" y="6630247"/>
            <a:ext cx="7700753" cy="1536700"/>
          </a:xfrm>
          <a:prstGeom prst="rect">
            <a:avLst/>
          </a:prstGeom>
        </p:spPr>
        <p:txBody>
          <a:bodyPr wrap="square" anchor="t">
            <a:normAutofit/>
          </a:bodyPr>
          <a:lstStyle/>
          <a:p>
            <a:pPr algn="just">
              <a:spcAft>
                <a:spcPts val="600"/>
              </a:spcAft>
            </a:pPr>
            <a:r>
              <a:rPr lang="es-ES_tradnl" sz="4400" b="1" dirty="0"/>
              <a:t>PLANTÓ LA IGLESIA DE CORINTO TRABAJANDO. </a:t>
            </a:r>
          </a:p>
        </p:txBody>
      </p:sp>
      <p:sp>
        <p:nvSpPr>
          <p:cNvPr id="157" name="BASE BIBLICA DEL B4T"/>
          <p:cNvSpPr txBox="1">
            <a:spLocks noGrp="1"/>
          </p:cNvSpPr>
          <p:nvPr>
            <p:ph type="title"/>
          </p:nvPr>
        </p:nvSpPr>
        <p:spPr>
          <a:xfrm>
            <a:off x="570688" y="975360"/>
            <a:ext cx="3500980" cy="7261013"/>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dirty="0">
                <a:solidFill>
                  <a:srgbClr val="FFFFFF"/>
                </a:solidFill>
                <a:latin typeface="+mj-lt"/>
                <a:ea typeface="+mj-ea"/>
                <a:cs typeface="+mj-cs"/>
              </a:rPr>
              <a:t>EL APOSTOL PABLO </a:t>
            </a:r>
            <a:r>
              <a:rPr lang="en-US" sz="5000" kern="1200" dirty="0" err="1">
                <a:solidFill>
                  <a:srgbClr val="FFFFFF"/>
                </a:solidFill>
                <a:latin typeface="+mj-lt"/>
                <a:ea typeface="+mj-ea"/>
                <a:cs typeface="+mj-cs"/>
              </a:rPr>
              <a:t>modela</a:t>
            </a:r>
            <a:r>
              <a:rPr lang="en-US" sz="5000" kern="1200" dirty="0">
                <a:solidFill>
                  <a:srgbClr val="FFFFFF"/>
                </a:solidFill>
                <a:latin typeface="+mj-lt"/>
                <a:ea typeface="+mj-ea"/>
                <a:cs typeface="+mj-cs"/>
              </a:rPr>
              <a:t> </a:t>
            </a:r>
            <a:r>
              <a:rPr lang="en-US" sz="5000" kern="1200" dirty="0" err="1">
                <a:solidFill>
                  <a:srgbClr val="FFFFFF"/>
                </a:solidFill>
                <a:latin typeface="+mj-lt"/>
                <a:ea typeface="+mj-ea"/>
                <a:cs typeface="+mj-cs"/>
              </a:rPr>
              <a:t>trabajar</a:t>
            </a:r>
            <a:endParaRPr lang="en-US" sz="5000" kern="1200" dirty="0">
              <a:solidFill>
                <a:srgbClr val="FFFFFF"/>
              </a:solidFill>
              <a:latin typeface="+mj-lt"/>
              <a:ea typeface="+mj-ea"/>
              <a:cs typeface="+mj-cs"/>
            </a:endParaRP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5334000" y="965200"/>
            <a:ext cx="6921500" cy="5651500"/>
          </a:xfrm>
        </p:spPr>
        <p:txBody>
          <a:bodyPr vert="horz" wrap="square" lIns="91440" tIns="45720" rIns="91440" bIns="45720" rtlCol="0" anchor="t">
            <a:norm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pPr>
              <a:spcAft>
                <a:spcPts val="600"/>
              </a:spcAft>
            </a:pPr>
            <a:r>
              <a:rPr lang="es-ES_tradnl" sz="4400" dirty="0"/>
              <a:t>Hechos 18:3 NTV:</a:t>
            </a:r>
          </a:p>
          <a:p>
            <a:pPr>
              <a:spcAft>
                <a:spcPts val="600"/>
              </a:spcAft>
            </a:pPr>
            <a:r>
              <a:rPr lang="es-ES_tradnl" sz="4400" i="1" dirty="0"/>
              <a:t>“Pablo se quedó a vivir y a trabajar con ellos, porque eran fabricantes de carpas al igual que él”. </a:t>
            </a:r>
          </a:p>
          <a:p>
            <a:pPr>
              <a:spcAft>
                <a:spcPts val="600"/>
              </a:spcAft>
            </a:pPr>
            <a:endParaRPr lang="es-ES_tradnl" sz="4400" i="1" dirty="0"/>
          </a:p>
          <a:p>
            <a:pPr>
              <a:spcAft>
                <a:spcPts val="600"/>
              </a:spcAft>
            </a:pPr>
            <a:r>
              <a:rPr lang="es-ES_tradnl" sz="4400" i="1" dirty="0"/>
              <a:t>RVA:</a:t>
            </a:r>
          </a:p>
          <a:p>
            <a:pPr>
              <a:spcAft>
                <a:spcPts val="600"/>
              </a:spcAft>
            </a:pPr>
            <a:r>
              <a:rPr lang="es-ES_tradnl" sz="4400" i="1" dirty="0"/>
              <a:t>“eran del mismo oficio”. </a:t>
            </a:r>
          </a:p>
        </p:txBody>
      </p:sp>
    </p:spTree>
    <p:extLst>
      <p:ext uri="{BB962C8B-B14F-4D97-AF65-F5344CB8AC3E}">
        <p14:creationId xmlns:p14="http://schemas.microsoft.com/office/powerpoint/2010/main" val="278768465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a:solidFill>
                  <a:srgbClr val="FFFFFF"/>
                </a:solidFill>
                <a:latin typeface="+mj-lt"/>
                <a:ea typeface="+mj-ea"/>
                <a:cs typeface="+mj-cs"/>
              </a:rPr>
              <a:t>EL APOSTOL PABLO modela trabajar</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536248"/>
            <a:ext cx="11538240" cy="3831433"/>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pPr indent="-228600" defTabSz="914400">
              <a:spcAft>
                <a:spcPts val="600"/>
              </a:spcAft>
              <a:buFont typeface="Arial" panose="020B0604020202020204" pitchFamily="34" charset="0"/>
              <a:buChar char="•"/>
            </a:pPr>
            <a:endParaRPr lang="en-US" sz="4400" dirty="0">
              <a:latin typeface="+mn-lt"/>
              <a:ea typeface="+mn-ea"/>
              <a:cs typeface="+mn-cs"/>
            </a:endParaRPr>
          </a:p>
          <a:p>
            <a:pPr defTabSz="914400">
              <a:spcAft>
                <a:spcPts val="600"/>
              </a:spcAft>
            </a:pPr>
            <a:r>
              <a:rPr lang="en-US" sz="4400" dirty="0" err="1">
                <a:latin typeface="+mn-lt"/>
                <a:ea typeface="+mn-ea"/>
                <a:cs typeface="+mn-cs"/>
              </a:rPr>
              <a:t>Hechos</a:t>
            </a:r>
            <a:r>
              <a:rPr lang="en-US" sz="4400" dirty="0">
                <a:latin typeface="+mn-lt"/>
                <a:ea typeface="+mn-ea"/>
                <a:cs typeface="+mn-cs"/>
              </a:rPr>
              <a:t> 20:34-35 NTV: </a:t>
            </a:r>
          </a:p>
          <a:p>
            <a:pPr algn="just" defTabSz="914400">
              <a:spcAft>
                <a:spcPts val="600"/>
              </a:spcAft>
            </a:pPr>
            <a:r>
              <a:rPr lang="en-US" sz="4400" i="1" dirty="0">
                <a:latin typeface="+mn-lt"/>
                <a:ea typeface="+mn-ea"/>
                <a:cs typeface="+mn-cs"/>
              </a:rPr>
              <a:t>“</a:t>
            </a:r>
            <a:r>
              <a:rPr lang="en-US" sz="4400" i="1" dirty="0" err="1">
                <a:latin typeface="+mn-lt"/>
                <a:ea typeface="+mn-ea"/>
                <a:cs typeface="+mn-cs"/>
              </a:rPr>
              <a:t>Ustedes</a:t>
            </a:r>
            <a:r>
              <a:rPr lang="en-US" sz="4400" i="1" dirty="0">
                <a:latin typeface="+mn-lt"/>
                <a:ea typeface="+mn-ea"/>
                <a:cs typeface="+mn-cs"/>
              </a:rPr>
              <a:t> </a:t>
            </a:r>
            <a:r>
              <a:rPr lang="en-US" sz="4400" i="1" dirty="0" err="1">
                <a:latin typeface="+mn-lt"/>
                <a:ea typeface="+mn-ea"/>
                <a:cs typeface="+mn-cs"/>
              </a:rPr>
              <a:t>saben</a:t>
            </a:r>
            <a:r>
              <a:rPr lang="en-US" sz="4400" i="1" dirty="0">
                <a:latin typeface="+mn-lt"/>
                <a:ea typeface="+mn-ea"/>
                <a:cs typeface="+mn-cs"/>
              </a:rPr>
              <a:t> que mis dos manos </a:t>
            </a:r>
            <a:r>
              <a:rPr lang="en-US" sz="4400" i="1" dirty="0" err="1">
                <a:latin typeface="+mn-lt"/>
                <a:ea typeface="+mn-ea"/>
                <a:cs typeface="+mn-cs"/>
              </a:rPr>
              <a:t>han</a:t>
            </a:r>
            <a:r>
              <a:rPr lang="en-US" sz="4400" i="1" dirty="0">
                <a:latin typeface="+mn-lt"/>
                <a:ea typeface="+mn-ea"/>
                <a:cs typeface="+mn-cs"/>
              </a:rPr>
              <a:t> </a:t>
            </a:r>
            <a:r>
              <a:rPr lang="en-US" sz="4400" i="1" dirty="0" err="1">
                <a:latin typeface="+mn-lt"/>
                <a:ea typeface="+mn-ea"/>
                <a:cs typeface="+mn-cs"/>
              </a:rPr>
              <a:t>trabajado</a:t>
            </a:r>
            <a:r>
              <a:rPr lang="en-US" sz="4400" i="1" dirty="0">
                <a:latin typeface="+mn-lt"/>
                <a:ea typeface="+mn-ea"/>
                <a:cs typeface="+mn-cs"/>
              </a:rPr>
              <a:t> para </a:t>
            </a:r>
            <a:r>
              <a:rPr lang="en-US" sz="4400" i="1" dirty="0" err="1">
                <a:latin typeface="+mn-lt"/>
                <a:ea typeface="+mn-ea"/>
                <a:cs typeface="+mn-cs"/>
              </a:rPr>
              <a:t>satisfacer</a:t>
            </a:r>
            <a:r>
              <a:rPr lang="en-US" sz="4400" i="1" dirty="0">
                <a:latin typeface="+mn-lt"/>
                <a:ea typeface="+mn-ea"/>
                <a:cs typeface="+mn-cs"/>
              </a:rPr>
              <a:t> mis </a:t>
            </a:r>
            <a:r>
              <a:rPr lang="en-US" sz="4400" i="1" dirty="0" err="1">
                <a:latin typeface="+mn-lt"/>
                <a:ea typeface="+mn-ea"/>
                <a:cs typeface="+mn-cs"/>
              </a:rPr>
              <a:t>propias</a:t>
            </a:r>
            <a:r>
              <a:rPr lang="en-US" sz="4400" i="1" dirty="0">
                <a:latin typeface="+mn-lt"/>
                <a:ea typeface="+mn-ea"/>
                <a:cs typeface="+mn-cs"/>
              </a:rPr>
              <a:t> </a:t>
            </a:r>
            <a:r>
              <a:rPr lang="en-US" sz="4400" i="1" dirty="0" err="1">
                <a:latin typeface="+mn-lt"/>
                <a:ea typeface="+mn-ea"/>
                <a:cs typeface="+mn-cs"/>
              </a:rPr>
              <a:t>necesidades</a:t>
            </a:r>
            <a:r>
              <a:rPr lang="en-US" sz="4400" i="1" dirty="0">
                <a:latin typeface="+mn-lt"/>
                <a:ea typeface="+mn-ea"/>
                <a:cs typeface="+mn-cs"/>
              </a:rPr>
              <a:t> e </a:t>
            </a:r>
            <a:r>
              <a:rPr lang="en-US" sz="4400" i="1" dirty="0" err="1">
                <a:latin typeface="+mn-lt"/>
                <a:ea typeface="+mn-ea"/>
                <a:cs typeface="+mn-cs"/>
              </a:rPr>
              <a:t>incluso</a:t>
            </a:r>
            <a:r>
              <a:rPr lang="en-US" sz="4400" i="1" dirty="0">
                <a:latin typeface="+mn-lt"/>
                <a:ea typeface="+mn-ea"/>
                <a:cs typeface="+mn-cs"/>
              </a:rPr>
              <a:t> las </a:t>
            </a:r>
            <a:r>
              <a:rPr lang="en-US" sz="4400" i="1" dirty="0" err="1">
                <a:latin typeface="+mn-lt"/>
                <a:ea typeface="+mn-ea"/>
                <a:cs typeface="+mn-cs"/>
              </a:rPr>
              <a:t>necesidades</a:t>
            </a:r>
            <a:r>
              <a:rPr lang="en-US" sz="4400" i="1" dirty="0">
                <a:latin typeface="+mn-lt"/>
                <a:ea typeface="+mn-ea"/>
                <a:cs typeface="+mn-cs"/>
              </a:rPr>
              <a:t> de los que </a:t>
            </a:r>
            <a:r>
              <a:rPr lang="en-US" sz="4400" i="1" dirty="0" err="1">
                <a:latin typeface="+mn-lt"/>
                <a:ea typeface="+mn-ea"/>
                <a:cs typeface="+mn-cs"/>
              </a:rPr>
              <a:t>estuvieron</a:t>
            </a:r>
            <a:r>
              <a:rPr lang="en-US" sz="4400" i="1" dirty="0">
                <a:latin typeface="+mn-lt"/>
                <a:ea typeface="+mn-ea"/>
                <a:cs typeface="+mn-cs"/>
              </a:rPr>
              <a:t> </a:t>
            </a:r>
            <a:r>
              <a:rPr lang="en-US" sz="4400" i="1" dirty="0" err="1">
                <a:latin typeface="+mn-lt"/>
                <a:ea typeface="+mn-ea"/>
                <a:cs typeface="+mn-cs"/>
              </a:rPr>
              <a:t>conmigo</a:t>
            </a:r>
            <a:r>
              <a:rPr lang="en-US" sz="4400" i="1" dirty="0">
                <a:latin typeface="+mn-lt"/>
                <a:ea typeface="+mn-ea"/>
                <a:cs typeface="+mn-cs"/>
              </a:rPr>
              <a:t>. Y he </a:t>
            </a:r>
            <a:r>
              <a:rPr lang="en-US" sz="4400" i="1" dirty="0" err="1">
                <a:latin typeface="+mn-lt"/>
                <a:ea typeface="+mn-ea"/>
                <a:cs typeface="+mn-cs"/>
              </a:rPr>
              <a:t>sido</a:t>
            </a:r>
            <a:r>
              <a:rPr lang="en-US" sz="4400" i="1" dirty="0">
                <a:latin typeface="+mn-lt"/>
                <a:ea typeface="+mn-ea"/>
                <a:cs typeface="+mn-cs"/>
              </a:rPr>
              <a:t> un </a:t>
            </a:r>
            <a:r>
              <a:rPr lang="en-US" sz="4400" i="1" dirty="0" err="1">
                <a:latin typeface="+mn-lt"/>
                <a:ea typeface="+mn-ea"/>
                <a:cs typeface="+mn-cs"/>
              </a:rPr>
              <a:t>ejemplo</a:t>
            </a:r>
            <a:r>
              <a:rPr lang="en-US" sz="4400" i="1" dirty="0">
                <a:latin typeface="+mn-lt"/>
                <a:ea typeface="+mn-ea"/>
                <a:cs typeface="+mn-cs"/>
              </a:rPr>
              <a:t> </a:t>
            </a:r>
            <a:r>
              <a:rPr lang="en-US" sz="4400" i="1" dirty="0" err="1">
                <a:latin typeface="+mn-lt"/>
                <a:ea typeface="+mn-ea"/>
                <a:cs typeface="+mn-cs"/>
              </a:rPr>
              <a:t>constante</a:t>
            </a:r>
            <a:r>
              <a:rPr lang="en-US" sz="4400" i="1" dirty="0">
                <a:latin typeface="+mn-lt"/>
                <a:ea typeface="+mn-ea"/>
                <a:cs typeface="+mn-cs"/>
              </a:rPr>
              <a:t> de </a:t>
            </a:r>
            <a:r>
              <a:rPr lang="en-US" sz="4400" i="1" dirty="0" err="1">
                <a:latin typeface="+mn-lt"/>
                <a:ea typeface="+mn-ea"/>
                <a:cs typeface="+mn-cs"/>
              </a:rPr>
              <a:t>cómo</a:t>
            </a:r>
            <a:r>
              <a:rPr lang="en-US" sz="4400" i="1" dirty="0">
                <a:latin typeface="+mn-lt"/>
                <a:ea typeface="+mn-ea"/>
                <a:cs typeface="+mn-cs"/>
              </a:rPr>
              <a:t> </a:t>
            </a:r>
            <a:r>
              <a:rPr lang="en-US" sz="4400" i="1" dirty="0" err="1">
                <a:latin typeface="+mn-lt"/>
                <a:ea typeface="+mn-ea"/>
                <a:cs typeface="+mn-cs"/>
              </a:rPr>
              <a:t>pueden</a:t>
            </a:r>
            <a:r>
              <a:rPr lang="en-US" sz="4400" i="1" dirty="0">
                <a:latin typeface="+mn-lt"/>
                <a:ea typeface="+mn-ea"/>
                <a:cs typeface="+mn-cs"/>
              </a:rPr>
              <a:t> </a:t>
            </a:r>
            <a:r>
              <a:rPr lang="en-US" sz="4400" i="1" dirty="0" err="1">
                <a:latin typeface="+mn-lt"/>
                <a:ea typeface="+mn-ea"/>
                <a:cs typeface="+mn-cs"/>
              </a:rPr>
              <a:t>ayudar</a:t>
            </a:r>
            <a:r>
              <a:rPr lang="en-US" sz="4400" i="1" dirty="0">
                <a:latin typeface="+mn-lt"/>
                <a:ea typeface="+mn-ea"/>
                <a:cs typeface="+mn-cs"/>
              </a:rPr>
              <a:t> con </a:t>
            </a:r>
            <a:r>
              <a:rPr lang="en-US" sz="4400" i="1" dirty="0" err="1">
                <a:latin typeface="+mn-lt"/>
                <a:ea typeface="+mn-ea"/>
                <a:cs typeface="+mn-cs"/>
              </a:rPr>
              <a:t>trabajo</a:t>
            </a:r>
            <a:r>
              <a:rPr lang="en-US" sz="4400" i="1" dirty="0">
                <a:latin typeface="+mn-lt"/>
                <a:ea typeface="+mn-ea"/>
                <a:cs typeface="+mn-cs"/>
              </a:rPr>
              <a:t> y </a:t>
            </a:r>
            <a:r>
              <a:rPr lang="en-US" sz="4400" i="1" dirty="0" err="1">
                <a:latin typeface="+mn-lt"/>
                <a:ea typeface="+mn-ea"/>
                <a:cs typeface="+mn-cs"/>
              </a:rPr>
              <a:t>esfuerzo</a:t>
            </a:r>
            <a:r>
              <a:rPr lang="en-US" sz="4400" i="1" dirty="0">
                <a:latin typeface="+mn-lt"/>
                <a:ea typeface="+mn-ea"/>
                <a:cs typeface="+mn-cs"/>
              </a:rPr>
              <a:t> a los que </a:t>
            </a:r>
            <a:r>
              <a:rPr lang="en-US" sz="4400" i="1" dirty="0" err="1">
                <a:latin typeface="+mn-lt"/>
                <a:ea typeface="+mn-ea"/>
                <a:cs typeface="+mn-cs"/>
              </a:rPr>
              <a:t>están</a:t>
            </a:r>
            <a:r>
              <a:rPr lang="en-US" sz="4400" i="1" dirty="0">
                <a:latin typeface="+mn-lt"/>
                <a:ea typeface="+mn-ea"/>
                <a:cs typeface="+mn-cs"/>
              </a:rPr>
              <a:t> </a:t>
            </a:r>
            <a:r>
              <a:rPr lang="en-US" sz="4400" i="1" dirty="0" err="1">
                <a:latin typeface="+mn-lt"/>
                <a:ea typeface="+mn-ea"/>
                <a:cs typeface="+mn-cs"/>
              </a:rPr>
              <a:t>en</a:t>
            </a:r>
            <a:r>
              <a:rPr lang="en-US" sz="4400" i="1" dirty="0">
                <a:latin typeface="+mn-lt"/>
                <a:ea typeface="+mn-ea"/>
                <a:cs typeface="+mn-cs"/>
              </a:rPr>
              <a:t> </a:t>
            </a:r>
            <a:r>
              <a:rPr lang="en-US" sz="4400" i="1" dirty="0" err="1">
                <a:latin typeface="+mn-lt"/>
                <a:ea typeface="+mn-ea"/>
                <a:cs typeface="+mn-cs"/>
              </a:rPr>
              <a:t>necesidad</a:t>
            </a:r>
            <a:r>
              <a:rPr lang="en-US" sz="4400" i="1" dirty="0">
                <a:latin typeface="+mn-lt"/>
                <a:ea typeface="+mn-ea"/>
                <a:cs typeface="+mn-cs"/>
              </a:rPr>
              <a:t>.” </a:t>
            </a:r>
          </a:p>
        </p:txBody>
      </p:sp>
    </p:spTree>
    <p:extLst>
      <p:ext uri="{BB962C8B-B14F-4D97-AF65-F5344CB8AC3E}">
        <p14:creationId xmlns:p14="http://schemas.microsoft.com/office/powerpoint/2010/main" val="1528568809"/>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a:solidFill>
                  <a:srgbClr val="FFFFFF"/>
                </a:solidFill>
                <a:latin typeface="+mj-lt"/>
                <a:ea typeface="+mj-ea"/>
                <a:cs typeface="+mj-cs"/>
              </a:rPr>
              <a:t>EL APOSTOL PABLO modela trabajar</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479602"/>
            <a:ext cx="11538240" cy="3831433"/>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endParaRPr lang="es-ES_tradnl" sz="3600" dirty="0"/>
          </a:p>
          <a:p>
            <a:r>
              <a:rPr lang="es-ES_tradnl" sz="3600" dirty="0"/>
              <a:t>2 Tesalonicenses 3:6-9 NTV</a:t>
            </a:r>
            <a:r>
              <a:rPr lang="en-US" sz="3600" dirty="0"/>
              <a:t>:</a:t>
            </a:r>
          </a:p>
          <a:p>
            <a:r>
              <a:rPr lang="es-ES_tradnl" sz="3600" i="1" dirty="0"/>
              <a:t>“…ustedes saben que deben imitarnos. No estuvimos sin hacer nada cuando los visitamos a ustedes.  En ningún momento aceptamos comida de nadie sin pagarla. Trabajamos mucho de día y de noche a fin de no ser una carga para ninguno de ustedes.” </a:t>
            </a:r>
          </a:p>
        </p:txBody>
      </p:sp>
      <p:sp>
        <p:nvSpPr>
          <p:cNvPr id="7" name="BASE BIBLICA DEL B4T">
            <a:extLst>
              <a:ext uri="{FF2B5EF4-FFF2-40B4-BE49-F238E27FC236}">
                <a16:creationId xmlns:a16="http://schemas.microsoft.com/office/drawing/2014/main" id="{47DE6A55-957A-8A40-8F3B-82F6435772C7}"/>
              </a:ext>
            </a:extLst>
          </p:cNvPr>
          <p:cNvSpPr txBox="1">
            <a:spLocks/>
          </p:cNvSpPr>
          <p:nvPr/>
        </p:nvSpPr>
        <p:spPr>
          <a:xfrm>
            <a:off x="1086928" y="7729670"/>
            <a:ext cx="10681118" cy="17463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lvl1pPr marL="0" marR="0" indent="0" algn="l" defTabSz="543305" rtl="0" latinLnBrk="0">
              <a:lnSpc>
                <a:spcPct val="100000"/>
              </a:lnSpc>
              <a:spcBef>
                <a:spcPts val="2100"/>
              </a:spcBef>
              <a:spcAft>
                <a:spcPts val="0"/>
              </a:spcAft>
              <a:buClrTx/>
              <a:buSzTx/>
              <a:buFontTx/>
              <a:buNone/>
              <a:tabLst/>
              <a:defRPr sz="4836"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a:lstStyle>
          <a:p>
            <a:pPr algn="just"/>
            <a:r>
              <a:rPr lang="es-ES_tradnl" sz="4000" b="1" dirty="0">
                <a:solidFill>
                  <a:schemeClr val="tx1">
                    <a:lumMod val="75000"/>
                    <a:lumOff val="25000"/>
                  </a:schemeClr>
                </a:solidFill>
              </a:rPr>
              <a:t>TODO CRISTIANO MADURO DEBE TRABAJAR PARA SUBSISTIR Y TAMBIÉN HACER MINISTERIO</a:t>
            </a:r>
          </a:p>
        </p:txBody>
      </p:sp>
    </p:spTree>
    <p:extLst>
      <p:ext uri="{BB962C8B-B14F-4D97-AF65-F5344CB8AC3E}">
        <p14:creationId xmlns:p14="http://schemas.microsoft.com/office/powerpoint/2010/main" val="4096903971"/>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uiExpand="1" build="p"/>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dirty="0">
                <a:solidFill>
                  <a:srgbClr val="FFFFFF"/>
                </a:solidFill>
                <a:latin typeface="+mj-lt"/>
                <a:ea typeface="+mj-ea"/>
                <a:cs typeface="+mj-cs"/>
              </a:rPr>
              <a:t>PABLO </a:t>
            </a:r>
            <a:r>
              <a:rPr lang="en-US" sz="5000" kern="1200" dirty="0" err="1">
                <a:solidFill>
                  <a:srgbClr val="FFFFFF"/>
                </a:solidFill>
                <a:latin typeface="+mj-lt"/>
                <a:ea typeface="+mj-ea"/>
                <a:cs typeface="+mj-cs"/>
              </a:rPr>
              <a:t>enseña</a:t>
            </a:r>
            <a:r>
              <a:rPr lang="en-US" sz="5000" kern="1200" dirty="0">
                <a:solidFill>
                  <a:srgbClr val="FFFFFF"/>
                </a:solidFill>
                <a:latin typeface="+mj-lt"/>
                <a:ea typeface="+mj-ea"/>
                <a:cs typeface="+mj-cs"/>
              </a:rPr>
              <a:t> MAYORDOMÍA INTEGRAL</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479602"/>
            <a:ext cx="11538240" cy="3831433"/>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endParaRPr lang="es-ES_tradnl" sz="3600" dirty="0"/>
          </a:p>
          <a:p>
            <a:r>
              <a:rPr lang="es-ES_tradnl" sz="4000" dirty="0"/>
              <a:t>1 Corintios 10:31 NTV. </a:t>
            </a:r>
          </a:p>
          <a:p>
            <a:r>
              <a:rPr lang="es-ES_tradnl" sz="3600" i="1" dirty="0"/>
              <a:t>“Así que, sea que coman o beban o cualquier otra cosa que hagan, háganlo todo para la gloria de Dios.” </a:t>
            </a:r>
          </a:p>
          <a:p>
            <a:endParaRPr lang="es-ES_tradnl" sz="3600" i="1" dirty="0"/>
          </a:p>
          <a:p>
            <a:r>
              <a:rPr lang="es-ES_tradnl" sz="3600" dirty="0"/>
              <a:t>Colosenses 3:23 NTV</a:t>
            </a:r>
            <a:r>
              <a:rPr lang="en-US" sz="3600" dirty="0"/>
              <a:t>:</a:t>
            </a:r>
          </a:p>
          <a:p>
            <a:r>
              <a:rPr lang="es-ES_tradnl" sz="3600" i="1" dirty="0"/>
              <a:t>“Trabajen de buena gana en todo lo que hagan, como si fuera para el Señor y no para la gente”. </a:t>
            </a:r>
          </a:p>
        </p:txBody>
      </p:sp>
      <p:sp>
        <p:nvSpPr>
          <p:cNvPr id="7" name="BASE BIBLICA DEL B4T">
            <a:extLst>
              <a:ext uri="{FF2B5EF4-FFF2-40B4-BE49-F238E27FC236}">
                <a16:creationId xmlns:a16="http://schemas.microsoft.com/office/drawing/2014/main" id="{85C36CBD-0C0F-5341-A6CB-26DFC125F515}"/>
              </a:ext>
            </a:extLst>
          </p:cNvPr>
          <p:cNvSpPr txBox="1">
            <a:spLocks/>
          </p:cNvSpPr>
          <p:nvPr/>
        </p:nvSpPr>
        <p:spPr>
          <a:xfrm>
            <a:off x="1065840" y="8007279"/>
            <a:ext cx="10681118" cy="17463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lvl1pPr marL="0" marR="0" indent="0" algn="l" defTabSz="543305" rtl="0" latinLnBrk="0">
              <a:lnSpc>
                <a:spcPct val="100000"/>
              </a:lnSpc>
              <a:spcBef>
                <a:spcPts val="2100"/>
              </a:spcBef>
              <a:spcAft>
                <a:spcPts val="0"/>
              </a:spcAft>
              <a:buClrTx/>
              <a:buSzTx/>
              <a:buFontTx/>
              <a:buNone/>
              <a:tabLst/>
              <a:defRPr sz="4836"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a:lstStyle>
          <a:p>
            <a:pPr algn="ctr"/>
            <a:r>
              <a:rPr lang="es-ES_tradnl" sz="4000" b="1" dirty="0">
                <a:solidFill>
                  <a:schemeClr val="tx1">
                    <a:lumMod val="75000"/>
                    <a:lumOff val="25000"/>
                  </a:schemeClr>
                </a:solidFill>
              </a:rPr>
              <a:t>TODO DEBE HACERSE CON EXCELENCIA PARA LA GLORIA DE DIOS, INCLUIDO EL TRABAJO.</a:t>
            </a:r>
          </a:p>
        </p:txBody>
      </p:sp>
    </p:spTree>
    <p:extLst>
      <p:ext uri="{BB962C8B-B14F-4D97-AF65-F5344CB8AC3E}">
        <p14:creationId xmlns:p14="http://schemas.microsoft.com/office/powerpoint/2010/main" val="3688846873"/>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dirty="0">
                <a:solidFill>
                  <a:srgbClr val="FFFFFF"/>
                </a:solidFill>
                <a:latin typeface="+mj-lt"/>
                <a:ea typeface="+mj-ea"/>
                <a:cs typeface="+mj-cs"/>
              </a:rPr>
              <a:t>PABLO </a:t>
            </a:r>
            <a:r>
              <a:rPr lang="en-US" sz="5000" kern="1200" dirty="0" err="1">
                <a:solidFill>
                  <a:srgbClr val="FFFFFF"/>
                </a:solidFill>
                <a:latin typeface="+mj-lt"/>
                <a:ea typeface="+mj-ea"/>
                <a:cs typeface="+mj-cs"/>
              </a:rPr>
              <a:t>enseña</a:t>
            </a:r>
            <a:r>
              <a:rPr lang="en-US" sz="5000" kern="1200" dirty="0">
                <a:solidFill>
                  <a:srgbClr val="FFFFFF"/>
                </a:solidFill>
                <a:latin typeface="+mj-lt"/>
                <a:ea typeface="+mj-ea"/>
                <a:cs typeface="+mj-cs"/>
              </a:rPr>
              <a:t> TRABAJAR RESPONSABLEMENTE</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698154"/>
            <a:ext cx="11538240" cy="2357291"/>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r>
              <a:rPr lang="es-ES_tradnl" sz="4000" dirty="0"/>
              <a:t>1 Timoteo 5:8 LBLA:</a:t>
            </a:r>
          </a:p>
          <a:p>
            <a:r>
              <a:rPr lang="es-ES_tradnl" sz="3600" i="1" dirty="0"/>
              <a:t>“Pero si alguno no provee para los suyos, y especialmente para los de su casa, ha negado la fe y es peor que un incrédulo.” </a:t>
            </a:r>
          </a:p>
        </p:txBody>
      </p:sp>
      <p:sp>
        <p:nvSpPr>
          <p:cNvPr id="7" name="BASE BIBLICA DEL B4T">
            <a:extLst>
              <a:ext uri="{FF2B5EF4-FFF2-40B4-BE49-F238E27FC236}">
                <a16:creationId xmlns:a16="http://schemas.microsoft.com/office/drawing/2014/main" id="{83E5A5D0-7A27-EC4C-9B15-AA361C51D207}"/>
              </a:ext>
            </a:extLst>
          </p:cNvPr>
          <p:cNvSpPr txBox="1">
            <a:spLocks/>
          </p:cNvSpPr>
          <p:nvPr/>
        </p:nvSpPr>
        <p:spPr>
          <a:xfrm>
            <a:off x="1065840" y="7092887"/>
            <a:ext cx="10681118" cy="17463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lvl1pPr marL="0" marR="0" indent="0" algn="l" defTabSz="543305" rtl="0" latinLnBrk="0">
              <a:lnSpc>
                <a:spcPct val="100000"/>
              </a:lnSpc>
              <a:spcBef>
                <a:spcPts val="2100"/>
              </a:spcBef>
              <a:spcAft>
                <a:spcPts val="0"/>
              </a:spcAft>
              <a:buClrTx/>
              <a:buSzTx/>
              <a:buFontTx/>
              <a:buNone/>
              <a:tabLst/>
              <a:defRPr sz="4836"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a:lstStyle>
          <a:p>
            <a:pPr algn="just"/>
            <a:r>
              <a:rPr lang="es-ES_tradnl" sz="4000" b="1" dirty="0">
                <a:solidFill>
                  <a:schemeClr val="tx1">
                    <a:lumMod val="75000"/>
                    <a:lumOff val="25000"/>
                  </a:schemeClr>
                </a:solidFill>
              </a:rPr>
              <a:t>LA PRIORIDAD ES LA PROVISION PARA LOS NUESTROS.</a:t>
            </a:r>
          </a:p>
        </p:txBody>
      </p:sp>
    </p:spTree>
    <p:extLst>
      <p:ext uri="{BB962C8B-B14F-4D97-AF65-F5344CB8AC3E}">
        <p14:creationId xmlns:p14="http://schemas.microsoft.com/office/powerpoint/2010/main" val="1089802147"/>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 name="Rectangle 18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214" y="494180"/>
            <a:ext cx="11840871" cy="25619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63282FC-4070-8742-9D67-9930EE4D2922}"/>
              </a:ext>
            </a:extLst>
          </p:cNvPr>
          <p:cNvSpPr>
            <a:spLocks noGrp="1"/>
          </p:cNvSpPr>
          <p:nvPr>
            <p:ph type="title"/>
          </p:nvPr>
        </p:nvSpPr>
        <p:spPr>
          <a:xfrm>
            <a:off x="894080" y="832307"/>
            <a:ext cx="11216640" cy="1885245"/>
          </a:xfrm>
        </p:spPr>
        <p:txBody>
          <a:bodyPr vert="horz" lIns="91440" tIns="45720" rIns="91440" bIns="45720" rtlCol="0" anchor="ctr">
            <a:normAutofit/>
          </a:bodyPr>
          <a:lstStyle/>
          <a:p>
            <a:pPr defTabSz="914400"/>
            <a:r>
              <a:rPr lang="en-US" sz="4400" b="1">
                <a:solidFill>
                  <a:schemeClr val="bg1"/>
                </a:solidFill>
              </a:rPr>
              <a:t>ANTECEDENTES</a:t>
            </a:r>
            <a:br>
              <a:rPr lang="en-US" sz="4400">
                <a:solidFill>
                  <a:schemeClr val="bg1"/>
                </a:solidFill>
              </a:rPr>
            </a:br>
            <a:r>
              <a:rPr lang="en-US" sz="4400">
                <a:solidFill>
                  <a:schemeClr val="bg1"/>
                </a:solidFill>
              </a:rPr>
              <a:t>¿Por qué el B4T? </a:t>
            </a:r>
          </a:p>
        </p:txBody>
      </p:sp>
      <p:pic>
        <p:nvPicPr>
          <p:cNvPr id="3" name="Picture 2" descr="A person flying a kite on the beach&#10;&#10;Description automatically generated">
            <a:extLst>
              <a:ext uri="{FF2B5EF4-FFF2-40B4-BE49-F238E27FC236}">
                <a16:creationId xmlns:a16="http://schemas.microsoft.com/office/drawing/2014/main" id="{DAACB1EE-98DA-7942-A493-27A1672058DB}"/>
              </a:ext>
            </a:extLst>
          </p:cNvPr>
          <p:cNvPicPr>
            <a:picLocks noChangeAspect="1"/>
          </p:cNvPicPr>
          <p:nvPr/>
        </p:nvPicPr>
        <p:blipFill rotWithShape="1">
          <a:blip r:embed="rId2">
            <a:extLst>
              <a:ext uri="{28A0092B-C50C-407E-A947-70E740481C1C}">
                <a14:useLocalDpi xmlns:a14="http://schemas.microsoft.com/office/drawing/2010/main" val="0"/>
              </a:ext>
            </a:extLst>
          </a:blip>
          <a:srcRect l="26495" r="349" b="1"/>
          <a:stretch/>
        </p:blipFill>
        <p:spPr>
          <a:xfrm>
            <a:off x="8300762" y="99061"/>
            <a:ext cx="4283006" cy="3351736"/>
          </a:xfrm>
          <a:prstGeom prst="rect">
            <a:avLst/>
          </a:prstGeom>
        </p:spPr>
      </p:pic>
      <p:sp>
        <p:nvSpPr>
          <p:cNvPr id="134" name="Nuevo contexto misionero: radicalidad y persecución.…"/>
          <p:cNvSpPr txBox="1">
            <a:spLocks noGrp="1"/>
          </p:cNvSpPr>
          <p:nvPr>
            <p:ph type="body" idx="1"/>
          </p:nvPr>
        </p:nvSpPr>
        <p:spPr>
          <a:xfrm>
            <a:off x="457198" y="3602458"/>
            <a:ext cx="12126570" cy="5400692"/>
          </a:xfrm>
        </p:spPr>
        <p:txBody>
          <a:bodyPr vert="horz" lIns="91440" tIns="45720" rIns="91440" bIns="45720" rtlCol="0" anchor="ctr">
            <a:noAutofit/>
          </a:bodyPr>
          <a:lstStyle/>
          <a:p>
            <a:pPr marR="457200" indent="-228600" defTabSz="914400">
              <a:spcBef>
                <a:spcPts val="1000"/>
              </a:spcBef>
              <a:buSzPct val="100000"/>
              <a:defRPr sz="4400" b="1">
                <a:solidFill>
                  <a:srgbClr val="000000"/>
                </a:solidFill>
                <a:latin typeface="Calibri"/>
                <a:ea typeface="Calibri"/>
                <a:cs typeface="Calibri"/>
                <a:sym typeface="Calibri"/>
              </a:defRPr>
            </a:pPr>
            <a:r>
              <a:rPr lang="es-ES_tradnl" sz="4400" dirty="0"/>
              <a:t>Nuevo contexto misionero:  </a:t>
            </a:r>
          </a:p>
          <a:p>
            <a:pPr marL="96515" marR="457200" indent="0" defTabSz="914400">
              <a:spcBef>
                <a:spcPts val="1000"/>
              </a:spcBef>
              <a:buSzPct val="100000"/>
              <a:buNone/>
              <a:defRPr sz="4400" b="1">
                <a:solidFill>
                  <a:srgbClr val="000000"/>
                </a:solidFill>
                <a:latin typeface="Calibri"/>
                <a:ea typeface="Calibri"/>
                <a:cs typeface="Calibri"/>
                <a:sym typeface="Calibri"/>
              </a:defRPr>
            </a:pPr>
            <a:r>
              <a:rPr lang="es-ES_tradnl" sz="4400" i="1" dirty="0"/>
              <a:t>	radicalidad y persecución.</a:t>
            </a:r>
          </a:p>
          <a:p>
            <a:pPr marR="457200" indent="-228600" defTabSz="914400">
              <a:spcBef>
                <a:spcPts val="1000"/>
              </a:spcBef>
              <a:buSzPct val="100000"/>
              <a:defRPr sz="4400" b="1">
                <a:solidFill>
                  <a:srgbClr val="000000"/>
                </a:solidFill>
                <a:latin typeface="Calibri"/>
                <a:ea typeface="Calibri"/>
                <a:cs typeface="Calibri"/>
                <a:sym typeface="Calibri"/>
              </a:defRPr>
            </a:pPr>
            <a:r>
              <a:rPr lang="es-ES_tradnl" sz="4400" dirty="0"/>
              <a:t>Actualización de estrategias misioneras.</a:t>
            </a:r>
          </a:p>
          <a:p>
            <a:pPr marR="457200" indent="-228600" defTabSz="914400">
              <a:spcBef>
                <a:spcPts val="1000"/>
              </a:spcBef>
              <a:buSzPct val="100000"/>
              <a:defRPr sz="4400" b="1">
                <a:solidFill>
                  <a:srgbClr val="000000"/>
                </a:solidFill>
                <a:latin typeface="Calibri"/>
                <a:ea typeface="Calibri"/>
                <a:cs typeface="Calibri"/>
                <a:sym typeface="Calibri"/>
              </a:defRPr>
            </a:pPr>
            <a:r>
              <a:rPr lang="es-ES_tradnl" sz="4400" dirty="0"/>
              <a:t>Cambiar el modelo de financiación misionera.</a:t>
            </a:r>
          </a:p>
          <a:p>
            <a:pPr marR="457200" indent="-228600" defTabSz="914400">
              <a:spcBef>
                <a:spcPts val="1000"/>
              </a:spcBef>
              <a:buSzPct val="100000"/>
              <a:defRPr sz="4400" b="1">
                <a:solidFill>
                  <a:srgbClr val="000000"/>
                </a:solidFill>
                <a:latin typeface="Calibri"/>
                <a:ea typeface="Calibri"/>
                <a:cs typeface="Calibri"/>
                <a:sym typeface="Calibri"/>
              </a:defRPr>
            </a:pPr>
            <a:r>
              <a:rPr lang="es-ES_tradnl" sz="4400" dirty="0"/>
              <a:t>ADN empresarial Hispano/Latino.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dirty="0">
                <a:solidFill>
                  <a:srgbClr val="FFFFFF"/>
                </a:solidFill>
                <a:latin typeface="+mj-lt"/>
                <a:ea typeface="+mj-ea"/>
                <a:cs typeface="+mj-cs"/>
              </a:rPr>
              <a:t>PABLO </a:t>
            </a:r>
            <a:r>
              <a:rPr lang="en-US" sz="5000" kern="1200" dirty="0" err="1">
                <a:solidFill>
                  <a:srgbClr val="FFFFFF"/>
                </a:solidFill>
                <a:latin typeface="+mj-lt"/>
                <a:ea typeface="+mj-ea"/>
                <a:cs typeface="+mj-cs"/>
              </a:rPr>
              <a:t>enseña</a:t>
            </a:r>
            <a:r>
              <a:rPr lang="en-US" sz="5000" kern="1200" dirty="0">
                <a:solidFill>
                  <a:srgbClr val="FFFFFF"/>
                </a:solidFill>
                <a:latin typeface="+mj-lt"/>
                <a:ea typeface="+mj-ea"/>
                <a:cs typeface="+mj-cs"/>
              </a:rPr>
              <a:t> TRABAJAR RESPONSABLEMENTE</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698154"/>
            <a:ext cx="11538240" cy="2357291"/>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r>
              <a:rPr lang="es-ES_tradnl" sz="4400" dirty="0"/>
              <a:t>1 Tesalonicenses 4:11-12 NTV</a:t>
            </a:r>
            <a:r>
              <a:rPr lang="en-US" sz="4400" dirty="0"/>
              <a:t>:</a:t>
            </a:r>
          </a:p>
          <a:p>
            <a:r>
              <a:rPr lang="es-ES_tradnl" sz="4000" i="1" dirty="0"/>
              <a:t>“…trabajen con sus manos, tal como los instruimos anteriormente. Entonces aquellos que no son creyentes respetarán la manera en que ustedes viven...”. </a:t>
            </a:r>
          </a:p>
        </p:txBody>
      </p:sp>
      <p:sp>
        <p:nvSpPr>
          <p:cNvPr id="7" name="BASE BIBLICA DEL B4T">
            <a:extLst>
              <a:ext uri="{FF2B5EF4-FFF2-40B4-BE49-F238E27FC236}">
                <a16:creationId xmlns:a16="http://schemas.microsoft.com/office/drawing/2014/main" id="{82F08195-40E6-044F-965B-30B9D836457A}"/>
              </a:ext>
            </a:extLst>
          </p:cNvPr>
          <p:cNvSpPr txBox="1">
            <a:spLocks/>
          </p:cNvSpPr>
          <p:nvPr/>
        </p:nvSpPr>
        <p:spPr>
          <a:xfrm>
            <a:off x="1257841" y="7280358"/>
            <a:ext cx="10681118" cy="17463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lvl1pPr marL="0" marR="0" indent="0" algn="l" defTabSz="543305" rtl="0" latinLnBrk="0">
              <a:lnSpc>
                <a:spcPct val="100000"/>
              </a:lnSpc>
              <a:spcBef>
                <a:spcPts val="2100"/>
              </a:spcBef>
              <a:spcAft>
                <a:spcPts val="0"/>
              </a:spcAft>
              <a:buClrTx/>
              <a:buSzTx/>
              <a:buFontTx/>
              <a:buNone/>
              <a:tabLst/>
              <a:defRPr sz="4836"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a:lstStyle>
          <a:p>
            <a:pPr algn="just"/>
            <a:r>
              <a:rPr lang="es-ES_tradnl" sz="4000" b="1" dirty="0">
                <a:solidFill>
                  <a:schemeClr val="tx1">
                    <a:lumMod val="75000"/>
                    <a:lumOff val="25000"/>
                  </a:schemeClr>
                </a:solidFill>
              </a:rPr>
              <a:t>El trabajo es testimonio para respeto de los no creyentes.</a:t>
            </a:r>
          </a:p>
        </p:txBody>
      </p:sp>
    </p:spTree>
    <p:extLst>
      <p:ext uri="{BB962C8B-B14F-4D97-AF65-F5344CB8AC3E}">
        <p14:creationId xmlns:p14="http://schemas.microsoft.com/office/powerpoint/2010/main" val="4067059822"/>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07" y="0"/>
            <a:ext cx="12245861" cy="3916708"/>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57" name="BASE BIBLICA DEL B4T"/>
          <p:cNvSpPr txBox="1">
            <a:spLocks noGrp="1"/>
          </p:cNvSpPr>
          <p:nvPr>
            <p:ph type="title"/>
          </p:nvPr>
        </p:nvSpPr>
        <p:spPr>
          <a:xfrm>
            <a:off x="1257841" y="1175722"/>
            <a:ext cx="10489117" cy="1885245"/>
          </a:xfrm>
        </p:spPr>
        <p:txBody>
          <a:bodyPr vert="horz" lIns="91440" tIns="45720" rIns="91440" bIns="45720" rtlCol="0" anchor="ctr">
            <a:normAutofit/>
          </a:bodyPr>
          <a:lstStyle>
            <a:lvl1pPr defTabSz="543305">
              <a:spcBef>
                <a:spcPts val="2100"/>
              </a:spcBef>
              <a:defRPr sz="4836"/>
            </a:lvl1pPr>
          </a:lstStyle>
          <a:p>
            <a:pPr algn="ctr" defTabSz="914400">
              <a:spcBef>
                <a:spcPct val="0"/>
              </a:spcBef>
            </a:pPr>
            <a:r>
              <a:rPr lang="en-US" sz="5000" kern="1200" dirty="0">
                <a:solidFill>
                  <a:srgbClr val="FFFFFF"/>
                </a:solidFill>
                <a:latin typeface="+mj-lt"/>
                <a:ea typeface="+mj-ea"/>
                <a:cs typeface="+mj-cs"/>
              </a:rPr>
              <a:t>PABLO </a:t>
            </a:r>
            <a:r>
              <a:rPr lang="en-US" sz="5000" kern="1200" dirty="0" err="1">
                <a:solidFill>
                  <a:srgbClr val="FFFFFF"/>
                </a:solidFill>
                <a:latin typeface="+mj-lt"/>
                <a:ea typeface="+mj-ea"/>
                <a:cs typeface="+mj-cs"/>
              </a:rPr>
              <a:t>enseña</a:t>
            </a:r>
            <a:r>
              <a:rPr lang="en-US" sz="5000" kern="1200" dirty="0">
                <a:solidFill>
                  <a:srgbClr val="FFFFFF"/>
                </a:solidFill>
                <a:latin typeface="+mj-lt"/>
                <a:ea typeface="+mj-ea"/>
                <a:cs typeface="+mj-cs"/>
              </a:rPr>
              <a:t> TRABAJAR RESPONSABLEMENTE</a:t>
            </a:r>
          </a:p>
        </p:txBody>
      </p:sp>
      <p:sp>
        <p:nvSpPr>
          <p:cNvPr id="158" name="Un enfoque Bíblico del trabajo y el ministerio: Es interesante notar en Ezequiel 20:40 LBLA: “Porque en mi santo monte, en el alto monte de Israel’ —declara el Señor Dios— ‘allí me servirá toda la casa de Israel, toda ella, en esta tierra…”."/>
          <p:cNvSpPr txBox="1">
            <a:spLocks noGrp="1"/>
          </p:cNvSpPr>
          <p:nvPr>
            <p:ph type="body" idx="1"/>
          </p:nvPr>
        </p:nvSpPr>
        <p:spPr>
          <a:xfrm>
            <a:off x="1086928" y="3698154"/>
            <a:ext cx="11538240" cy="2357291"/>
          </a:xfrm>
        </p:spPr>
        <p:txBody>
          <a:bodyPr vert="horz" lIns="91440" tIns="45720" rIns="91440" bIns="45720" rtlCol="0">
            <a:noAutofit/>
          </a:bodyPr>
          <a:lstStyle>
            <a:lvl1pPr marL="0" marR="457200" indent="0" defTabSz="457200">
              <a:spcBef>
                <a:spcPts val="0"/>
              </a:spcBef>
              <a:buSzTx/>
              <a:buFontTx/>
              <a:buNone/>
              <a:defRPr sz="4500" b="1">
                <a:solidFill>
                  <a:srgbClr val="000000"/>
                </a:solidFill>
                <a:latin typeface="Calibri"/>
                <a:ea typeface="Calibri"/>
                <a:cs typeface="Calibri"/>
                <a:sym typeface="Calibri"/>
              </a:defRPr>
            </a:lvl1pPr>
          </a:lstStyle>
          <a:p>
            <a:r>
              <a:rPr lang="es-ES_tradnl" sz="4400" dirty="0"/>
              <a:t>2 Tesalonicenses 3:12b:</a:t>
            </a:r>
          </a:p>
          <a:p>
            <a:r>
              <a:rPr lang="es-ES_tradnl" sz="4000" i="1" dirty="0"/>
              <a:t>“…trabajen para ganarse la vida.” </a:t>
            </a:r>
          </a:p>
          <a:p>
            <a:endParaRPr lang="es-ES_tradnl" sz="4000" i="1" dirty="0"/>
          </a:p>
        </p:txBody>
      </p:sp>
      <p:sp>
        <p:nvSpPr>
          <p:cNvPr id="7" name="BASE BIBLICA DEL B4T">
            <a:extLst>
              <a:ext uri="{FF2B5EF4-FFF2-40B4-BE49-F238E27FC236}">
                <a16:creationId xmlns:a16="http://schemas.microsoft.com/office/drawing/2014/main" id="{82F08195-40E6-044F-965B-30B9D836457A}"/>
              </a:ext>
            </a:extLst>
          </p:cNvPr>
          <p:cNvSpPr txBox="1">
            <a:spLocks/>
          </p:cNvSpPr>
          <p:nvPr/>
        </p:nvSpPr>
        <p:spPr>
          <a:xfrm>
            <a:off x="1257841" y="7280358"/>
            <a:ext cx="10681118" cy="17463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Autofit/>
          </a:bodyPr>
          <a:lstStyle>
            <a:lvl1pPr marL="0" marR="0" indent="0" algn="l" defTabSz="543305" rtl="0" latinLnBrk="0">
              <a:lnSpc>
                <a:spcPct val="100000"/>
              </a:lnSpc>
              <a:spcBef>
                <a:spcPts val="2100"/>
              </a:spcBef>
              <a:spcAft>
                <a:spcPts val="0"/>
              </a:spcAft>
              <a:buClrTx/>
              <a:buSzTx/>
              <a:buFontTx/>
              <a:buNone/>
              <a:tabLst/>
              <a:defRPr sz="4836"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a:lstStyle>
          <a:p>
            <a:pPr algn="just"/>
            <a:r>
              <a:rPr lang="es-ES_tradnl" sz="4000" b="1" dirty="0">
                <a:solidFill>
                  <a:schemeClr val="tx1">
                    <a:lumMod val="75000"/>
                    <a:lumOff val="25000"/>
                  </a:schemeClr>
                </a:solidFill>
              </a:rPr>
              <a:t>El trabajo PROVEE DIGNIDAD EVITANDO EL ABUSO Y EL OCIO. </a:t>
            </a:r>
          </a:p>
        </p:txBody>
      </p:sp>
    </p:spTree>
    <p:extLst>
      <p:ext uri="{BB962C8B-B14F-4D97-AF65-F5344CB8AC3E}">
        <p14:creationId xmlns:p14="http://schemas.microsoft.com/office/powerpoint/2010/main" val="3834680800"/>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1" name="Rectangle 17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758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797"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Picture 17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65" name="somos administradores y mayordomos de la creación de dios:"/>
          <p:cNvSpPr txBox="1">
            <a:spLocks noGrp="1"/>
          </p:cNvSpPr>
          <p:nvPr>
            <p:ph type="title"/>
          </p:nvPr>
        </p:nvSpPr>
        <p:spPr>
          <a:xfrm>
            <a:off x="682750" y="2920733"/>
            <a:ext cx="4389582" cy="3925473"/>
          </a:xfrm>
        </p:spPr>
        <p:txBody>
          <a:bodyPr vert="horz" lIns="91440" tIns="45720" rIns="91440" bIns="45720" rtlCol="0" anchor="ctr">
            <a:noAutofit/>
          </a:bodyPr>
          <a:lstStyle>
            <a:lvl1pPr defTabSz="479044">
              <a:spcBef>
                <a:spcPts val="1800"/>
              </a:spcBef>
              <a:defRPr sz="4264"/>
            </a:lvl1pPr>
          </a:lstStyle>
          <a:p>
            <a:pPr defTabSz="914400">
              <a:spcBef>
                <a:spcPct val="0"/>
              </a:spcBef>
            </a:pPr>
            <a:r>
              <a:rPr lang="es-ES_tradnl" sz="4800" kern="1200" dirty="0">
                <a:solidFill>
                  <a:srgbClr val="FFFFFF"/>
                </a:solidFill>
                <a:latin typeface="+mj-lt"/>
                <a:ea typeface="+mj-ea"/>
                <a:cs typeface="+mj-cs"/>
              </a:rPr>
              <a:t>Somos administradores y mayordomos de la creación de Dios </a:t>
            </a:r>
          </a:p>
        </p:txBody>
      </p:sp>
      <p:sp>
        <p:nvSpPr>
          <p:cNvPr id="166" name="Génesis 1:28 NTV.…"/>
          <p:cNvSpPr txBox="1">
            <a:spLocks noGrp="1"/>
          </p:cNvSpPr>
          <p:nvPr>
            <p:ph type="body" idx="1"/>
          </p:nvPr>
        </p:nvSpPr>
        <p:spPr>
          <a:xfrm>
            <a:off x="5898776" y="1140431"/>
            <a:ext cx="6816560" cy="7439124"/>
          </a:xfrm>
        </p:spPr>
        <p:txBody>
          <a:bodyPr vert="horz" lIns="91440" tIns="45720" rIns="91440" bIns="45720" rtlCol="0" anchor="ctr">
            <a:normAutofit/>
          </a:bodyPr>
          <a:lstStyle/>
          <a:p>
            <a:pPr marL="0" marR="457200" indent="-228600" defTabSz="914400">
              <a:spcBef>
                <a:spcPts val="0"/>
              </a:spcBef>
              <a:spcAft>
                <a:spcPts val="600"/>
              </a:spcAft>
              <a:buSzTx/>
              <a:defRPr sz="6000" b="1">
                <a:solidFill>
                  <a:srgbClr val="000000"/>
                </a:solidFill>
                <a:latin typeface="Calibri"/>
                <a:ea typeface="Calibri"/>
                <a:cs typeface="Calibri"/>
                <a:sym typeface="Calibri"/>
              </a:defRPr>
            </a:pPr>
            <a:endParaRPr lang="en-US" sz="3000" dirty="0">
              <a:solidFill>
                <a:srgbClr val="000000"/>
              </a:solidFill>
            </a:endParaRPr>
          </a:p>
          <a:p>
            <a:pPr marL="0" marR="457200" indent="0" algn="just" defTabSz="914400">
              <a:spcBef>
                <a:spcPts val="0"/>
              </a:spcBef>
              <a:spcAft>
                <a:spcPts val="600"/>
              </a:spcAft>
              <a:buNone/>
              <a:defRPr sz="6000">
                <a:solidFill>
                  <a:srgbClr val="000000"/>
                </a:solidFill>
                <a:latin typeface="Calibri"/>
                <a:ea typeface="Calibri"/>
                <a:cs typeface="Calibri"/>
                <a:sym typeface="Calibri"/>
              </a:defRPr>
            </a:pPr>
            <a:r>
              <a:rPr lang="es-ES_tradnl" sz="3000" b="1" dirty="0">
                <a:solidFill>
                  <a:srgbClr val="000000"/>
                </a:solidFill>
              </a:rPr>
              <a:t>Génesis 1:28 NTV.</a:t>
            </a:r>
          </a:p>
          <a:p>
            <a:pPr marL="0" marR="457200" indent="0" algn="just" defTabSz="914400">
              <a:spcBef>
                <a:spcPts val="0"/>
              </a:spcBef>
              <a:spcAft>
                <a:spcPts val="600"/>
              </a:spcAft>
              <a:buNone/>
              <a:defRPr sz="6000">
                <a:solidFill>
                  <a:srgbClr val="000000"/>
                </a:solidFill>
                <a:latin typeface="Calibri"/>
                <a:ea typeface="Calibri"/>
                <a:cs typeface="Calibri"/>
                <a:sym typeface="Calibri"/>
              </a:defRPr>
            </a:pPr>
            <a:r>
              <a:rPr lang="es-ES_tradnl" sz="3000" i="1" dirty="0">
                <a:solidFill>
                  <a:srgbClr val="000000"/>
                </a:solidFill>
              </a:rPr>
              <a:t>Luego Dios los bendijo con las siguientes palabras: «Sean fructíferos y multiplíquense. Llenen la tierra y gobiernen sobre ella.  Reinen sobre los peces del 	mar, las aves del cielo y todos los  animales que 	corren por el suelo».</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758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797"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65" name="somos administradores y mayordomos de la creación de dios:"/>
          <p:cNvSpPr txBox="1">
            <a:spLocks noGrp="1"/>
          </p:cNvSpPr>
          <p:nvPr>
            <p:ph type="title"/>
          </p:nvPr>
        </p:nvSpPr>
        <p:spPr>
          <a:xfrm>
            <a:off x="682749" y="2920733"/>
            <a:ext cx="4441341" cy="3925473"/>
          </a:xfrm>
        </p:spPr>
        <p:txBody>
          <a:bodyPr vert="horz" lIns="91440" tIns="45720" rIns="91440" bIns="45720" rtlCol="0" anchor="ctr">
            <a:noAutofit/>
          </a:bodyPr>
          <a:lstStyle>
            <a:lvl1pPr defTabSz="479044">
              <a:spcBef>
                <a:spcPts val="1800"/>
              </a:spcBef>
              <a:defRPr sz="4264"/>
            </a:lvl1pPr>
          </a:lstStyle>
          <a:p>
            <a:pPr defTabSz="914400">
              <a:spcBef>
                <a:spcPct val="0"/>
              </a:spcBef>
            </a:pPr>
            <a:r>
              <a:rPr lang="en-US" sz="4800" dirty="0" err="1">
                <a:solidFill>
                  <a:srgbClr val="FFFFFF"/>
                </a:solidFill>
              </a:rPr>
              <a:t>S</a:t>
            </a:r>
            <a:r>
              <a:rPr lang="en-US" sz="4800" kern="1200" dirty="0" err="1">
                <a:solidFill>
                  <a:srgbClr val="FFFFFF"/>
                </a:solidFill>
                <a:latin typeface="+mj-lt"/>
                <a:ea typeface="+mj-ea"/>
                <a:cs typeface="+mj-cs"/>
              </a:rPr>
              <a:t>omos</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administradores</a:t>
            </a:r>
            <a:r>
              <a:rPr lang="en-US" sz="4800" kern="1200" dirty="0">
                <a:solidFill>
                  <a:srgbClr val="FFFFFF"/>
                </a:solidFill>
                <a:latin typeface="+mj-lt"/>
                <a:ea typeface="+mj-ea"/>
                <a:cs typeface="+mj-cs"/>
              </a:rPr>
              <a:t> y mayordomos de la </a:t>
            </a:r>
            <a:r>
              <a:rPr lang="en-US" sz="4800" kern="1200" dirty="0" err="1">
                <a:solidFill>
                  <a:srgbClr val="FFFFFF"/>
                </a:solidFill>
                <a:latin typeface="+mj-lt"/>
                <a:ea typeface="+mj-ea"/>
                <a:cs typeface="+mj-cs"/>
              </a:rPr>
              <a:t>creación</a:t>
            </a:r>
            <a:r>
              <a:rPr lang="en-US" sz="4800" kern="1200" dirty="0">
                <a:solidFill>
                  <a:srgbClr val="FFFFFF"/>
                </a:solidFill>
                <a:latin typeface="+mj-lt"/>
                <a:ea typeface="+mj-ea"/>
                <a:cs typeface="+mj-cs"/>
              </a:rPr>
              <a:t> de </a:t>
            </a:r>
            <a:r>
              <a:rPr lang="en-US" sz="4800" dirty="0">
                <a:solidFill>
                  <a:srgbClr val="FFFFFF"/>
                </a:solidFill>
              </a:rPr>
              <a:t>D</a:t>
            </a:r>
            <a:r>
              <a:rPr lang="en-US" sz="4800" kern="1200" dirty="0">
                <a:solidFill>
                  <a:srgbClr val="FFFFFF"/>
                </a:solidFill>
                <a:latin typeface="+mj-lt"/>
                <a:ea typeface="+mj-ea"/>
                <a:cs typeface="+mj-cs"/>
              </a:rPr>
              <a:t>ios </a:t>
            </a:r>
          </a:p>
        </p:txBody>
      </p:sp>
      <p:sp>
        <p:nvSpPr>
          <p:cNvPr id="166" name="Génesis 1:28 NTV.…"/>
          <p:cNvSpPr txBox="1">
            <a:spLocks noGrp="1"/>
          </p:cNvSpPr>
          <p:nvPr>
            <p:ph type="body" idx="1"/>
          </p:nvPr>
        </p:nvSpPr>
        <p:spPr>
          <a:xfrm>
            <a:off x="6496612" y="1140431"/>
            <a:ext cx="6115207" cy="7439124"/>
          </a:xfrm>
        </p:spPr>
        <p:txBody>
          <a:bodyPr vert="horz" lIns="91440" tIns="45720" rIns="91440" bIns="45720" rtlCol="0" anchor="ctr">
            <a:normAutofit/>
          </a:bodyPr>
          <a:lstStyle/>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dirty="0">
              <a:solidFill>
                <a:srgbClr val="000000"/>
              </a:solidFill>
            </a:endParaRP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000" b="1" dirty="0" err="1">
                <a:solidFill>
                  <a:srgbClr val="000000"/>
                </a:solidFill>
              </a:rPr>
              <a:t>Génesis</a:t>
            </a:r>
            <a:r>
              <a:rPr lang="en-US" sz="3000" b="1" dirty="0">
                <a:solidFill>
                  <a:srgbClr val="000000"/>
                </a:solidFill>
              </a:rPr>
              <a:t> 2:15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000" i="1" dirty="0">
                <a:solidFill>
                  <a:srgbClr val="000000"/>
                </a:solidFill>
              </a:rPr>
              <a:t>El </a:t>
            </a:r>
            <a:r>
              <a:rPr lang="en-US" sz="3000" i="1" dirty="0" err="1">
                <a:solidFill>
                  <a:srgbClr val="000000"/>
                </a:solidFill>
              </a:rPr>
              <a:t>Señor</a:t>
            </a:r>
            <a:r>
              <a:rPr lang="en-US" sz="3000" i="1" dirty="0">
                <a:solidFill>
                  <a:srgbClr val="000000"/>
                </a:solidFill>
              </a:rPr>
              <a:t> Dios </a:t>
            </a:r>
            <a:r>
              <a:rPr lang="en-US" sz="3000" i="1" dirty="0" err="1">
                <a:solidFill>
                  <a:srgbClr val="000000"/>
                </a:solidFill>
              </a:rPr>
              <a:t>puso</a:t>
            </a:r>
            <a:r>
              <a:rPr lang="en-US" sz="3000" i="1" dirty="0">
                <a:solidFill>
                  <a:srgbClr val="000000"/>
                </a:solidFill>
              </a:rPr>
              <a:t> al hombre </a:t>
            </a:r>
            <a:r>
              <a:rPr lang="en-US" sz="3000" i="1" dirty="0" err="1">
                <a:solidFill>
                  <a:srgbClr val="000000"/>
                </a:solidFill>
              </a:rPr>
              <a:t>en</a:t>
            </a:r>
            <a:r>
              <a:rPr lang="en-US" sz="3000" i="1" dirty="0">
                <a:solidFill>
                  <a:srgbClr val="000000"/>
                </a:solidFill>
              </a:rPr>
              <a:t> el </a:t>
            </a:r>
            <a:r>
              <a:rPr lang="en-US" sz="3000" i="1" dirty="0" err="1">
                <a:solidFill>
                  <a:srgbClr val="000000"/>
                </a:solidFill>
              </a:rPr>
              <a:t>jardín</a:t>
            </a:r>
            <a:r>
              <a:rPr lang="en-US" sz="3000" i="1" dirty="0">
                <a:solidFill>
                  <a:srgbClr val="000000"/>
                </a:solidFill>
              </a:rPr>
              <a:t> de </a:t>
            </a:r>
            <a:r>
              <a:rPr lang="en-US" sz="3000" i="1" dirty="0" err="1">
                <a:solidFill>
                  <a:srgbClr val="000000"/>
                </a:solidFill>
              </a:rPr>
              <a:t>Edén</a:t>
            </a:r>
            <a:r>
              <a:rPr lang="en-US" sz="3000" i="1" dirty="0">
                <a:solidFill>
                  <a:srgbClr val="000000"/>
                </a:solidFill>
              </a:rPr>
              <a:t> 	para que se </a:t>
            </a:r>
            <a:r>
              <a:rPr lang="en-US" sz="3000" i="1" dirty="0" err="1">
                <a:solidFill>
                  <a:srgbClr val="000000"/>
                </a:solidFill>
              </a:rPr>
              <a:t>ocupara</a:t>
            </a:r>
            <a:r>
              <a:rPr lang="en-US" sz="3000" i="1" dirty="0">
                <a:solidFill>
                  <a:srgbClr val="000000"/>
                </a:solidFill>
              </a:rPr>
              <a:t> de </a:t>
            </a:r>
            <a:r>
              <a:rPr lang="en-US" sz="3000" i="1" dirty="0" err="1">
                <a:solidFill>
                  <a:srgbClr val="000000"/>
                </a:solidFill>
              </a:rPr>
              <a:t>él</a:t>
            </a:r>
            <a:r>
              <a:rPr lang="en-US" sz="3000" i="1" dirty="0">
                <a:solidFill>
                  <a:srgbClr val="000000"/>
                </a:solidFill>
              </a:rPr>
              <a:t> y lo </a:t>
            </a:r>
            <a:r>
              <a:rPr lang="en-US" sz="3000" i="1" dirty="0" err="1">
                <a:solidFill>
                  <a:srgbClr val="000000"/>
                </a:solidFill>
              </a:rPr>
              <a:t>custodiara</a:t>
            </a:r>
            <a:r>
              <a:rPr lang="en-US" sz="3000" i="1" dirty="0">
                <a:solidFill>
                  <a:srgbClr val="000000"/>
                </a:solidFill>
              </a:rPr>
              <a:t>.</a:t>
            </a:r>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dirty="0">
              <a:solidFill>
                <a:srgbClr val="000000"/>
              </a:solidFill>
            </a:endParaRP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000" b="1" dirty="0">
                <a:solidFill>
                  <a:srgbClr val="000000"/>
                </a:solidFill>
              </a:rPr>
              <a:t>Salmo 8:6 NTV.</a:t>
            </a:r>
            <a:r>
              <a:rPr lang="en-US" sz="3000" b="1" baseline="30000" dirty="0">
                <a:solidFill>
                  <a:srgbClr val="000000"/>
                </a:solidFill>
              </a:rPr>
              <a:t>  </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000" i="1" dirty="0">
                <a:solidFill>
                  <a:srgbClr val="000000"/>
                </a:solidFill>
              </a:rPr>
              <a:t>Los </a:t>
            </a:r>
            <a:r>
              <a:rPr lang="en-US" sz="3000" i="1" dirty="0" err="1">
                <a:solidFill>
                  <a:srgbClr val="000000"/>
                </a:solidFill>
              </a:rPr>
              <a:t>pusiste</a:t>
            </a:r>
            <a:r>
              <a:rPr lang="en-US" sz="3000" i="1" dirty="0">
                <a:solidFill>
                  <a:srgbClr val="000000"/>
                </a:solidFill>
              </a:rPr>
              <a:t> a cargo de </a:t>
            </a:r>
            <a:r>
              <a:rPr lang="en-US" sz="3000" i="1" dirty="0" err="1">
                <a:solidFill>
                  <a:srgbClr val="000000"/>
                </a:solidFill>
              </a:rPr>
              <a:t>todo</a:t>
            </a:r>
            <a:r>
              <a:rPr lang="en-US" sz="3000" i="1" dirty="0">
                <a:solidFill>
                  <a:srgbClr val="000000"/>
                </a:solidFill>
              </a:rPr>
              <a:t> lo que </a:t>
            </a:r>
            <a:r>
              <a:rPr lang="en-US" sz="3000" i="1" dirty="0" err="1">
                <a:solidFill>
                  <a:srgbClr val="000000"/>
                </a:solidFill>
              </a:rPr>
              <a:t>creaste</a:t>
            </a:r>
            <a:r>
              <a:rPr lang="en-US" sz="3000" i="1" dirty="0">
                <a:solidFill>
                  <a:srgbClr val="000000"/>
                </a:solidFill>
              </a:rPr>
              <a:t>, y 	</a:t>
            </a:r>
            <a:r>
              <a:rPr lang="en-US" sz="3000" i="1" dirty="0" err="1">
                <a:solidFill>
                  <a:srgbClr val="000000"/>
                </a:solidFill>
              </a:rPr>
              <a:t>sometiste</a:t>
            </a:r>
            <a:r>
              <a:rPr lang="en-US" sz="3000" i="1" dirty="0">
                <a:solidFill>
                  <a:srgbClr val="000000"/>
                </a:solidFill>
              </a:rPr>
              <a:t> </a:t>
            </a:r>
            <a:r>
              <a:rPr lang="en-US" sz="3000" i="1" dirty="0" err="1">
                <a:solidFill>
                  <a:srgbClr val="000000"/>
                </a:solidFill>
              </a:rPr>
              <a:t>todas</a:t>
            </a:r>
            <a:r>
              <a:rPr lang="en-US" sz="3000" i="1" dirty="0">
                <a:solidFill>
                  <a:srgbClr val="000000"/>
                </a:solidFill>
              </a:rPr>
              <a:t> las </a:t>
            </a:r>
            <a:r>
              <a:rPr lang="en-US" sz="3000" i="1" dirty="0" err="1">
                <a:solidFill>
                  <a:srgbClr val="000000"/>
                </a:solidFill>
              </a:rPr>
              <a:t>cosas</a:t>
            </a:r>
            <a:r>
              <a:rPr lang="en-US" sz="3000" i="1" dirty="0">
                <a:solidFill>
                  <a:srgbClr val="000000"/>
                </a:solidFill>
              </a:rPr>
              <a:t> bajo </a:t>
            </a:r>
            <a:r>
              <a:rPr lang="en-US" sz="3000" i="1" dirty="0" err="1">
                <a:solidFill>
                  <a:srgbClr val="000000"/>
                </a:solidFill>
              </a:rPr>
              <a:t>su</a:t>
            </a:r>
            <a:r>
              <a:rPr lang="en-US" sz="3000" i="1" dirty="0">
                <a:solidFill>
                  <a:srgbClr val="000000"/>
                </a:solidFill>
              </a:rPr>
              <a:t> </a:t>
            </a:r>
            <a:r>
              <a:rPr lang="en-US" sz="3000" i="1" dirty="0" err="1">
                <a:solidFill>
                  <a:srgbClr val="000000"/>
                </a:solidFill>
              </a:rPr>
              <a:t>autoridad</a:t>
            </a:r>
            <a:r>
              <a:rPr lang="en-US" sz="3000" i="1" dirty="0">
                <a:solidFill>
                  <a:srgbClr val="000000"/>
                </a:solidFill>
              </a:rPr>
              <a:t>.</a:t>
            </a:r>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dirty="0">
              <a:solidFill>
                <a:srgbClr val="000000"/>
              </a:solidFill>
            </a:endParaRPr>
          </a:p>
        </p:txBody>
      </p:sp>
    </p:spTree>
    <p:extLst>
      <p:ext uri="{BB962C8B-B14F-4D97-AF65-F5344CB8AC3E}">
        <p14:creationId xmlns:p14="http://schemas.microsoft.com/office/powerpoint/2010/main" val="49191672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63AB83C-6A68-4245-A2CF-EE2653536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67968"/>
            <a:ext cx="8057425" cy="7217664"/>
          </a:xfrm>
          <a:prstGeom prst="rect">
            <a:avLst/>
          </a:prstGeom>
          <a:ln/>
          <a:effectLst>
            <a:outerShdw blurRad="406400" dist="317500" dir="5400000" sx="89000" sy="89000" rotWithShape="0">
              <a:prstClr val="black">
                <a:alpha val="15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9" name="Provision para la humanidad:"/>
          <p:cNvSpPr txBox="1">
            <a:spLocks noGrp="1"/>
          </p:cNvSpPr>
          <p:nvPr>
            <p:ph type="title"/>
          </p:nvPr>
        </p:nvSpPr>
        <p:spPr>
          <a:xfrm>
            <a:off x="1539643" y="2353868"/>
            <a:ext cx="5778920" cy="5250358"/>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7400" kern="1200" dirty="0" err="1">
                <a:solidFill>
                  <a:srgbClr val="FFFFFF"/>
                </a:solidFill>
                <a:latin typeface="+mj-lt"/>
                <a:ea typeface="+mj-ea"/>
                <a:cs typeface="+mj-cs"/>
              </a:rPr>
              <a:t>Provisión</a:t>
            </a:r>
            <a:r>
              <a:rPr lang="en-US" sz="7400" kern="1200" dirty="0">
                <a:solidFill>
                  <a:srgbClr val="FFFFFF"/>
                </a:solidFill>
                <a:latin typeface="+mj-lt"/>
                <a:ea typeface="+mj-ea"/>
                <a:cs typeface="+mj-cs"/>
              </a:rPr>
              <a:t> para la </a:t>
            </a:r>
            <a:r>
              <a:rPr lang="en-US" sz="7400" kern="1200" dirty="0" err="1">
                <a:solidFill>
                  <a:srgbClr val="FFFFFF"/>
                </a:solidFill>
                <a:latin typeface="+mj-lt"/>
                <a:ea typeface="+mj-ea"/>
                <a:cs typeface="+mj-cs"/>
              </a:rPr>
              <a:t>humanidad</a:t>
            </a:r>
            <a:endParaRPr lang="en-US" sz="7400" kern="1200" dirty="0">
              <a:solidFill>
                <a:srgbClr val="FFFFFF"/>
              </a:solidFill>
              <a:latin typeface="+mj-lt"/>
              <a:ea typeface="+mj-ea"/>
              <a:cs typeface="+mj-cs"/>
            </a:endParaRPr>
          </a:p>
        </p:txBody>
      </p:sp>
      <p:sp>
        <p:nvSpPr>
          <p:cNvPr id="115" name="Rectangle 114">
            <a:extLst>
              <a:ext uri="{FF2B5EF4-FFF2-40B4-BE49-F238E27FC236}">
                <a16:creationId xmlns:a16="http://schemas.microsoft.com/office/drawing/2014/main" id="{12F7C2DC-DE57-46C0-AECC-BA88F7F3E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7968"/>
            <a:ext cx="770534" cy="7212245"/>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Josué 5:11-12 NTV.…"/>
          <p:cNvSpPr txBox="1">
            <a:spLocks noGrp="1"/>
          </p:cNvSpPr>
          <p:nvPr>
            <p:ph type="body" idx="1"/>
          </p:nvPr>
        </p:nvSpPr>
        <p:spPr>
          <a:xfrm>
            <a:off x="8525595" y="1267969"/>
            <a:ext cx="4276005" cy="7212245"/>
          </a:xfrm>
        </p:spPr>
        <p:txBody>
          <a:bodyPr vert="horz" lIns="91440" tIns="45720" rIns="91440" bIns="45720" rtlCol="0" anchor="ctr">
            <a:normAutofit lnSpcReduction="10000"/>
          </a:bodyPr>
          <a:lstStyle/>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s-ES_tradnl" sz="3200" b="1" dirty="0"/>
              <a:t>Josué 5:11-12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s-ES_tradnl" sz="3200" i="1" dirty="0"/>
              <a:t>Justo al día siguiente, empezaron a comer pan sin levadura y grano tostado, cosechado de la tierra. </a:t>
            </a:r>
            <a:r>
              <a:rPr lang="es-ES_tradnl" sz="3200" b="1" i="1" baseline="30000" dirty="0"/>
              <a:t> </a:t>
            </a:r>
            <a:r>
              <a:rPr lang="es-ES_tradnl" sz="3200" i="1" dirty="0"/>
              <a:t>El maná dejó de caer el día que empezaron a comer de las cosechas de la tierra y nunca más se vio. Así que, desde ese momento, los israelitas comieron de las cosechas de Canaán.</a:t>
            </a:r>
          </a:p>
          <a:p>
            <a:pPr marL="0" marR="457200" indent="0" defTabSz="914400">
              <a:spcBef>
                <a:spcPts val="0"/>
              </a:spcBef>
              <a:spcAft>
                <a:spcPts val="600"/>
              </a:spcAft>
              <a:buNone/>
              <a:defRPr sz="6000">
                <a:solidFill>
                  <a:srgbClr val="000000"/>
                </a:solidFill>
                <a:latin typeface="Calibri"/>
                <a:ea typeface="Calibri"/>
                <a:cs typeface="Calibri"/>
                <a:sym typeface="Calibri"/>
              </a:defRPr>
            </a:pPr>
            <a:endParaRPr lang="en-US" sz="2500" dirty="0"/>
          </a:p>
        </p:txBody>
      </p:sp>
    </p:spTree>
    <p:extLst>
      <p:ext uri="{BB962C8B-B14F-4D97-AF65-F5344CB8AC3E}">
        <p14:creationId xmlns:p14="http://schemas.microsoft.com/office/powerpoint/2010/main" val="1859475729"/>
      </p:ext>
    </p:extLst>
  </p:cSld>
  <p:clrMapOvr>
    <a:masterClrMapping/>
  </p:clrMapOvr>
  <mc:AlternateContent xmlns:mc="http://schemas.openxmlformats.org/markup-compatibility/2006" xmlns:p14="http://schemas.microsoft.com/office/powerpoint/2010/main">
    <mc:Choice Requires="p14">
      <p:transition spd="med">
        <p:push/>
      </p:transition>
    </mc:Choice>
    <mc:Fallback xmlns="" xmlns:m="http://schemas.openxmlformats.org/officeDocument/2006/math" xmlns:a14="http://schemas.microsoft.com/office/drawing/2010/main">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63AB83C-6A68-4245-A2CF-EE2653536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67968"/>
            <a:ext cx="8057425" cy="7217664"/>
          </a:xfrm>
          <a:prstGeom prst="rect">
            <a:avLst/>
          </a:prstGeom>
          <a:ln/>
          <a:effectLst>
            <a:outerShdw blurRad="406400" dist="317500" dir="5400000" sx="89000" sy="89000" rotWithShape="0">
              <a:prstClr val="black">
                <a:alpha val="15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9" name="Provision para la humanidad:"/>
          <p:cNvSpPr txBox="1">
            <a:spLocks noGrp="1"/>
          </p:cNvSpPr>
          <p:nvPr>
            <p:ph type="title"/>
          </p:nvPr>
        </p:nvSpPr>
        <p:spPr>
          <a:xfrm>
            <a:off x="1539643" y="2353868"/>
            <a:ext cx="5778920" cy="5250358"/>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7400" kern="1200" dirty="0" err="1">
                <a:solidFill>
                  <a:srgbClr val="FFFFFF"/>
                </a:solidFill>
                <a:latin typeface="+mj-lt"/>
                <a:ea typeface="+mj-ea"/>
                <a:cs typeface="+mj-cs"/>
              </a:rPr>
              <a:t>Provisión</a:t>
            </a:r>
            <a:r>
              <a:rPr lang="en-US" sz="7400" kern="1200" dirty="0">
                <a:solidFill>
                  <a:srgbClr val="FFFFFF"/>
                </a:solidFill>
                <a:latin typeface="+mj-lt"/>
                <a:ea typeface="+mj-ea"/>
                <a:cs typeface="+mj-cs"/>
              </a:rPr>
              <a:t> para la </a:t>
            </a:r>
            <a:r>
              <a:rPr lang="en-US" sz="7400" kern="1200" dirty="0" err="1">
                <a:solidFill>
                  <a:srgbClr val="FFFFFF"/>
                </a:solidFill>
                <a:latin typeface="+mj-lt"/>
                <a:ea typeface="+mj-ea"/>
                <a:cs typeface="+mj-cs"/>
              </a:rPr>
              <a:t>humanidad</a:t>
            </a:r>
            <a:endParaRPr lang="en-US" sz="7400" kern="1200" dirty="0">
              <a:solidFill>
                <a:srgbClr val="FFFFFF"/>
              </a:solidFill>
              <a:latin typeface="+mj-lt"/>
              <a:ea typeface="+mj-ea"/>
              <a:cs typeface="+mj-cs"/>
            </a:endParaRPr>
          </a:p>
        </p:txBody>
      </p:sp>
      <p:sp>
        <p:nvSpPr>
          <p:cNvPr id="115" name="Rectangle 114">
            <a:extLst>
              <a:ext uri="{FF2B5EF4-FFF2-40B4-BE49-F238E27FC236}">
                <a16:creationId xmlns:a16="http://schemas.microsoft.com/office/drawing/2014/main" id="{12F7C2DC-DE57-46C0-AECC-BA88F7F3E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7968"/>
            <a:ext cx="770534" cy="7212245"/>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Josué 5:11-12 NTV.…"/>
          <p:cNvSpPr txBox="1">
            <a:spLocks noGrp="1"/>
          </p:cNvSpPr>
          <p:nvPr>
            <p:ph type="body" idx="1"/>
          </p:nvPr>
        </p:nvSpPr>
        <p:spPr>
          <a:xfrm>
            <a:off x="8525594" y="1267969"/>
            <a:ext cx="4276006" cy="7530974"/>
          </a:xfrm>
        </p:spPr>
        <p:txBody>
          <a:bodyPr vert="horz" lIns="91440" tIns="45720" rIns="91440" bIns="45720" rtlCol="0" anchor="ctr">
            <a:normAutofit fontScale="92500" lnSpcReduction="20000"/>
          </a:bodyPr>
          <a:lstStyle/>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s-ES_tradnl" sz="3500" b="1" dirty="0" err="1"/>
              <a:t>Deut</a:t>
            </a:r>
            <a:r>
              <a:rPr lang="es-ES_tradnl" sz="3500" b="1" dirty="0"/>
              <a:t>. 28:11-12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s-ES_tradnl" sz="3500" dirty="0"/>
              <a:t>»</a:t>
            </a:r>
            <a:r>
              <a:rPr lang="es-ES_tradnl" sz="3500" i="1" dirty="0"/>
              <a:t>El Señor te dará prosperidad en la tierra que les 	juró a tus antepasados que te daría, te bendecirá con muchos hijos, gran cantidad de animales y cosechas abundantes.</a:t>
            </a:r>
            <a:r>
              <a:rPr lang="es-ES_tradnl" sz="3500" b="1" i="1" baseline="30000" dirty="0"/>
              <a:t> </a:t>
            </a:r>
            <a:r>
              <a:rPr lang="es-ES_tradnl" sz="3500" i="1" dirty="0"/>
              <a:t>El Señor enviará lluvias en el tiempo oportuno desde su inagotable tesoro en los cielos y bendecirá todo tu trabajo. Tú prestarás a muchas naciones pero jamás tendrás necesidad de pedirles prestado.</a:t>
            </a:r>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2300" dirty="0"/>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xmlns:m="http://schemas.openxmlformats.org/officeDocument/2006/math" xmlns:a14="http://schemas.microsoft.com/office/drawing/2010/main">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758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797"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73" name="El trabajo como mandato, que trae dignidad, realización y una sociedad pacífica:"/>
          <p:cNvSpPr txBox="1">
            <a:spLocks noGrp="1"/>
          </p:cNvSpPr>
          <p:nvPr>
            <p:ph type="title"/>
          </p:nvPr>
        </p:nvSpPr>
        <p:spPr>
          <a:xfrm>
            <a:off x="682750" y="2920733"/>
            <a:ext cx="3913772" cy="3925473"/>
          </a:xfrm>
        </p:spPr>
        <p:txBody>
          <a:bodyPr vert="horz" lIns="91440" tIns="45720" rIns="91440" bIns="45720" rtlCol="0" anchor="ctr">
            <a:normAutofit/>
          </a:bodyPr>
          <a:lstStyle>
            <a:lvl1pPr defTabSz="368045">
              <a:spcBef>
                <a:spcPts val="1400"/>
              </a:spcBef>
              <a:defRPr sz="3275"/>
            </a:lvl1pPr>
          </a:lstStyle>
          <a:p>
            <a:pPr defTabSz="914400">
              <a:spcBef>
                <a:spcPct val="0"/>
              </a:spcBef>
            </a:pPr>
            <a:r>
              <a:rPr lang="en-US" sz="4400" b="1" kern="1200" dirty="0">
                <a:solidFill>
                  <a:srgbClr val="FFFFFF"/>
                </a:solidFill>
                <a:latin typeface="+mj-lt"/>
                <a:ea typeface="+mj-ea"/>
                <a:cs typeface="+mj-cs"/>
              </a:rPr>
              <a:t>El </a:t>
            </a:r>
            <a:r>
              <a:rPr lang="en-US" sz="4400" b="1" kern="1200" dirty="0" err="1">
                <a:solidFill>
                  <a:srgbClr val="FFFFFF"/>
                </a:solidFill>
                <a:latin typeface="+mj-lt"/>
                <a:ea typeface="+mj-ea"/>
                <a:cs typeface="+mj-cs"/>
              </a:rPr>
              <a:t>trabajo</a:t>
            </a:r>
            <a:r>
              <a:rPr lang="en-US" sz="4400" b="1" kern="1200" dirty="0">
                <a:solidFill>
                  <a:srgbClr val="FFFFFF"/>
                </a:solidFill>
                <a:latin typeface="+mj-lt"/>
                <a:ea typeface="+mj-ea"/>
                <a:cs typeface="+mj-cs"/>
              </a:rPr>
              <a:t> que </a:t>
            </a:r>
            <a:r>
              <a:rPr lang="en-US" sz="4400" b="1" kern="1200" dirty="0" err="1">
                <a:solidFill>
                  <a:srgbClr val="FFFFFF"/>
                </a:solidFill>
                <a:latin typeface="+mj-lt"/>
                <a:ea typeface="+mj-ea"/>
                <a:cs typeface="+mj-cs"/>
              </a:rPr>
              <a:t>trae</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dignidad</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realización</a:t>
            </a:r>
            <a:r>
              <a:rPr lang="en-US" sz="4400" b="1" kern="1200" dirty="0">
                <a:solidFill>
                  <a:srgbClr val="FFFFFF"/>
                </a:solidFill>
                <a:latin typeface="+mj-lt"/>
                <a:ea typeface="+mj-ea"/>
                <a:cs typeface="+mj-cs"/>
              </a:rPr>
              <a:t> y una </a:t>
            </a:r>
            <a:r>
              <a:rPr lang="en-US" sz="4400" b="1" kern="1200" dirty="0" err="1">
                <a:solidFill>
                  <a:srgbClr val="FFFFFF"/>
                </a:solidFill>
                <a:latin typeface="+mj-lt"/>
                <a:ea typeface="+mj-ea"/>
                <a:cs typeface="+mj-cs"/>
              </a:rPr>
              <a:t>sociedad</a:t>
            </a:r>
            <a:r>
              <a:rPr lang="en-US" sz="4400" b="1" kern="1200" dirty="0">
                <a:solidFill>
                  <a:srgbClr val="FFFFFF"/>
                </a:solidFill>
                <a:latin typeface="+mj-lt"/>
                <a:ea typeface="+mj-ea"/>
                <a:cs typeface="+mj-cs"/>
              </a:rPr>
              <a:t> </a:t>
            </a:r>
            <a:r>
              <a:rPr lang="en-US" sz="4400" b="1" kern="1200" dirty="0" err="1">
                <a:solidFill>
                  <a:srgbClr val="FFFFFF"/>
                </a:solidFill>
                <a:latin typeface="+mj-lt"/>
                <a:ea typeface="+mj-ea"/>
                <a:cs typeface="+mj-cs"/>
              </a:rPr>
              <a:t>pacífica</a:t>
            </a:r>
            <a:r>
              <a:rPr lang="en-US" sz="4400" b="1" kern="1200" dirty="0">
                <a:solidFill>
                  <a:srgbClr val="FFFFFF"/>
                </a:solidFill>
                <a:latin typeface="+mj-lt"/>
                <a:ea typeface="+mj-ea"/>
                <a:cs typeface="+mj-cs"/>
              </a:rPr>
              <a:t> </a:t>
            </a:r>
          </a:p>
        </p:txBody>
      </p:sp>
      <p:sp>
        <p:nvSpPr>
          <p:cNvPr id="174" name="Efesios 6:5-8 NTV.…"/>
          <p:cNvSpPr txBox="1">
            <a:spLocks noGrp="1"/>
          </p:cNvSpPr>
          <p:nvPr>
            <p:ph type="body" idx="1"/>
          </p:nvPr>
        </p:nvSpPr>
        <p:spPr>
          <a:xfrm>
            <a:off x="6496612" y="1140431"/>
            <a:ext cx="5825438" cy="7439124"/>
          </a:xfrm>
        </p:spPr>
        <p:txBody>
          <a:bodyPr vert="horz" lIns="91440" tIns="45720" rIns="91440" bIns="45720" rtlCol="0" anchor="ctr">
            <a:noAutofit/>
          </a:bodyPr>
          <a:lstStyle/>
          <a:p>
            <a:pPr marL="0" marR="457200" indent="-228600" defTabSz="914400">
              <a:spcBef>
                <a:spcPts val="0"/>
              </a:spcBef>
              <a:spcAft>
                <a:spcPts val="600"/>
              </a:spcAft>
              <a:buSzTx/>
              <a:defRPr sz="6000" b="1">
                <a:solidFill>
                  <a:srgbClr val="000000"/>
                </a:solidFill>
                <a:latin typeface="Calibri"/>
                <a:ea typeface="Calibri"/>
                <a:cs typeface="Calibri"/>
                <a:sym typeface="Calibri"/>
              </a:defRPr>
            </a:pPr>
            <a:endParaRPr lang="en-US" sz="3200" dirty="0">
              <a:solidFill>
                <a:srgbClr val="000000"/>
              </a:solidFill>
            </a:endParaRP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200" b="1" dirty="0" err="1">
                <a:solidFill>
                  <a:srgbClr val="000000"/>
                </a:solidFill>
              </a:rPr>
              <a:t>Efesios</a:t>
            </a:r>
            <a:r>
              <a:rPr lang="en-US" sz="3200" b="1" dirty="0">
                <a:solidFill>
                  <a:srgbClr val="000000"/>
                </a:solidFill>
              </a:rPr>
              <a:t> 6:5-8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200" i="1" dirty="0" err="1">
                <a:solidFill>
                  <a:srgbClr val="000000"/>
                </a:solidFill>
              </a:rPr>
              <a:t>Esclavos</a:t>
            </a:r>
            <a:r>
              <a:rPr lang="en-US" sz="3200" i="1" dirty="0">
                <a:solidFill>
                  <a:srgbClr val="000000"/>
                </a:solidFill>
              </a:rPr>
              <a:t>, </a:t>
            </a:r>
            <a:r>
              <a:rPr lang="en-US" sz="3200" i="1" dirty="0" err="1">
                <a:solidFill>
                  <a:srgbClr val="000000"/>
                </a:solidFill>
              </a:rPr>
              <a:t>obedezcan</a:t>
            </a:r>
            <a:r>
              <a:rPr lang="en-US" sz="3200" i="1" dirty="0">
                <a:solidFill>
                  <a:srgbClr val="000000"/>
                </a:solidFill>
              </a:rPr>
              <a:t> a sus </a:t>
            </a:r>
            <a:r>
              <a:rPr lang="en-US" sz="3200" i="1" dirty="0" err="1">
                <a:solidFill>
                  <a:srgbClr val="000000"/>
                </a:solidFill>
              </a:rPr>
              <a:t>amos</a:t>
            </a:r>
            <a:r>
              <a:rPr lang="en-US" sz="3200" i="1" dirty="0">
                <a:solidFill>
                  <a:srgbClr val="000000"/>
                </a:solidFill>
              </a:rPr>
              <a:t> </a:t>
            </a:r>
            <a:r>
              <a:rPr lang="en-US" sz="3200" i="1" dirty="0" err="1">
                <a:solidFill>
                  <a:srgbClr val="000000"/>
                </a:solidFill>
              </a:rPr>
              <a:t>terrenales</a:t>
            </a:r>
            <a:r>
              <a:rPr lang="en-US" sz="3200" i="1" dirty="0">
                <a:solidFill>
                  <a:srgbClr val="000000"/>
                </a:solidFill>
              </a:rPr>
              <a:t> con profundo </a:t>
            </a:r>
            <a:r>
              <a:rPr lang="en-US" sz="3200" i="1" dirty="0" err="1">
                <a:solidFill>
                  <a:srgbClr val="000000"/>
                </a:solidFill>
              </a:rPr>
              <a:t>respeto</a:t>
            </a:r>
            <a:r>
              <a:rPr lang="en-US" sz="3200" i="1" dirty="0">
                <a:solidFill>
                  <a:srgbClr val="000000"/>
                </a:solidFill>
              </a:rPr>
              <a:t> y </a:t>
            </a:r>
            <a:r>
              <a:rPr lang="en-US" sz="3200" i="1" dirty="0" err="1">
                <a:solidFill>
                  <a:srgbClr val="000000"/>
                </a:solidFill>
              </a:rPr>
              <a:t>temor</a:t>
            </a:r>
            <a:r>
              <a:rPr lang="en-US" sz="3200" i="1" dirty="0">
                <a:solidFill>
                  <a:srgbClr val="000000"/>
                </a:solidFill>
              </a:rPr>
              <a:t>. </a:t>
            </a:r>
            <a:r>
              <a:rPr lang="en-US" sz="3200" i="1" dirty="0" err="1">
                <a:solidFill>
                  <a:srgbClr val="000000"/>
                </a:solidFill>
              </a:rPr>
              <a:t>Sírvanlos</a:t>
            </a:r>
            <a:r>
              <a:rPr lang="en-US" sz="3200" i="1" dirty="0">
                <a:solidFill>
                  <a:srgbClr val="000000"/>
                </a:solidFill>
              </a:rPr>
              <a:t> con </a:t>
            </a:r>
            <a:r>
              <a:rPr lang="en-US" sz="3200" i="1" dirty="0" err="1">
                <a:solidFill>
                  <a:srgbClr val="000000"/>
                </a:solidFill>
              </a:rPr>
              <a:t>sinceridad</a:t>
            </a:r>
            <a:r>
              <a:rPr lang="en-US" sz="3200" i="1" dirty="0">
                <a:solidFill>
                  <a:srgbClr val="000000"/>
                </a:solidFill>
              </a:rPr>
              <a:t>, </a:t>
            </a:r>
            <a:r>
              <a:rPr lang="en-US" sz="3200" i="1" dirty="0" err="1">
                <a:solidFill>
                  <a:srgbClr val="000000"/>
                </a:solidFill>
              </a:rPr>
              <a:t>tal</a:t>
            </a:r>
            <a:r>
              <a:rPr lang="en-US" sz="3200" i="1" dirty="0">
                <a:solidFill>
                  <a:srgbClr val="000000"/>
                </a:solidFill>
              </a:rPr>
              <a:t> </a:t>
            </a:r>
            <a:r>
              <a:rPr lang="en-US" sz="3200" i="1" dirty="0" err="1">
                <a:solidFill>
                  <a:srgbClr val="000000"/>
                </a:solidFill>
              </a:rPr>
              <a:t>como</a:t>
            </a:r>
            <a:r>
              <a:rPr lang="en-US" sz="3200" i="1" dirty="0">
                <a:solidFill>
                  <a:srgbClr val="000000"/>
                </a:solidFill>
              </a:rPr>
              <a:t> </a:t>
            </a:r>
            <a:r>
              <a:rPr lang="en-US" sz="3200" i="1" dirty="0" err="1">
                <a:solidFill>
                  <a:srgbClr val="000000"/>
                </a:solidFill>
              </a:rPr>
              <a:t>servirían</a:t>
            </a:r>
            <a:r>
              <a:rPr lang="en-US" sz="3200" i="1" dirty="0">
                <a:solidFill>
                  <a:srgbClr val="000000"/>
                </a:solidFill>
              </a:rPr>
              <a:t> a Cristo.</a:t>
            </a:r>
            <a:r>
              <a:rPr lang="en-US" sz="3200" b="1" i="1" baseline="30000" dirty="0">
                <a:solidFill>
                  <a:srgbClr val="000000"/>
                </a:solidFill>
              </a:rPr>
              <a:t> </a:t>
            </a:r>
            <a:r>
              <a:rPr lang="en-US" sz="3200" i="1" dirty="0" err="1">
                <a:solidFill>
                  <a:srgbClr val="000000"/>
                </a:solidFill>
              </a:rPr>
              <a:t>Traten</a:t>
            </a:r>
            <a:r>
              <a:rPr lang="en-US" sz="3200" i="1" dirty="0">
                <a:solidFill>
                  <a:srgbClr val="000000"/>
                </a:solidFill>
              </a:rPr>
              <a:t> de </a:t>
            </a:r>
            <a:r>
              <a:rPr lang="en-US" sz="3200" i="1" dirty="0" err="1">
                <a:solidFill>
                  <a:srgbClr val="000000"/>
                </a:solidFill>
              </a:rPr>
              <a:t>agradarlos</a:t>
            </a:r>
            <a:r>
              <a:rPr lang="en-US" sz="3200" i="1" dirty="0">
                <a:solidFill>
                  <a:srgbClr val="000000"/>
                </a:solidFill>
              </a:rPr>
              <a:t> </a:t>
            </a:r>
            <a:r>
              <a:rPr lang="en-US" sz="3200" i="1" dirty="0" err="1">
                <a:solidFill>
                  <a:srgbClr val="000000"/>
                </a:solidFill>
              </a:rPr>
              <a:t>todo</a:t>
            </a:r>
            <a:r>
              <a:rPr lang="en-US" sz="3200" i="1" dirty="0">
                <a:solidFill>
                  <a:srgbClr val="000000"/>
                </a:solidFill>
              </a:rPr>
              <a:t> el </a:t>
            </a:r>
            <a:r>
              <a:rPr lang="en-US" sz="3200" i="1" dirty="0" err="1">
                <a:solidFill>
                  <a:srgbClr val="000000"/>
                </a:solidFill>
              </a:rPr>
              <a:t>tiempo</a:t>
            </a:r>
            <a:r>
              <a:rPr lang="en-US" sz="3200" i="1" dirty="0">
                <a:solidFill>
                  <a:srgbClr val="000000"/>
                </a:solidFill>
              </a:rPr>
              <a:t>, no solo </a:t>
            </a:r>
            <a:r>
              <a:rPr lang="en-US" sz="3200" i="1" dirty="0" err="1">
                <a:solidFill>
                  <a:srgbClr val="000000"/>
                </a:solidFill>
              </a:rPr>
              <a:t>cuando</a:t>
            </a:r>
            <a:r>
              <a:rPr lang="en-US" sz="3200" i="1" dirty="0">
                <a:solidFill>
                  <a:srgbClr val="000000"/>
                </a:solidFill>
              </a:rPr>
              <a:t> </a:t>
            </a:r>
            <a:r>
              <a:rPr lang="en-US" sz="3200" i="1" dirty="0" err="1">
                <a:solidFill>
                  <a:srgbClr val="000000"/>
                </a:solidFill>
              </a:rPr>
              <a:t>ellos</a:t>
            </a:r>
            <a:r>
              <a:rPr lang="en-US" sz="3200" i="1" dirty="0">
                <a:solidFill>
                  <a:srgbClr val="000000"/>
                </a:solidFill>
              </a:rPr>
              <a:t> los </a:t>
            </a:r>
            <a:r>
              <a:rPr lang="en-US" sz="3200" i="1" dirty="0" err="1">
                <a:solidFill>
                  <a:srgbClr val="000000"/>
                </a:solidFill>
              </a:rPr>
              <a:t>observan</a:t>
            </a:r>
            <a:r>
              <a:rPr lang="en-US" sz="3200" i="1" dirty="0">
                <a:solidFill>
                  <a:srgbClr val="000000"/>
                </a:solidFill>
              </a:rPr>
              <a:t>. Como </a:t>
            </a:r>
            <a:r>
              <a:rPr lang="en-US" sz="3200" i="1" dirty="0" err="1">
                <a:solidFill>
                  <a:srgbClr val="000000"/>
                </a:solidFill>
              </a:rPr>
              <a:t>esclavos</a:t>
            </a:r>
            <a:r>
              <a:rPr lang="en-US" sz="3200" i="1" dirty="0">
                <a:solidFill>
                  <a:srgbClr val="000000"/>
                </a:solidFill>
              </a:rPr>
              <a:t> de Cristo, </a:t>
            </a:r>
            <a:r>
              <a:rPr lang="en-US" sz="3200" i="1" dirty="0" err="1">
                <a:solidFill>
                  <a:srgbClr val="000000"/>
                </a:solidFill>
              </a:rPr>
              <a:t>hagan</a:t>
            </a:r>
            <a:r>
              <a:rPr lang="en-US" sz="3200" i="1" dirty="0">
                <a:solidFill>
                  <a:srgbClr val="000000"/>
                </a:solidFill>
              </a:rPr>
              <a:t> la </a:t>
            </a:r>
            <a:r>
              <a:rPr lang="en-US" sz="3200" i="1" dirty="0" err="1">
                <a:solidFill>
                  <a:srgbClr val="000000"/>
                </a:solidFill>
              </a:rPr>
              <a:t>voluntad</a:t>
            </a:r>
            <a:r>
              <a:rPr lang="en-US" sz="3200" i="1" dirty="0">
                <a:solidFill>
                  <a:srgbClr val="000000"/>
                </a:solidFill>
              </a:rPr>
              <a:t> de Dios con </a:t>
            </a:r>
            <a:r>
              <a:rPr lang="en-US" sz="3200" i="1" dirty="0" err="1">
                <a:solidFill>
                  <a:srgbClr val="000000"/>
                </a:solidFill>
              </a:rPr>
              <a:t>todo</a:t>
            </a:r>
            <a:r>
              <a:rPr lang="en-US" sz="3200" i="1" dirty="0">
                <a:solidFill>
                  <a:srgbClr val="000000"/>
                </a:solidFill>
              </a:rPr>
              <a:t> el </a:t>
            </a:r>
            <a:r>
              <a:rPr lang="en-US" sz="3200" i="1" dirty="0" err="1">
                <a:solidFill>
                  <a:srgbClr val="000000"/>
                </a:solidFill>
              </a:rPr>
              <a:t>corazón</a:t>
            </a:r>
            <a:r>
              <a:rPr lang="en-US" sz="3200" i="1" dirty="0">
                <a:solidFill>
                  <a:srgbClr val="000000"/>
                </a:solidFill>
              </a:rPr>
              <a:t>. </a:t>
            </a:r>
            <a:r>
              <a:rPr lang="en-US" sz="3200" i="1" dirty="0" err="1">
                <a:solidFill>
                  <a:srgbClr val="000000"/>
                </a:solidFill>
              </a:rPr>
              <a:t>Trabajen</a:t>
            </a:r>
            <a:r>
              <a:rPr lang="en-US" sz="3200" i="1" dirty="0">
                <a:solidFill>
                  <a:srgbClr val="000000"/>
                </a:solidFill>
              </a:rPr>
              <a:t> con </a:t>
            </a:r>
            <a:r>
              <a:rPr lang="en-US" sz="3200" i="1" dirty="0" err="1">
                <a:solidFill>
                  <a:srgbClr val="000000"/>
                </a:solidFill>
              </a:rPr>
              <a:t>entusiasmo</a:t>
            </a:r>
            <a:r>
              <a:rPr lang="en-US" sz="3200" i="1" dirty="0">
                <a:solidFill>
                  <a:srgbClr val="000000"/>
                </a:solidFill>
              </a:rPr>
              <a:t>, </a:t>
            </a:r>
            <a:r>
              <a:rPr lang="en-US" sz="3200" i="1" dirty="0" err="1">
                <a:solidFill>
                  <a:srgbClr val="000000"/>
                </a:solidFill>
              </a:rPr>
              <a:t>como</a:t>
            </a:r>
            <a:r>
              <a:rPr lang="en-US" sz="3200" i="1" dirty="0">
                <a:solidFill>
                  <a:srgbClr val="000000"/>
                </a:solidFill>
              </a:rPr>
              <a:t> </a:t>
            </a:r>
            <a:r>
              <a:rPr lang="en-US" sz="3200" i="1" dirty="0" err="1">
                <a:solidFill>
                  <a:srgbClr val="000000"/>
                </a:solidFill>
              </a:rPr>
              <a:t>si</a:t>
            </a:r>
            <a:r>
              <a:rPr lang="en-US" sz="3200" i="1" dirty="0">
                <a:solidFill>
                  <a:srgbClr val="000000"/>
                </a:solidFill>
              </a:rPr>
              <a:t> lo </a:t>
            </a:r>
            <a:r>
              <a:rPr lang="en-US" sz="3200" i="1" dirty="0" err="1">
                <a:solidFill>
                  <a:srgbClr val="000000"/>
                </a:solidFill>
              </a:rPr>
              <a:t>hicieran</a:t>
            </a:r>
            <a:r>
              <a:rPr lang="en-US" sz="3200" i="1" dirty="0">
                <a:solidFill>
                  <a:srgbClr val="000000"/>
                </a:solidFill>
              </a:rPr>
              <a:t> para el </a:t>
            </a:r>
            <a:r>
              <a:rPr lang="en-US" sz="3200" i="1" dirty="0" err="1">
                <a:solidFill>
                  <a:srgbClr val="000000"/>
                </a:solidFill>
              </a:rPr>
              <a:t>Señor</a:t>
            </a:r>
            <a:r>
              <a:rPr lang="en-US" sz="3200" i="1" dirty="0">
                <a:solidFill>
                  <a:srgbClr val="000000"/>
                </a:solidFill>
              </a:rPr>
              <a:t> y no para la </a:t>
            </a:r>
            <a:r>
              <a:rPr lang="en-US" sz="3200" i="1" dirty="0" err="1">
                <a:solidFill>
                  <a:srgbClr val="000000"/>
                </a:solidFill>
              </a:rPr>
              <a:t>gente</a:t>
            </a:r>
            <a:r>
              <a:rPr lang="en-US" sz="3200" i="1" dirty="0">
                <a:solidFill>
                  <a:srgbClr val="000000"/>
                </a:solidFill>
              </a:rPr>
              <a:t>. </a:t>
            </a:r>
            <a:r>
              <a:rPr lang="en-US" sz="3200" i="1" dirty="0" err="1">
                <a:solidFill>
                  <a:srgbClr val="000000"/>
                </a:solidFill>
              </a:rPr>
              <a:t>Recuerden</a:t>
            </a:r>
            <a:r>
              <a:rPr lang="en-US" sz="3200" i="1" dirty="0">
                <a:solidFill>
                  <a:srgbClr val="000000"/>
                </a:solidFill>
              </a:rPr>
              <a:t> que el </a:t>
            </a:r>
            <a:r>
              <a:rPr lang="en-US" sz="3200" i="1" dirty="0" err="1">
                <a:solidFill>
                  <a:srgbClr val="000000"/>
                </a:solidFill>
              </a:rPr>
              <a:t>Señor</a:t>
            </a:r>
            <a:r>
              <a:rPr lang="en-US" sz="3200" i="1" dirty="0">
                <a:solidFill>
                  <a:srgbClr val="000000"/>
                </a:solidFill>
              </a:rPr>
              <a:t> </a:t>
            </a:r>
            <a:r>
              <a:rPr lang="en-US" sz="3200" i="1" dirty="0" err="1">
                <a:solidFill>
                  <a:srgbClr val="000000"/>
                </a:solidFill>
              </a:rPr>
              <a:t>recompensará</a:t>
            </a:r>
            <a:r>
              <a:rPr lang="en-US" sz="3200" i="1" dirty="0">
                <a:solidFill>
                  <a:srgbClr val="000000"/>
                </a:solidFill>
              </a:rPr>
              <a:t> a </a:t>
            </a:r>
            <a:r>
              <a:rPr lang="en-US" sz="3200" i="1" dirty="0" err="1">
                <a:solidFill>
                  <a:srgbClr val="000000"/>
                </a:solidFill>
              </a:rPr>
              <a:t>cada</a:t>
            </a:r>
            <a:r>
              <a:rPr lang="en-US" sz="3200" i="1" dirty="0">
                <a:solidFill>
                  <a:srgbClr val="000000"/>
                </a:solidFill>
              </a:rPr>
              <a:t> </a:t>
            </a:r>
            <a:r>
              <a:rPr lang="en-US" sz="3200" i="1" dirty="0" err="1">
                <a:solidFill>
                  <a:srgbClr val="000000"/>
                </a:solidFill>
              </a:rPr>
              <a:t>uno</a:t>
            </a:r>
            <a:r>
              <a:rPr lang="en-US" sz="3200" i="1" dirty="0">
                <a:solidFill>
                  <a:srgbClr val="000000"/>
                </a:solidFill>
              </a:rPr>
              <a:t> de </a:t>
            </a:r>
            <a:r>
              <a:rPr lang="en-US" sz="3200" i="1" dirty="0" err="1">
                <a:solidFill>
                  <a:srgbClr val="000000"/>
                </a:solidFill>
              </a:rPr>
              <a:t>nosotros</a:t>
            </a:r>
            <a:r>
              <a:rPr lang="en-US" sz="3200" i="1" dirty="0">
                <a:solidFill>
                  <a:srgbClr val="000000"/>
                </a:solidFill>
              </a:rPr>
              <a:t> por el bien que </a:t>
            </a:r>
            <a:r>
              <a:rPr lang="en-US" sz="3200" i="1" dirty="0" err="1">
                <a:solidFill>
                  <a:srgbClr val="000000"/>
                </a:solidFill>
              </a:rPr>
              <a:t>hagamos</a:t>
            </a:r>
            <a:r>
              <a:rPr lang="en-US" sz="3200" i="1" dirty="0">
                <a:solidFill>
                  <a:srgbClr val="000000"/>
                </a:solidFill>
              </a:rPr>
              <a:t>, </a:t>
            </a:r>
            <a:r>
              <a:rPr lang="en-US" sz="3200" i="1" dirty="0" err="1">
                <a:solidFill>
                  <a:srgbClr val="000000"/>
                </a:solidFill>
              </a:rPr>
              <a:t>seamos</a:t>
            </a:r>
            <a:r>
              <a:rPr lang="en-US" sz="3200" i="1" dirty="0">
                <a:solidFill>
                  <a:srgbClr val="000000"/>
                </a:solidFill>
              </a:rPr>
              <a:t> </a:t>
            </a:r>
            <a:r>
              <a:rPr lang="en-US" sz="3200" i="1" dirty="0" err="1">
                <a:solidFill>
                  <a:srgbClr val="000000"/>
                </a:solidFill>
              </a:rPr>
              <a:t>esclavos</a:t>
            </a:r>
            <a:r>
              <a:rPr lang="en-US" sz="3200" i="1" dirty="0">
                <a:solidFill>
                  <a:srgbClr val="000000"/>
                </a:solidFill>
              </a:rPr>
              <a:t> o </a:t>
            </a:r>
            <a:r>
              <a:rPr lang="en-US" sz="3200" i="1" dirty="0" err="1">
                <a:solidFill>
                  <a:srgbClr val="000000"/>
                </a:solidFill>
              </a:rPr>
              <a:t>libres</a:t>
            </a:r>
            <a:r>
              <a:rPr lang="en-US" sz="3200" i="1" dirty="0">
                <a:solidFill>
                  <a:srgbClr val="000000"/>
                </a:solidFill>
              </a:rPr>
              <a:t>. </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 xmlns:m="http://schemas.openxmlformats.org/officeDocument/2006/math" xmlns:a14="http://schemas.microsoft.com/office/drawing/2010/main">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637644"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8057747" cy="97535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177" name="Incentivo del espíritu empresarial y emprendedor:"/>
          <p:cNvSpPr txBox="1">
            <a:spLocks noGrp="1"/>
          </p:cNvSpPr>
          <p:nvPr>
            <p:ph type="title"/>
          </p:nvPr>
        </p:nvSpPr>
        <p:spPr>
          <a:xfrm>
            <a:off x="682752" y="1767840"/>
            <a:ext cx="4112768" cy="6217919"/>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4800" b="1" kern="1200" dirty="0" err="1">
                <a:solidFill>
                  <a:srgbClr val="FFFFFF"/>
                </a:solidFill>
                <a:latin typeface="+mj-lt"/>
                <a:ea typeface="+mj-ea"/>
                <a:cs typeface="+mj-cs"/>
              </a:rPr>
              <a:t>Incentivo</a:t>
            </a:r>
            <a:r>
              <a:rPr lang="en-US" sz="4800" b="1" kern="1200" dirty="0">
                <a:solidFill>
                  <a:srgbClr val="FFFFFF"/>
                </a:solidFill>
                <a:latin typeface="+mj-lt"/>
                <a:ea typeface="+mj-ea"/>
                <a:cs typeface="+mj-cs"/>
              </a:rPr>
              <a:t> del </a:t>
            </a:r>
            <a:r>
              <a:rPr lang="en-US" sz="4800" b="1" kern="1200" dirty="0" err="1">
                <a:solidFill>
                  <a:srgbClr val="FFFFFF"/>
                </a:solidFill>
                <a:latin typeface="+mj-lt"/>
                <a:ea typeface="+mj-ea"/>
                <a:cs typeface="+mj-cs"/>
              </a:rPr>
              <a:t>espíritu</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empresarial</a:t>
            </a:r>
            <a:r>
              <a:rPr lang="en-US" sz="4800" b="1" kern="1200" dirty="0">
                <a:solidFill>
                  <a:srgbClr val="FFFFFF"/>
                </a:solidFill>
                <a:latin typeface="+mj-lt"/>
                <a:ea typeface="+mj-ea"/>
                <a:cs typeface="+mj-cs"/>
              </a:rPr>
              <a:t> y </a:t>
            </a:r>
            <a:r>
              <a:rPr lang="en-US" sz="4800" b="1" kern="1200" dirty="0" err="1">
                <a:solidFill>
                  <a:srgbClr val="FFFFFF"/>
                </a:solidFill>
                <a:latin typeface="+mj-lt"/>
                <a:ea typeface="+mj-ea"/>
                <a:cs typeface="+mj-cs"/>
              </a:rPr>
              <a:t>emprendedor</a:t>
            </a:r>
            <a:r>
              <a:rPr lang="en-US" sz="4800" b="1" kern="1200" dirty="0">
                <a:solidFill>
                  <a:srgbClr val="FFFFFF"/>
                </a:solidFill>
                <a:latin typeface="+mj-lt"/>
                <a:ea typeface="+mj-ea"/>
                <a:cs typeface="+mj-cs"/>
              </a:rPr>
              <a:t> </a:t>
            </a:r>
          </a:p>
        </p:txBody>
      </p:sp>
      <p:sp>
        <p:nvSpPr>
          <p:cNvPr id="123" name="Rectangle 122">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4240" y="0"/>
            <a:ext cx="5750560" cy="9753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Génesis 41:46-48 NVI.…"/>
          <p:cNvSpPr txBox="1">
            <a:spLocks noGrp="1"/>
          </p:cNvSpPr>
          <p:nvPr>
            <p:ph type="body" idx="1"/>
          </p:nvPr>
        </p:nvSpPr>
        <p:spPr>
          <a:xfrm>
            <a:off x="6583680" y="1144422"/>
            <a:ext cx="5941875" cy="7438746"/>
          </a:xfrm>
        </p:spPr>
        <p:txBody>
          <a:bodyPr vert="horz" lIns="91440" tIns="45720" rIns="91440" bIns="45720" rtlCol="0" anchor="ctr">
            <a:normAutofit fontScale="92500"/>
          </a:bodyPr>
          <a:lstStyle/>
          <a:p>
            <a:pPr marL="0" marR="457200" indent="-228600" algn="just" defTabSz="914400">
              <a:spcBef>
                <a:spcPts val="0"/>
              </a:spcBef>
              <a:spcAft>
                <a:spcPts val="600"/>
              </a:spcAft>
              <a:defRPr sz="6000">
                <a:solidFill>
                  <a:srgbClr val="000000"/>
                </a:solidFill>
                <a:latin typeface="Calibri"/>
                <a:ea typeface="Calibri"/>
                <a:cs typeface="Calibri"/>
                <a:sym typeface="Calibri"/>
              </a:defRPr>
            </a:pPr>
            <a:endParaRPr lang="en-US" sz="3000" b="1" dirty="0">
              <a:solidFill>
                <a:srgbClr val="000000"/>
              </a:solidFill>
            </a:endParaRPr>
          </a:p>
          <a:p>
            <a:pPr marL="0" marR="457200" indent="0" algn="just" defTabSz="914400">
              <a:spcBef>
                <a:spcPts val="0"/>
              </a:spcBef>
              <a:spcAft>
                <a:spcPts val="600"/>
              </a:spcAft>
              <a:buNone/>
              <a:defRPr sz="6000">
                <a:solidFill>
                  <a:srgbClr val="000000"/>
                </a:solidFill>
                <a:latin typeface="Calibri"/>
                <a:ea typeface="Calibri"/>
                <a:cs typeface="Calibri"/>
                <a:sym typeface="Calibri"/>
              </a:defRPr>
            </a:pPr>
            <a:r>
              <a:rPr lang="en-US" sz="3600" b="1" dirty="0">
                <a:solidFill>
                  <a:srgbClr val="000000"/>
                </a:solidFill>
              </a:rPr>
              <a:t>Mateo 25:19-21 LBLA.</a:t>
            </a:r>
          </a:p>
          <a:p>
            <a:pPr marL="0" marR="457200" indent="0" algn="just" defTabSz="914400">
              <a:spcBef>
                <a:spcPts val="0"/>
              </a:spcBef>
              <a:spcAft>
                <a:spcPts val="600"/>
              </a:spcAft>
              <a:buNone/>
              <a:defRPr sz="6000">
                <a:solidFill>
                  <a:srgbClr val="000000"/>
                </a:solidFill>
                <a:latin typeface="Calibri"/>
                <a:ea typeface="Calibri"/>
                <a:cs typeface="Calibri"/>
                <a:sym typeface="Calibri"/>
              </a:defRPr>
            </a:pPr>
            <a:r>
              <a:rPr lang="en-US" sz="3600" i="1" dirty="0">
                <a:solidFill>
                  <a:srgbClr val="000000"/>
                </a:solidFill>
                <a:sym typeface="Calibri"/>
              </a:rPr>
              <a:t>“ </a:t>
            </a:r>
            <a:r>
              <a:rPr lang="en-US" sz="3600" i="1" dirty="0" err="1">
                <a:solidFill>
                  <a:srgbClr val="000000"/>
                </a:solidFill>
                <a:sym typeface="Calibri"/>
              </a:rPr>
              <a:t>Después</a:t>
            </a:r>
            <a:r>
              <a:rPr lang="en-US" sz="3600" i="1" dirty="0">
                <a:solidFill>
                  <a:srgbClr val="000000"/>
                </a:solidFill>
                <a:sym typeface="Calibri"/>
              </a:rPr>
              <a:t> de </a:t>
            </a:r>
            <a:r>
              <a:rPr lang="en-US" sz="3600" i="1" dirty="0" err="1">
                <a:solidFill>
                  <a:srgbClr val="000000"/>
                </a:solidFill>
                <a:sym typeface="Calibri"/>
              </a:rPr>
              <a:t>mucho</a:t>
            </a:r>
            <a:r>
              <a:rPr lang="en-US" sz="3600" i="1" dirty="0">
                <a:solidFill>
                  <a:srgbClr val="000000"/>
                </a:solidFill>
                <a:sym typeface="Calibri"/>
              </a:rPr>
              <a:t> </a:t>
            </a:r>
            <a:r>
              <a:rPr lang="en-US" sz="3600" i="1" dirty="0" err="1">
                <a:solidFill>
                  <a:srgbClr val="000000"/>
                </a:solidFill>
                <a:sym typeface="Calibri"/>
              </a:rPr>
              <a:t>tiempo</a:t>
            </a:r>
            <a:r>
              <a:rPr lang="en-US" sz="3600" i="1" dirty="0">
                <a:solidFill>
                  <a:srgbClr val="000000"/>
                </a:solidFill>
                <a:sym typeface="Calibri"/>
              </a:rPr>
              <a:t> vino el </a:t>
            </a:r>
            <a:r>
              <a:rPr lang="en-US" sz="3600" i="1" dirty="0" err="1">
                <a:solidFill>
                  <a:srgbClr val="000000"/>
                </a:solidFill>
                <a:sym typeface="Calibri"/>
              </a:rPr>
              <a:t>señor</a:t>
            </a:r>
            <a:r>
              <a:rPr lang="en-US" sz="3600" i="1" dirty="0">
                <a:solidFill>
                  <a:srgbClr val="000000"/>
                </a:solidFill>
                <a:sym typeface="Calibri"/>
              </a:rPr>
              <a:t> de </a:t>
            </a:r>
            <a:r>
              <a:rPr lang="en-US" sz="3600" i="1" dirty="0" err="1">
                <a:solidFill>
                  <a:srgbClr val="000000"/>
                </a:solidFill>
                <a:sym typeface="Calibri"/>
              </a:rPr>
              <a:t>aquellos</a:t>
            </a:r>
            <a:r>
              <a:rPr lang="en-US" sz="3600" i="1" dirty="0">
                <a:solidFill>
                  <a:srgbClr val="000000"/>
                </a:solidFill>
                <a:sym typeface="Calibri"/>
              </a:rPr>
              <a:t> </a:t>
            </a:r>
            <a:r>
              <a:rPr lang="en-US" sz="3600" i="1" dirty="0" err="1">
                <a:solidFill>
                  <a:srgbClr val="000000"/>
                </a:solidFill>
                <a:sym typeface="Calibri"/>
              </a:rPr>
              <a:t>siervos</a:t>
            </a:r>
            <a:r>
              <a:rPr lang="en-US" sz="3600" i="1" dirty="0">
                <a:solidFill>
                  <a:srgbClr val="000000"/>
                </a:solidFill>
                <a:sym typeface="Calibri"/>
              </a:rPr>
              <a:t>, y </a:t>
            </a:r>
            <a:r>
              <a:rPr lang="en-US" sz="3600" i="1" dirty="0" err="1">
                <a:solidFill>
                  <a:srgbClr val="000000"/>
                </a:solidFill>
                <a:sym typeface="Calibri"/>
              </a:rPr>
              <a:t>arregló</a:t>
            </a:r>
            <a:r>
              <a:rPr lang="en-US" sz="3600" i="1" dirty="0">
                <a:solidFill>
                  <a:srgbClr val="000000"/>
                </a:solidFill>
                <a:sym typeface="Calibri"/>
              </a:rPr>
              <a:t> </a:t>
            </a:r>
            <a:r>
              <a:rPr lang="en-US" sz="3600" i="1" dirty="0" err="1">
                <a:solidFill>
                  <a:srgbClr val="000000"/>
                </a:solidFill>
                <a:sym typeface="Calibri"/>
              </a:rPr>
              <a:t>cuentas</a:t>
            </a:r>
            <a:r>
              <a:rPr lang="en-US" sz="3600" i="1" dirty="0">
                <a:solidFill>
                  <a:srgbClr val="000000"/>
                </a:solidFill>
                <a:sym typeface="Calibri"/>
              </a:rPr>
              <a:t> con </a:t>
            </a:r>
            <a:r>
              <a:rPr lang="en-US" sz="3600" i="1" dirty="0" err="1">
                <a:solidFill>
                  <a:srgbClr val="000000"/>
                </a:solidFill>
                <a:sym typeface="Calibri"/>
              </a:rPr>
              <a:t>ellos</a:t>
            </a:r>
            <a:r>
              <a:rPr lang="en-US" sz="3600" i="1" dirty="0">
                <a:solidFill>
                  <a:srgbClr val="000000"/>
                </a:solidFill>
                <a:sym typeface="Calibri"/>
              </a:rPr>
              <a:t>. Y </a:t>
            </a:r>
            <a:r>
              <a:rPr lang="en-US" sz="3600" i="1" dirty="0" err="1">
                <a:solidFill>
                  <a:srgbClr val="000000"/>
                </a:solidFill>
                <a:sym typeface="Calibri"/>
              </a:rPr>
              <a:t>llegando</a:t>
            </a:r>
            <a:r>
              <a:rPr lang="en-US" sz="3600" i="1" dirty="0">
                <a:solidFill>
                  <a:srgbClr val="000000"/>
                </a:solidFill>
                <a:sym typeface="Calibri"/>
              </a:rPr>
              <a:t> el que </a:t>
            </a:r>
            <a:r>
              <a:rPr lang="en-US" sz="3600" i="1" dirty="0" err="1">
                <a:solidFill>
                  <a:srgbClr val="000000"/>
                </a:solidFill>
                <a:sym typeface="Calibri"/>
              </a:rPr>
              <a:t>había</a:t>
            </a:r>
            <a:r>
              <a:rPr lang="en-US" sz="3600" i="1" dirty="0">
                <a:solidFill>
                  <a:srgbClr val="000000"/>
                </a:solidFill>
                <a:sym typeface="Calibri"/>
              </a:rPr>
              <a:t> </a:t>
            </a:r>
            <a:r>
              <a:rPr lang="en-US" sz="3600" i="1" dirty="0" err="1">
                <a:solidFill>
                  <a:srgbClr val="000000"/>
                </a:solidFill>
                <a:sym typeface="Calibri"/>
              </a:rPr>
              <a:t>recibido</a:t>
            </a:r>
            <a:r>
              <a:rPr lang="en-US" sz="3600" i="1" dirty="0">
                <a:solidFill>
                  <a:srgbClr val="000000"/>
                </a:solidFill>
                <a:sym typeface="Calibri"/>
              </a:rPr>
              <a:t> los </a:t>
            </a:r>
            <a:r>
              <a:rPr lang="en-US" sz="3600" i="1" dirty="0" err="1">
                <a:solidFill>
                  <a:srgbClr val="000000"/>
                </a:solidFill>
                <a:sym typeface="Calibri"/>
              </a:rPr>
              <a:t>cinco</a:t>
            </a:r>
            <a:r>
              <a:rPr lang="en-US" sz="3600" i="1" dirty="0">
                <a:solidFill>
                  <a:srgbClr val="000000"/>
                </a:solidFill>
                <a:sym typeface="Calibri"/>
              </a:rPr>
              <a:t> </a:t>
            </a:r>
            <a:r>
              <a:rPr lang="en-US" sz="3600" i="1" dirty="0" err="1">
                <a:solidFill>
                  <a:srgbClr val="000000"/>
                </a:solidFill>
                <a:sym typeface="Calibri"/>
              </a:rPr>
              <a:t>talentos</a:t>
            </a:r>
            <a:r>
              <a:rPr lang="en-US" sz="3600" i="1" dirty="0">
                <a:solidFill>
                  <a:srgbClr val="000000"/>
                </a:solidFill>
                <a:sym typeface="Calibri"/>
              </a:rPr>
              <a:t>, </a:t>
            </a:r>
            <a:r>
              <a:rPr lang="en-US" sz="3600" i="1" dirty="0" err="1">
                <a:solidFill>
                  <a:srgbClr val="000000"/>
                </a:solidFill>
                <a:sym typeface="Calibri"/>
              </a:rPr>
              <a:t>trajo</a:t>
            </a:r>
            <a:r>
              <a:rPr lang="en-US" sz="3600" i="1" dirty="0">
                <a:solidFill>
                  <a:srgbClr val="000000"/>
                </a:solidFill>
                <a:sym typeface="Calibri"/>
              </a:rPr>
              <a:t> </a:t>
            </a:r>
            <a:r>
              <a:rPr lang="en-US" sz="3600" i="1" dirty="0" err="1">
                <a:solidFill>
                  <a:srgbClr val="000000"/>
                </a:solidFill>
                <a:sym typeface="Calibri"/>
              </a:rPr>
              <a:t>otros</a:t>
            </a:r>
            <a:r>
              <a:rPr lang="en-US" sz="3600" i="1" dirty="0">
                <a:solidFill>
                  <a:srgbClr val="000000"/>
                </a:solidFill>
                <a:sym typeface="Calibri"/>
              </a:rPr>
              <a:t> </a:t>
            </a:r>
            <a:r>
              <a:rPr lang="en-US" sz="3600" i="1" dirty="0" err="1">
                <a:solidFill>
                  <a:srgbClr val="000000"/>
                </a:solidFill>
                <a:sym typeface="Calibri"/>
              </a:rPr>
              <a:t>cinco</a:t>
            </a:r>
            <a:r>
              <a:rPr lang="en-US" sz="3600" i="1" dirty="0">
                <a:solidFill>
                  <a:srgbClr val="000000"/>
                </a:solidFill>
                <a:sym typeface="Calibri"/>
              </a:rPr>
              <a:t> </a:t>
            </a:r>
            <a:r>
              <a:rPr lang="en-US" sz="3600" i="1" dirty="0" err="1">
                <a:solidFill>
                  <a:srgbClr val="000000"/>
                </a:solidFill>
                <a:sym typeface="Calibri"/>
              </a:rPr>
              <a:t>talentos</a:t>
            </a:r>
            <a:r>
              <a:rPr lang="en-US" sz="3600" i="1" dirty="0">
                <a:solidFill>
                  <a:srgbClr val="000000"/>
                </a:solidFill>
                <a:sym typeface="Calibri"/>
              </a:rPr>
              <a:t>, </a:t>
            </a:r>
            <a:r>
              <a:rPr lang="en-US" sz="3600" i="1" dirty="0" err="1">
                <a:solidFill>
                  <a:srgbClr val="000000"/>
                </a:solidFill>
                <a:sym typeface="Calibri"/>
              </a:rPr>
              <a:t>diciendo</a:t>
            </a:r>
            <a:r>
              <a:rPr lang="en-US" sz="3600" i="1" dirty="0">
                <a:solidFill>
                  <a:srgbClr val="000000"/>
                </a:solidFill>
                <a:sym typeface="Calibri"/>
              </a:rPr>
              <a:t>: “</a:t>
            </a:r>
            <a:r>
              <a:rPr lang="en-US" sz="3600" i="1" dirty="0" err="1">
                <a:solidFill>
                  <a:srgbClr val="000000"/>
                </a:solidFill>
                <a:sym typeface="Calibri"/>
              </a:rPr>
              <a:t>Señor</a:t>
            </a:r>
            <a:r>
              <a:rPr lang="en-US" sz="3600" i="1" dirty="0">
                <a:solidFill>
                  <a:srgbClr val="000000"/>
                </a:solidFill>
                <a:sym typeface="Calibri"/>
              </a:rPr>
              <a:t>, me </a:t>
            </a:r>
            <a:r>
              <a:rPr lang="en-US" sz="3600" i="1" dirty="0" err="1">
                <a:solidFill>
                  <a:srgbClr val="000000"/>
                </a:solidFill>
                <a:sym typeface="Calibri"/>
              </a:rPr>
              <a:t>entregaste</a:t>
            </a:r>
            <a:r>
              <a:rPr lang="en-US" sz="3600" i="1" dirty="0">
                <a:solidFill>
                  <a:srgbClr val="000000"/>
                </a:solidFill>
                <a:sym typeface="Calibri"/>
              </a:rPr>
              <a:t> </a:t>
            </a:r>
            <a:r>
              <a:rPr lang="en-US" sz="3600" i="1" dirty="0" err="1">
                <a:solidFill>
                  <a:srgbClr val="000000"/>
                </a:solidFill>
                <a:sym typeface="Calibri"/>
              </a:rPr>
              <a:t>cinco</a:t>
            </a:r>
            <a:r>
              <a:rPr lang="en-US" sz="3600" i="1" dirty="0">
                <a:solidFill>
                  <a:srgbClr val="000000"/>
                </a:solidFill>
                <a:sym typeface="Calibri"/>
              </a:rPr>
              <a:t> </a:t>
            </a:r>
            <a:r>
              <a:rPr lang="en-US" sz="3600" i="1" dirty="0" err="1">
                <a:solidFill>
                  <a:srgbClr val="000000"/>
                </a:solidFill>
                <a:sym typeface="Calibri"/>
              </a:rPr>
              <a:t>talentos</a:t>
            </a:r>
            <a:r>
              <a:rPr lang="en-US" sz="3600" i="1" dirty="0">
                <a:solidFill>
                  <a:srgbClr val="000000"/>
                </a:solidFill>
                <a:sym typeface="Calibri"/>
              </a:rPr>
              <a:t>; </a:t>
            </a:r>
            <a:r>
              <a:rPr lang="en-US" sz="3600" i="1" dirty="0" err="1">
                <a:solidFill>
                  <a:srgbClr val="000000"/>
                </a:solidFill>
                <a:sym typeface="Calibri"/>
              </a:rPr>
              <a:t>mira</a:t>
            </a:r>
            <a:r>
              <a:rPr lang="en-US" sz="3600" i="1" dirty="0">
                <a:solidFill>
                  <a:srgbClr val="000000"/>
                </a:solidFill>
                <a:sym typeface="Calibri"/>
              </a:rPr>
              <a:t>, he </a:t>
            </a:r>
            <a:r>
              <a:rPr lang="en-US" sz="3600" i="1" dirty="0" err="1">
                <a:solidFill>
                  <a:srgbClr val="000000"/>
                </a:solidFill>
                <a:sym typeface="Calibri"/>
              </a:rPr>
              <a:t>ganado</a:t>
            </a:r>
            <a:r>
              <a:rPr lang="en-US" sz="3600" i="1" dirty="0">
                <a:solidFill>
                  <a:srgbClr val="000000"/>
                </a:solidFill>
                <a:sym typeface="Calibri"/>
              </a:rPr>
              <a:t> </a:t>
            </a:r>
            <a:r>
              <a:rPr lang="en-US" sz="3600" i="1" dirty="0" err="1">
                <a:solidFill>
                  <a:srgbClr val="000000"/>
                </a:solidFill>
                <a:sym typeface="Calibri"/>
              </a:rPr>
              <a:t>otros</a:t>
            </a:r>
            <a:r>
              <a:rPr lang="en-US" sz="3600" i="1" dirty="0">
                <a:solidFill>
                  <a:srgbClr val="000000"/>
                </a:solidFill>
                <a:sym typeface="Calibri"/>
              </a:rPr>
              <a:t> </a:t>
            </a:r>
            <a:r>
              <a:rPr lang="en-US" sz="3600" i="1" dirty="0" err="1">
                <a:solidFill>
                  <a:srgbClr val="000000"/>
                </a:solidFill>
                <a:sym typeface="Calibri"/>
              </a:rPr>
              <a:t>cinco</a:t>
            </a:r>
            <a:r>
              <a:rPr lang="en-US" sz="3600" i="1" dirty="0">
                <a:solidFill>
                  <a:srgbClr val="000000"/>
                </a:solidFill>
                <a:sym typeface="Calibri"/>
              </a:rPr>
              <a:t> </a:t>
            </a:r>
            <a:r>
              <a:rPr lang="en-US" sz="3600" i="1" dirty="0" err="1">
                <a:solidFill>
                  <a:srgbClr val="000000"/>
                </a:solidFill>
                <a:sym typeface="Calibri"/>
              </a:rPr>
              <a:t>talentos</a:t>
            </a:r>
            <a:r>
              <a:rPr lang="en-US" sz="3600" i="1" dirty="0">
                <a:solidFill>
                  <a:srgbClr val="000000"/>
                </a:solidFill>
                <a:sym typeface="Calibri"/>
              </a:rPr>
              <a:t>.” </a:t>
            </a:r>
            <a:r>
              <a:rPr lang="en-US" sz="3600" i="1" dirty="0" err="1">
                <a:solidFill>
                  <a:srgbClr val="000000"/>
                </a:solidFill>
                <a:sym typeface="Calibri"/>
              </a:rPr>
              <a:t>Su</a:t>
            </a:r>
            <a:r>
              <a:rPr lang="en-US" sz="3600" i="1" dirty="0">
                <a:solidFill>
                  <a:srgbClr val="000000"/>
                </a:solidFill>
                <a:sym typeface="Calibri"/>
              </a:rPr>
              <a:t> </a:t>
            </a:r>
            <a:r>
              <a:rPr lang="en-US" sz="3600" i="1" dirty="0" err="1">
                <a:solidFill>
                  <a:srgbClr val="000000"/>
                </a:solidFill>
                <a:sym typeface="Calibri"/>
              </a:rPr>
              <a:t>señor</a:t>
            </a:r>
            <a:r>
              <a:rPr lang="en-US" sz="3600" i="1" dirty="0">
                <a:solidFill>
                  <a:srgbClr val="000000"/>
                </a:solidFill>
                <a:sym typeface="Calibri"/>
              </a:rPr>
              <a:t> le </a:t>
            </a:r>
            <a:r>
              <a:rPr lang="en-US" sz="3600" i="1" dirty="0" err="1">
                <a:solidFill>
                  <a:srgbClr val="000000"/>
                </a:solidFill>
                <a:sym typeface="Calibri"/>
              </a:rPr>
              <a:t>dijo</a:t>
            </a:r>
            <a:r>
              <a:rPr lang="en-US" sz="3600" i="1" dirty="0">
                <a:solidFill>
                  <a:srgbClr val="000000"/>
                </a:solidFill>
                <a:sym typeface="Calibri"/>
              </a:rPr>
              <a:t>: “Bien, </a:t>
            </a:r>
            <a:r>
              <a:rPr lang="en-US" sz="3600" i="1" dirty="0" err="1">
                <a:solidFill>
                  <a:srgbClr val="000000"/>
                </a:solidFill>
                <a:sym typeface="Calibri"/>
              </a:rPr>
              <a:t>siervo</a:t>
            </a:r>
            <a:r>
              <a:rPr lang="en-US" sz="3600" i="1" dirty="0">
                <a:solidFill>
                  <a:srgbClr val="000000"/>
                </a:solidFill>
                <a:sym typeface="Calibri"/>
              </a:rPr>
              <a:t> </a:t>
            </a:r>
            <a:r>
              <a:rPr lang="en-US" sz="3600" i="1" dirty="0" err="1">
                <a:solidFill>
                  <a:srgbClr val="000000"/>
                </a:solidFill>
                <a:sym typeface="Calibri"/>
              </a:rPr>
              <a:t>bueno</a:t>
            </a:r>
            <a:r>
              <a:rPr lang="en-US" sz="3600" i="1" dirty="0">
                <a:solidFill>
                  <a:srgbClr val="000000"/>
                </a:solidFill>
                <a:sym typeface="Calibri"/>
              </a:rPr>
              <a:t> y </a:t>
            </a:r>
            <a:r>
              <a:rPr lang="en-US" sz="3600" i="1" dirty="0" err="1">
                <a:solidFill>
                  <a:srgbClr val="000000"/>
                </a:solidFill>
                <a:sym typeface="Calibri"/>
              </a:rPr>
              <a:t>fiel</a:t>
            </a:r>
            <a:r>
              <a:rPr lang="en-US" sz="3600" i="1" dirty="0">
                <a:solidFill>
                  <a:srgbClr val="000000"/>
                </a:solidFill>
                <a:sym typeface="Calibri"/>
              </a:rPr>
              <a:t>; </a:t>
            </a:r>
            <a:r>
              <a:rPr lang="en-US" sz="3600" i="1" dirty="0" err="1">
                <a:solidFill>
                  <a:srgbClr val="000000"/>
                </a:solidFill>
                <a:sym typeface="Calibri"/>
              </a:rPr>
              <a:t>en</a:t>
            </a:r>
            <a:r>
              <a:rPr lang="en-US" sz="3600" i="1" dirty="0">
                <a:solidFill>
                  <a:srgbClr val="000000"/>
                </a:solidFill>
                <a:sym typeface="Calibri"/>
              </a:rPr>
              <a:t> lo </a:t>
            </a:r>
            <a:r>
              <a:rPr lang="en-US" sz="3600" i="1" dirty="0" err="1">
                <a:solidFill>
                  <a:srgbClr val="000000"/>
                </a:solidFill>
                <a:sym typeface="Calibri"/>
              </a:rPr>
              <a:t>poco</a:t>
            </a:r>
            <a:r>
              <a:rPr lang="en-US" sz="3600" i="1" dirty="0">
                <a:solidFill>
                  <a:srgbClr val="000000"/>
                </a:solidFill>
                <a:sym typeface="Calibri"/>
              </a:rPr>
              <a:t> </a:t>
            </a:r>
            <a:r>
              <a:rPr lang="en-US" sz="3600" i="1" dirty="0" err="1">
                <a:solidFill>
                  <a:srgbClr val="000000"/>
                </a:solidFill>
                <a:sym typeface="Calibri"/>
              </a:rPr>
              <a:t>fuiste</a:t>
            </a:r>
            <a:r>
              <a:rPr lang="en-US" sz="3600" i="1" dirty="0">
                <a:solidFill>
                  <a:srgbClr val="000000"/>
                </a:solidFill>
                <a:sym typeface="Calibri"/>
              </a:rPr>
              <a:t> </a:t>
            </a:r>
            <a:r>
              <a:rPr lang="en-US" sz="3600" i="1" dirty="0" err="1">
                <a:solidFill>
                  <a:srgbClr val="000000"/>
                </a:solidFill>
                <a:sym typeface="Calibri"/>
              </a:rPr>
              <a:t>fiel</a:t>
            </a:r>
            <a:r>
              <a:rPr lang="en-US" sz="3600" i="1" dirty="0">
                <a:solidFill>
                  <a:srgbClr val="000000"/>
                </a:solidFill>
                <a:sym typeface="Calibri"/>
              </a:rPr>
              <a:t>, </a:t>
            </a:r>
            <a:r>
              <a:rPr lang="en-US" sz="3600" i="1" dirty="0" err="1">
                <a:solidFill>
                  <a:srgbClr val="000000"/>
                </a:solidFill>
                <a:sym typeface="Calibri"/>
              </a:rPr>
              <a:t>sobre</a:t>
            </a:r>
            <a:r>
              <a:rPr lang="en-US" sz="3600" i="1" dirty="0">
                <a:solidFill>
                  <a:srgbClr val="000000"/>
                </a:solidFill>
                <a:sym typeface="Calibri"/>
              </a:rPr>
              <a:t> </a:t>
            </a:r>
            <a:r>
              <a:rPr lang="en-US" sz="3600" i="1" dirty="0" err="1">
                <a:solidFill>
                  <a:srgbClr val="000000"/>
                </a:solidFill>
                <a:sym typeface="Calibri"/>
              </a:rPr>
              <a:t>mucho</a:t>
            </a:r>
            <a:r>
              <a:rPr lang="en-US" sz="3600" i="1" dirty="0">
                <a:solidFill>
                  <a:srgbClr val="000000"/>
                </a:solidFill>
                <a:sym typeface="Calibri"/>
              </a:rPr>
              <a:t> </a:t>
            </a:r>
            <a:r>
              <a:rPr lang="en-US" sz="3600" i="1" dirty="0" err="1">
                <a:solidFill>
                  <a:srgbClr val="000000"/>
                </a:solidFill>
                <a:sym typeface="Calibri"/>
              </a:rPr>
              <a:t>te</a:t>
            </a:r>
            <a:r>
              <a:rPr lang="en-US" sz="3600" i="1" dirty="0">
                <a:solidFill>
                  <a:srgbClr val="000000"/>
                </a:solidFill>
                <a:sym typeface="Calibri"/>
              </a:rPr>
              <a:t> </a:t>
            </a:r>
            <a:r>
              <a:rPr lang="en-US" sz="3600" i="1" dirty="0" err="1">
                <a:solidFill>
                  <a:srgbClr val="000000"/>
                </a:solidFill>
                <a:sym typeface="Calibri"/>
              </a:rPr>
              <a:t>pondré</a:t>
            </a:r>
            <a:r>
              <a:rPr lang="en-US" sz="3600" i="1" dirty="0">
                <a:solidFill>
                  <a:srgbClr val="000000"/>
                </a:solidFill>
                <a:sym typeface="Calibri"/>
              </a:rPr>
              <a:t>; </a:t>
            </a:r>
            <a:r>
              <a:rPr lang="en-US" sz="3600" i="1" dirty="0" err="1">
                <a:solidFill>
                  <a:srgbClr val="000000"/>
                </a:solidFill>
                <a:sym typeface="Calibri"/>
              </a:rPr>
              <a:t>entra</a:t>
            </a:r>
            <a:r>
              <a:rPr lang="en-US" sz="3600" i="1" dirty="0">
                <a:solidFill>
                  <a:srgbClr val="000000"/>
                </a:solidFill>
                <a:sym typeface="Calibri"/>
              </a:rPr>
              <a:t> </a:t>
            </a:r>
            <a:r>
              <a:rPr lang="en-US" sz="3600" i="1" dirty="0" err="1">
                <a:solidFill>
                  <a:srgbClr val="000000"/>
                </a:solidFill>
                <a:sym typeface="Calibri"/>
              </a:rPr>
              <a:t>en</a:t>
            </a:r>
            <a:r>
              <a:rPr lang="en-US" sz="3600" i="1" dirty="0">
                <a:solidFill>
                  <a:srgbClr val="000000"/>
                </a:solidFill>
                <a:sym typeface="Calibri"/>
              </a:rPr>
              <a:t> el </a:t>
            </a:r>
            <a:r>
              <a:rPr lang="en-US" sz="3600" i="1" dirty="0" err="1">
                <a:solidFill>
                  <a:srgbClr val="000000"/>
                </a:solidFill>
                <a:sym typeface="Calibri"/>
              </a:rPr>
              <a:t>gozo</a:t>
            </a:r>
            <a:r>
              <a:rPr lang="en-US" sz="3600" i="1" dirty="0">
                <a:solidFill>
                  <a:srgbClr val="000000"/>
                </a:solidFill>
                <a:sym typeface="Calibri"/>
              </a:rPr>
              <a:t> de </a:t>
            </a:r>
            <a:r>
              <a:rPr lang="en-US" sz="3600" i="1" dirty="0" err="1">
                <a:solidFill>
                  <a:srgbClr val="000000"/>
                </a:solidFill>
                <a:sym typeface="Calibri"/>
              </a:rPr>
              <a:t>tu</a:t>
            </a:r>
            <a:r>
              <a:rPr lang="en-US" sz="3600" i="1" dirty="0">
                <a:solidFill>
                  <a:srgbClr val="000000"/>
                </a:solidFill>
                <a:sym typeface="Calibri"/>
              </a:rPr>
              <a:t> </a:t>
            </a:r>
            <a:r>
              <a:rPr lang="en-US" sz="3600" i="1" dirty="0" err="1">
                <a:solidFill>
                  <a:srgbClr val="000000"/>
                </a:solidFill>
                <a:sym typeface="Calibri"/>
              </a:rPr>
              <a:t>Señor</a:t>
            </a:r>
            <a:r>
              <a:rPr lang="en-US" sz="3600" i="1" dirty="0">
                <a:solidFill>
                  <a:srgbClr val="000000"/>
                </a:solidFill>
                <a:sym typeface="Calibri"/>
              </a:rPr>
              <a:t>.” </a:t>
            </a:r>
            <a:endParaRPr lang="en-US" sz="3600" i="1" dirty="0">
              <a:solidFill>
                <a:srgbClr val="000000"/>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758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4797" cy="97536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12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77" name="Incentivo del espíritu empresarial y emprendedor:"/>
          <p:cNvSpPr txBox="1">
            <a:spLocks noGrp="1"/>
          </p:cNvSpPr>
          <p:nvPr>
            <p:ph type="title"/>
          </p:nvPr>
        </p:nvSpPr>
        <p:spPr>
          <a:xfrm>
            <a:off x="682750" y="2920733"/>
            <a:ext cx="3913772" cy="3925473"/>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4800" b="1" kern="1200" dirty="0" err="1">
                <a:solidFill>
                  <a:srgbClr val="FFFFFF"/>
                </a:solidFill>
                <a:latin typeface="+mj-lt"/>
                <a:ea typeface="+mj-ea"/>
                <a:cs typeface="+mj-cs"/>
              </a:rPr>
              <a:t>Incentivo</a:t>
            </a:r>
            <a:r>
              <a:rPr lang="en-US" sz="4800" b="1" kern="1200" dirty="0">
                <a:solidFill>
                  <a:srgbClr val="FFFFFF"/>
                </a:solidFill>
                <a:latin typeface="+mj-lt"/>
                <a:ea typeface="+mj-ea"/>
                <a:cs typeface="+mj-cs"/>
              </a:rPr>
              <a:t> del </a:t>
            </a:r>
            <a:r>
              <a:rPr lang="en-US" sz="4800" b="1" kern="1200" dirty="0" err="1">
                <a:solidFill>
                  <a:srgbClr val="FFFFFF"/>
                </a:solidFill>
                <a:latin typeface="+mj-lt"/>
                <a:ea typeface="+mj-ea"/>
                <a:cs typeface="+mj-cs"/>
              </a:rPr>
              <a:t>espíritu</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empresarial</a:t>
            </a:r>
            <a:r>
              <a:rPr lang="en-US" sz="4800" b="1" kern="1200" dirty="0">
                <a:solidFill>
                  <a:srgbClr val="FFFFFF"/>
                </a:solidFill>
                <a:latin typeface="+mj-lt"/>
                <a:ea typeface="+mj-ea"/>
                <a:cs typeface="+mj-cs"/>
              </a:rPr>
              <a:t> y </a:t>
            </a:r>
            <a:r>
              <a:rPr lang="en-US" sz="4800" b="1" kern="1200" dirty="0" err="1">
                <a:solidFill>
                  <a:srgbClr val="FFFFFF"/>
                </a:solidFill>
                <a:latin typeface="+mj-lt"/>
                <a:ea typeface="+mj-ea"/>
                <a:cs typeface="+mj-cs"/>
              </a:rPr>
              <a:t>emprendedor</a:t>
            </a:r>
            <a:endParaRPr lang="en-US" sz="4800" b="1" kern="1200" dirty="0">
              <a:solidFill>
                <a:srgbClr val="FFFFFF"/>
              </a:solidFill>
              <a:latin typeface="+mj-lt"/>
              <a:ea typeface="+mj-ea"/>
              <a:cs typeface="+mj-cs"/>
            </a:endParaRPr>
          </a:p>
        </p:txBody>
      </p:sp>
      <p:sp>
        <p:nvSpPr>
          <p:cNvPr id="178" name="Génesis 41:46-48 NVI.…"/>
          <p:cNvSpPr txBox="1">
            <a:spLocks noGrp="1"/>
          </p:cNvSpPr>
          <p:nvPr>
            <p:ph type="body" idx="1"/>
          </p:nvPr>
        </p:nvSpPr>
        <p:spPr>
          <a:xfrm>
            <a:off x="6496612" y="1140431"/>
            <a:ext cx="6184218" cy="7439124"/>
          </a:xfrm>
        </p:spPr>
        <p:txBody>
          <a:bodyPr vert="horz" lIns="91440" tIns="45720" rIns="91440" bIns="45720" rtlCol="0" anchor="ctr">
            <a:noAutofit/>
          </a:bodyPr>
          <a:lstStyle/>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600" b="1" dirty="0">
              <a:solidFill>
                <a:srgbClr val="000000"/>
              </a:solidFill>
            </a:endParaRP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b="1" dirty="0" err="1">
                <a:solidFill>
                  <a:srgbClr val="000000"/>
                </a:solidFill>
              </a:rPr>
              <a:t>Génesis</a:t>
            </a:r>
            <a:r>
              <a:rPr lang="en-US" sz="3600" b="1" dirty="0">
                <a:solidFill>
                  <a:srgbClr val="000000"/>
                </a:solidFill>
              </a:rPr>
              <a:t> 41:46-48 NVI.</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i="1" dirty="0">
                <a:solidFill>
                  <a:srgbClr val="000000"/>
                </a:solidFill>
              </a:rPr>
              <a:t>(José) </a:t>
            </a:r>
            <a:r>
              <a:rPr lang="en-US" sz="3600" i="1" dirty="0" err="1">
                <a:solidFill>
                  <a:srgbClr val="000000"/>
                </a:solidFill>
              </a:rPr>
              <a:t>Tenía</a:t>
            </a:r>
            <a:r>
              <a:rPr lang="en-US" sz="3600" i="1" dirty="0">
                <a:solidFill>
                  <a:srgbClr val="000000"/>
                </a:solidFill>
              </a:rPr>
              <a:t> </a:t>
            </a:r>
            <a:r>
              <a:rPr lang="en-US" sz="3600" i="1" dirty="0" err="1">
                <a:solidFill>
                  <a:srgbClr val="000000"/>
                </a:solidFill>
              </a:rPr>
              <a:t>treinta</a:t>
            </a:r>
            <a:r>
              <a:rPr lang="en-US" sz="3600" i="1" dirty="0">
                <a:solidFill>
                  <a:srgbClr val="000000"/>
                </a:solidFill>
              </a:rPr>
              <a:t> </a:t>
            </a:r>
            <a:r>
              <a:rPr lang="en-US" sz="3600" i="1" dirty="0" err="1">
                <a:solidFill>
                  <a:srgbClr val="000000"/>
                </a:solidFill>
              </a:rPr>
              <a:t>años</a:t>
            </a:r>
            <a:r>
              <a:rPr lang="en-US" sz="3600" i="1" dirty="0">
                <a:solidFill>
                  <a:srgbClr val="000000"/>
                </a:solidFill>
              </a:rPr>
              <a:t> </a:t>
            </a:r>
            <a:r>
              <a:rPr lang="en-US" sz="3600" i="1" dirty="0" err="1">
                <a:solidFill>
                  <a:srgbClr val="000000"/>
                </a:solidFill>
              </a:rPr>
              <a:t>cuando</a:t>
            </a:r>
            <a:r>
              <a:rPr lang="en-US" sz="3600" i="1" dirty="0">
                <a:solidFill>
                  <a:srgbClr val="000000"/>
                </a:solidFill>
              </a:rPr>
              <a:t> </a:t>
            </a:r>
            <a:r>
              <a:rPr lang="en-US" sz="3600" i="1" dirty="0" err="1">
                <a:solidFill>
                  <a:srgbClr val="000000"/>
                </a:solidFill>
              </a:rPr>
              <a:t>comenzó</a:t>
            </a:r>
            <a:r>
              <a:rPr lang="en-US" sz="3600" i="1" dirty="0">
                <a:solidFill>
                  <a:srgbClr val="000000"/>
                </a:solidFill>
              </a:rPr>
              <a:t> a </a:t>
            </a:r>
            <a:r>
              <a:rPr lang="en-US" sz="3600" i="1" dirty="0" err="1">
                <a:solidFill>
                  <a:srgbClr val="000000"/>
                </a:solidFill>
              </a:rPr>
              <a:t>servir</a:t>
            </a:r>
            <a:r>
              <a:rPr lang="en-US" sz="3600" i="1" dirty="0">
                <a:solidFill>
                  <a:srgbClr val="000000"/>
                </a:solidFill>
              </a:rPr>
              <a:t> </a:t>
            </a:r>
            <a:r>
              <a:rPr lang="en-US" sz="3600" i="1" dirty="0" err="1">
                <a:solidFill>
                  <a:srgbClr val="000000"/>
                </a:solidFill>
              </a:rPr>
              <a:t>en</a:t>
            </a:r>
            <a:r>
              <a:rPr lang="en-US" sz="3600" i="1" dirty="0">
                <a:solidFill>
                  <a:srgbClr val="000000"/>
                </a:solidFill>
              </a:rPr>
              <a:t> el palacio del </a:t>
            </a:r>
            <a:r>
              <a:rPr lang="en-US" sz="3600" i="1" dirty="0" err="1">
                <a:solidFill>
                  <a:srgbClr val="000000"/>
                </a:solidFill>
              </a:rPr>
              <a:t>faraón</a:t>
            </a:r>
            <a:r>
              <a:rPr lang="en-US" sz="3600" i="1" dirty="0">
                <a:solidFill>
                  <a:srgbClr val="000000"/>
                </a:solidFill>
              </a:rPr>
              <a:t>, </a:t>
            </a:r>
            <a:r>
              <a:rPr lang="en-US" sz="3600" i="1" dirty="0" err="1">
                <a:solidFill>
                  <a:srgbClr val="000000"/>
                </a:solidFill>
              </a:rPr>
              <a:t>rey</a:t>
            </a:r>
            <a:r>
              <a:rPr lang="en-US" sz="3600" i="1" dirty="0">
                <a:solidFill>
                  <a:srgbClr val="000000"/>
                </a:solidFill>
              </a:rPr>
              <a:t> de </a:t>
            </a:r>
            <a:r>
              <a:rPr lang="en-US" sz="3600" i="1" dirty="0" err="1">
                <a:solidFill>
                  <a:srgbClr val="000000"/>
                </a:solidFill>
              </a:rPr>
              <a:t>Egipto</a:t>
            </a:r>
            <a:r>
              <a:rPr lang="en-US" sz="3600" i="1" dirty="0">
                <a:solidFill>
                  <a:srgbClr val="000000"/>
                </a:solidFill>
              </a:rPr>
              <a:t>. </a:t>
            </a:r>
            <a:r>
              <a:rPr lang="en-US" sz="3600" i="1" dirty="0" err="1">
                <a:solidFill>
                  <a:srgbClr val="000000"/>
                </a:solidFill>
              </a:rPr>
              <a:t>Después</a:t>
            </a:r>
            <a:r>
              <a:rPr lang="en-US" sz="3600" i="1" dirty="0">
                <a:solidFill>
                  <a:srgbClr val="000000"/>
                </a:solidFill>
              </a:rPr>
              <a:t>, </a:t>
            </a:r>
            <a:r>
              <a:rPr lang="en-US" sz="3600" i="1" dirty="0" err="1">
                <a:solidFill>
                  <a:srgbClr val="000000"/>
                </a:solidFill>
              </a:rPr>
              <a:t>cuando</a:t>
            </a:r>
            <a:r>
              <a:rPr lang="en-US" sz="3600" i="1" dirty="0">
                <a:solidFill>
                  <a:srgbClr val="000000"/>
                </a:solidFill>
              </a:rPr>
              <a:t> José </a:t>
            </a:r>
            <a:r>
              <a:rPr lang="en-US" sz="3600" i="1" dirty="0" err="1">
                <a:solidFill>
                  <a:srgbClr val="000000"/>
                </a:solidFill>
              </a:rPr>
              <a:t>salió</a:t>
            </a:r>
            <a:r>
              <a:rPr lang="en-US" sz="3600" i="1" dirty="0">
                <a:solidFill>
                  <a:srgbClr val="000000"/>
                </a:solidFill>
              </a:rPr>
              <a:t> de la </a:t>
            </a:r>
            <a:r>
              <a:rPr lang="en-US" sz="3600" i="1" dirty="0" err="1">
                <a:solidFill>
                  <a:srgbClr val="000000"/>
                </a:solidFill>
              </a:rPr>
              <a:t>presencia</a:t>
            </a:r>
            <a:r>
              <a:rPr lang="en-US" sz="3600" i="1" dirty="0">
                <a:solidFill>
                  <a:srgbClr val="000000"/>
                </a:solidFill>
              </a:rPr>
              <a:t> de </a:t>
            </a:r>
            <a:r>
              <a:rPr lang="en-US" sz="3600" i="1" dirty="0" err="1">
                <a:solidFill>
                  <a:srgbClr val="000000"/>
                </a:solidFill>
              </a:rPr>
              <a:t>faraón</a:t>
            </a:r>
            <a:r>
              <a:rPr lang="en-US" sz="3600" i="1" dirty="0">
                <a:solidFill>
                  <a:srgbClr val="000000"/>
                </a:solidFill>
              </a:rPr>
              <a:t>, </a:t>
            </a:r>
            <a:r>
              <a:rPr lang="en-US" sz="3600" i="1" dirty="0" err="1">
                <a:solidFill>
                  <a:srgbClr val="000000"/>
                </a:solidFill>
              </a:rPr>
              <a:t>inspecciono</a:t>
            </a:r>
            <a:r>
              <a:rPr lang="en-US" sz="3600" i="1" dirty="0">
                <a:solidFill>
                  <a:srgbClr val="000000"/>
                </a:solidFill>
              </a:rPr>
              <a:t> </a:t>
            </a:r>
            <a:r>
              <a:rPr lang="en-US" sz="3600" i="1" dirty="0" err="1">
                <a:solidFill>
                  <a:srgbClr val="000000"/>
                </a:solidFill>
              </a:rPr>
              <a:t>toda</a:t>
            </a:r>
            <a:r>
              <a:rPr lang="en-US" sz="3600" i="1" dirty="0">
                <a:solidFill>
                  <a:srgbClr val="000000"/>
                </a:solidFill>
              </a:rPr>
              <a:t> la tierra de </a:t>
            </a:r>
            <a:r>
              <a:rPr lang="en-US" sz="3600" i="1" dirty="0" err="1">
                <a:solidFill>
                  <a:srgbClr val="000000"/>
                </a:solidFill>
              </a:rPr>
              <a:t>Egipto</a:t>
            </a:r>
            <a:r>
              <a:rPr lang="en-US" sz="3600" i="1" dirty="0">
                <a:solidFill>
                  <a:srgbClr val="000000"/>
                </a:solidFill>
              </a:rPr>
              <a:t>.  Tal </a:t>
            </a:r>
            <a:r>
              <a:rPr lang="en-US" sz="3600" i="1" dirty="0" err="1">
                <a:solidFill>
                  <a:srgbClr val="000000"/>
                </a:solidFill>
              </a:rPr>
              <a:t>como</a:t>
            </a:r>
            <a:r>
              <a:rPr lang="en-US" sz="3600" i="1" dirty="0">
                <a:solidFill>
                  <a:srgbClr val="000000"/>
                </a:solidFill>
              </a:rPr>
              <a:t> se </a:t>
            </a:r>
            <a:r>
              <a:rPr lang="en-US" sz="3600" i="1" dirty="0" err="1">
                <a:solidFill>
                  <a:srgbClr val="000000"/>
                </a:solidFill>
              </a:rPr>
              <a:t>había</a:t>
            </a:r>
            <a:r>
              <a:rPr lang="en-US" sz="3600" i="1" dirty="0">
                <a:solidFill>
                  <a:srgbClr val="000000"/>
                </a:solidFill>
              </a:rPr>
              <a:t> </a:t>
            </a:r>
            <a:r>
              <a:rPr lang="en-US" sz="3600" i="1" dirty="0" err="1">
                <a:solidFill>
                  <a:srgbClr val="000000"/>
                </a:solidFill>
              </a:rPr>
              <a:t>predicho</a:t>
            </a:r>
            <a:r>
              <a:rPr lang="en-US" sz="3600" i="1" dirty="0">
                <a:solidFill>
                  <a:srgbClr val="000000"/>
                </a:solidFill>
              </a:rPr>
              <a:t>, la tierra </a:t>
            </a:r>
            <a:r>
              <a:rPr lang="en-US" sz="3600" i="1" dirty="0" err="1">
                <a:solidFill>
                  <a:srgbClr val="000000"/>
                </a:solidFill>
              </a:rPr>
              <a:t>produjo</a:t>
            </a:r>
            <a:r>
              <a:rPr lang="en-US" sz="3600" i="1" dirty="0">
                <a:solidFill>
                  <a:srgbClr val="000000"/>
                </a:solidFill>
              </a:rPr>
              <a:t> </a:t>
            </a:r>
            <a:r>
              <a:rPr lang="en-US" sz="3600" i="1" dirty="0" err="1">
                <a:solidFill>
                  <a:srgbClr val="000000"/>
                </a:solidFill>
              </a:rPr>
              <a:t>cosechas</a:t>
            </a:r>
            <a:r>
              <a:rPr lang="en-US" sz="3600" i="1" dirty="0">
                <a:solidFill>
                  <a:srgbClr val="000000"/>
                </a:solidFill>
              </a:rPr>
              <a:t> </a:t>
            </a:r>
            <a:r>
              <a:rPr lang="en-US" sz="3600" i="1" dirty="0" err="1">
                <a:solidFill>
                  <a:srgbClr val="000000"/>
                </a:solidFill>
              </a:rPr>
              <a:t>abundantes</a:t>
            </a:r>
            <a:r>
              <a:rPr lang="en-US" sz="3600" i="1" dirty="0">
                <a:solidFill>
                  <a:srgbClr val="000000"/>
                </a:solidFill>
              </a:rPr>
              <a:t> </a:t>
            </a:r>
            <a:r>
              <a:rPr lang="en-US" sz="3600" i="1" dirty="0" err="1">
                <a:solidFill>
                  <a:srgbClr val="000000"/>
                </a:solidFill>
              </a:rPr>
              <a:t>durante</a:t>
            </a:r>
            <a:r>
              <a:rPr lang="en-US" sz="3600" i="1" dirty="0">
                <a:solidFill>
                  <a:srgbClr val="000000"/>
                </a:solidFill>
              </a:rPr>
              <a:t> </a:t>
            </a:r>
            <a:r>
              <a:rPr lang="en-US" sz="3600" i="1" dirty="0" err="1">
                <a:solidFill>
                  <a:srgbClr val="000000"/>
                </a:solidFill>
              </a:rPr>
              <a:t>siete</a:t>
            </a:r>
            <a:r>
              <a:rPr lang="en-US" sz="3600" i="1" dirty="0">
                <a:solidFill>
                  <a:srgbClr val="000000"/>
                </a:solidFill>
              </a:rPr>
              <a:t> </a:t>
            </a:r>
            <a:r>
              <a:rPr lang="en-US" sz="3600" i="1" dirty="0" err="1">
                <a:solidFill>
                  <a:srgbClr val="000000"/>
                </a:solidFill>
              </a:rPr>
              <a:t>años</a:t>
            </a:r>
            <a:r>
              <a:rPr lang="en-US" sz="3600" i="1" dirty="0">
                <a:solidFill>
                  <a:srgbClr val="000000"/>
                </a:solidFill>
              </a:rPr>
              <a:t>. </a:t>
            </a:r>
            <a:r>
              <a:rPr lang="en-US" sz="3600" i="1" dirty="0" err="1">
                <a:solidFill>
                  <a:srgbClr val="000000"/>
                </a:solidFill>
              </a:rPr>
              <a:t>Todos</a:t>
            </a:r>
            <a:r>
              <a:rPr lang="en-US" sz="3600" i="1" dirty="0">
                <a:solidFill>
                  <a:srgbClr val="000000"/>
                </a:solidFill>
              </a:rPr>
              <a:t> </a:t>
            </a:r>
            <a:r>
              <a:rPr lang="en-US" sz="3600" i="1" dirty="0" err="1">
                <a:solidFill>
                  <a:srgbClr val="000000"/>
                </a:solidFill>
              </a:rPr>
              <a:t>esos</a:t>
            </a:r>
            <a:r>
              <a:rPr lang="en-US" sz="3600" i="1" dirty="0">
                <a:solidFill>
                  <a:srgbClr val="000000"/>
                </a:solidFill>
              </a:rPr>
              <a:t> </a:t>
            </a:r>
            <a:r>
              <a:rPr lang="en-US" sz="3600" i="1" dirty="0" err="1">
                <a:solidFill>
                  <a:srgbClr val="000000"/>
                </a:solidFill>
              </a:rPr>
              <a:t>años</a:t>
            </a:r>
            <a:r>
              <a:rPr lang="en-US" sz="3600" i="1" dirty="0">
                <a:solidFill>
                  <a:srgbClr val="000000"/>
                </a:solidFill>
              </a:rPr>
              <a:t>, José </a:t>
            </a:r>
            <a:r>
              <a:rPr lang="en-US" sz="3600" i="1" dirty="0" err="1">
                <a:solidFill>
                  <a:srgbClr val="000000"/>
                </a:solidFill>
              </a:rPr>
              <a:t>recogió</a:t>
            </a:r>
            <a:r>
              <a:rPr lang="en-US" sz="3600" i="1" dirty="0">
                <a:solidFill>
                  <a:srgbClr val="000000"/>
                </a:solidFill>
              </a:rPr>
              <a:t> </a:t>
            </a:r>
            <a:r>
              <a:rPr lang="en-US" sz="3600" i="1" dirty="0" err="1">
                <a:solidFill>
                  <a:srgbClr val="000000"/>
                </a:solidFill>
              </a:rPr>
              <a:t>todas</a:t>
            </a:r>
            <a:r>
              <a:rPr lang="en-US" sz="3600" i="1" dirty="0">
                <a:solidFill>
                  <a:srgbClr val="000000"/>
                </a:solidFill>
              </a:rPr>
              <a:t> las </a:t>
            </a:r>
            <a:r>
              <a:rPr lang="en-US" sz="3600" i="1" dirty="0" err="1">
                <a:solidFill>
                  <a:srgbClr val="000000"/>
                </a:solidFill>
              </a:rPr>
              <a:t>cosechas</a:t>
            </a:r>
            <a:r>
              <a:rPr lang="en-US" sz="3600" i="1" dirty="0">
                <a:solidFill>
                  <a:srgbClr val="000000"/>
                </a:solidFill>
              </a:rPr>
              <a:t> que </a:t>
            </a:r>
            <a:r>
              <a:rPr lang="en-US" sz="3600" i="1" dirty="0" err="1">
                <a:solidFill>
                  <a:srgbClr val="000000"/>
                </a:solidFill>
              </a:rPr>
              <a:t>crecieron</a:t>
            </a:r>
            <a:r>
              <a:rPr lang="en-US" sz="3600" i="1" dirty="0">
                <a:solidFill>
                  <a:srgbClr val="000000"/>
                </a:solidFill>
              </a:rPr>
              <a:t> </a:t>
            </a:r>
            <a:r>
              <a:rPr lang="en-US" sz="3600" i="1" dirty="0" err="1">
                <a:solidFill>
                  <a:srgbClr val="000000"/>
                </a:solidFill>
              </a:rPr>
              <a:t>en</a:t>
            </a:r>
            <a:r>
              <a:rPr lang="en-US" sz="3600" i="1" dirty="0">
                <a:solidFill>
                  <a:srgbClr val="000000"/>
                </a:solidFill>
              </a:rPr>
              <a:t> </a:t>
            </a:r>
            <a:r>
              <a:rPr lang="en-US" sz="3600" i="1" dirty="0" err="1">
                <a:solidFill>
                  <a:srgbClr val="000000"/>
                </a:solidFill>
              </a:rPr>
              <a:t>Egipto</a:t>
            </a:r>
            <a:r>
              <a:rPr lang="en-US" sz="3600" i="1" dirty="0">
                <a:solidFill>
                  <a:srgbClr val="000000"/>
                </a:solidFill>
              </a:rPr>
              <a:t> y </a:t>
            </a:r>
            <a:r>
              <a:rPr lang="en-US" sz="3600" i="1" dirty="0" err="1">
                <a:solidFill>
                  <a:srgbClr val="000000"/>
                </a:solidFill>
              </a:rPr>
              <a:t>guardó</a:t>
            </a:r>
            <a:r>
              <a:rPr lang="en-US" sz="3600" i="1" dirty="0">
                <a:solidFill>
                  <a:srgbClr val="000000"/>
                </a:solidFill>
              </a:rPr>
              <a:t> </a:t>
            </a:r>
            <a:r>
              <a:rPr lang="en-US" sz="3600" i="1" dirty="0" err="1">
                <a:solidFill>
                  <a:srgbClr val="000000"/>
                </a:solidFill>
              </a:rPr>
              <a:t>en</a:t>
            </a:r>
            <a:r>
              <a:rPr lang="en-US" sz="3600" i="1" dirty="0">
                <a:solidFill>
                  <a:srgbClr val="000000"/>
                </a:solidFill>
              </a:rPr>
              <a:t> las </a:t>
            </a:r>
            <a:r>
              <a:rPr lang="en-US" sz="3600" i="1" dirty="0" err="1">
                <a:solidFill>
                  <a:srgbClr val="000000"/>
                </a:solidFill>
              </a:rPr>
              <a:t>ciudades</a:t>
            </a:r>
            <a:r>
              <a:rPr lang="en-US" sz="3600" i="1" dirty="0">
                <a:solidFill>
                  <a:srgbClr val="000000"/>
                </a:solidFill>
              </a:rPr>
              <a:t> el </a:t>
            </a:r>
            <a:r>
              <a:rPr lang="en-US" sz="3600" i="1" dirty="0" err="1">
                <a:solidFill>
                  <a:srgbClr val="000000"/>
                </a:solidFill>
              </a:rPr>
              <a:t>grano</a:t>
            </a:r>
            <a:r>
              <a:rPr lang="en-US" sz="3600" i="1" dirty="0">
                <a:solidFill>
                  <a:srgbClr val="000000"/>
                </a:solidFill>
              </a:rPr>
              <a:t> de los </a:t>
            </a:r>
            <a:r>
              <a:rPr lang="en-US" sz="3600" i="1" dirty="0" err="1">
                <a:solidFill>
                  <a:srgbClr val="000000"/>
                </a:solidFill>
              </a:rPr>
              <a:t>campos</a:t>
            </a:r>
            <a:r>
              <a:rPr lang="en-US" sz="3600" i="1" dirty="0">
                <a:solidFill>
                  <a:srgbClr val="000000"/>
                </a:solidFill>
              </a:rPr>
              <a:t> </a:t>
            </a:r>
            <a:r>
              <a:rPr lang="en-US" sz="3600" i="1" dirty="0" err="1">
                <a:solidFill>
                  <a:srgbClr val="000000"/>
                </a:solidFill>
              </a:rPr>
              <a:t>aledaños</a:t>
            </a:r>
            <a:r>
              <a:rPr lang="en-US" sz="3600" i="1" dirty="0">
                <a:solidFill>
                  <a:srgbClr val="000000"/>
                </a:solidFill>
              </a:rPr>
              <a:t>. </a:t>
            </a:r>
          </a:p>
        </p:txBody>
      </p:sp>
    </p:spTree>
    <p:extLst>
      <p:ext uri="{BB962C8B-B14F-4D97-AF65-F5344CB8AC3E}">
        <p14:creationId xmlns:p14="http://schemas.microsoft.com/office/powerpoint/2010/main" val="366076998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Incentivo del espíritu empresarial y emprendedor:"/>
          <p:cNvSpPr txBox="1">
            <a:spLocks noGrp="1"/>
          </p:cNvSpPr>
          <p:nvPr>
            <p:ph type="title"/>
          </p:nvPr>
        </p:nvSpPr>
        <p:spPr>
          <a:xfrm>
            <a:off x="6502400" y="457577"/>
            <a:ext cx="6040407" cy="1615270"/>
          </a:xfrm>
        </p:spPr>
        <p:txBody>
          <a:bodyPr vert="horz" lIns="91440" tIns="45720" rIns="91440" bIns="45720" rtlCol="0" anchor="ctr">
            <a:noAutofit/>
          </a:bodyPr>
          <a:lstStyle>
            <a:lvl1pPr defTabSz="543305">
              <a:spcBef>
                <a:spcPts val="2100"/>
              </a:spcBef>
              <a:defRPr sz="4836"/>
            </a:lvl1pPr>
          </a:lstStyle>
          <a:p>
            <a:pPr defTabSz="914400">
              <a:spcBef>
                <a:spcPct val="0"/>
              </a:spcBef>
            </a:pPr>
            <a:r>
              <a:rPr lang="en-US" sz="4000" b="1" dirty="0" err="1"/>
              <a:t>Incentivo</a:t>
            </a:r>
            <a:r>
              <a:rPr lang="en-US" sz="4000" b="1" dirty="0"/>
              <a:t> del </a:t>
            </a:r>
            <a:r>
              <a:rPr lang="en-US" sz="4000" b="1" dirty="0" err="1"/>
              <a:t>espíritu</a:t>
            </a:r>
            <a:r>
              <a:rPr lang="en-US" sz="4000" b="1" dirty="0"/>
              <a:t> </a:t>
            </a:r>
            <a:r>
              <a:rPr lang="en-US" sz="4000" b="1" dirty="0" err="1"/>
              <a:t>empresarial</a:t>
            </a:r>
            <a:r>
              <a:rPr lang="en-US" sz="4000" b="1" dirty="0"/>
              <a:t> y </a:t>
            </a:r>
            <a:r>
              <a:rPr lang="en-US" sz="4000" b="1" dirty="0" err="1"/>
              <a:t>emprendedor</a:t>
            </a:r>
            <a:endParaRPr lang="en-US" sz="4000" b="1" dirty="0"/>
          </a:p>
        </p:txBody>
      </p:sp>
      <p:pic>
        <p:nvPicPr>
          <p:cNvPr id="180" name="Picture 179">
            <a:extLst>
              <a:ext uri="{FF2B5EF4-FFF2-40B4-BE49-F238E27FC236}">
                <a16:creationId xmlns:a16="http://schemas.microsoft.com/office/drawing/2014/main" id="{83077C1D-3AB4-4FB1-B456-28063B692643}"/>
              </a:ext>
            </a:extLst>
          </p:cNvPr>
          <p:cNvPicPr>
            <a:picLocks noChangeAspect="1"/>
          </p:cNvPicPr>
          <p:nvPr/>
        </p:nvPicPr>
        <p:blipFill rotWithShape="1">
          <a:blip r:embed="rId2"/>
          <a:srcRect l="10638" r="47486"/>
          <a:stretch/>
        </p:blipFill>
        <p:spPr>
          <a:xfrm>
            <a:off x="-2" y="10"/>
            <a:ext cx="6165209" cy="9753590"/>
          </a:xfrm>
          <a:prstGeom prst="rect">
            <a:avLst/>
          </a:prstGeom>
        </p:spPr>
      </p:pic>
      <p:grpSp>
        <p:nvGrpSpPr>
          <p:cNvPr id="122" name="Group 12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123" name="Rectangle 1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8" name="Génesis 41:46-48 NVI.…"/>
          <p:cNvSpPr txBox="1">
            <a:spLocks noGrp="1"/>
          </p:cNvSpPr>
          <p:nvPr>
            <p:ph type="body" idx="1"/>
          </p:nvPr>
        </p:nvSpPr>
        <p:spPr>
          <a:xfrm>
            <a:off x="6839593" y="2535795"/>
            <a:ext cx="6165205" cy="6249219"/>
          </a:xfrm>
        </p:spPr>
        <p:txBody>
          <a:bodyPr vert="horz" lIns="91440" tIns="45720" rIns="91440" bIns="45720" rtlCol="0">
            <a:normAutofit fontScale="92500" lnSpcReduction="20000"/>
          </a:bodyPr>
          <a:lstStyle/>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4000" b="1" dirty="0"/>
              <a:t>CONTEXTO DE LA MUJER VIRTUOSA: </a:t>
            </a:r>
          </a:p>
          <a:p>
            <a:pPr marL="0" marR="457200" indent="0" defTabSz="914400">
              <a:spcBef>
                <a:spcPts val="0"/>
              </a:spcBef>
              <a:spcAft>
                <a:spcPts val="600"/>
              </a:spcAft>
              <a:buNone/>
              <a:defRPr sz="6000">
                <a:solidFill>
                  <a:srgbClr val="000000"/>
                </a:solidFill>
                <a:latin typeface="Calibri"/>
                <a:ea typeface="Calibri"/>
                <a:cs typeface="Calibri"/>
                <a:sym typeface="Calibri"/>
              </a:defRPr>
            </a:pPr>
            <a:endParaRPr lang="en-US" sz="4000" b="1" dirty="0"/>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4000" b="1" dirty="0" err="1"/>
              <a:t>Proverbios</a:t>
            </a:r>
            <a:r>
              <a:rPr lang="en-US" sz="4000" b="1" dirty="0"/>
              <a:t> 31:16-18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4000" i="1" dirty="0" err="1"/>
              <a:t>Va</a:t>
            </a:r>
            <a:r>
              <a:rPr lang="en-US" sz="4000" i="1" dirty="0"/>
              <a:t> a </a:t>
            </a:r>
            <a:r>
              <a:rPr lang="en-US" sz="4000" i="1" dirty="0" err="1"/>
              <a:t>inspeccionar</a:t>
            </a:r>
            <a:r>
              <a:rPr lang="en-US" sz="4000" i="1" dirty="0"/>
              <a:t> un campo y lo </a:t>
            </a:r>
            <a:r>
              <a:rPr lang="en-US" sz="4000" i="1" dirty="0" err="1"/>
              <a:t>compra</a:t>
            </a:r>
            <a:r>
              <a:rPr lang="en-US" sz="4000" i="1" dirty="0"/>
              <a:t>; con sus </a:t>
            </a:r>
            <a:r>
              <a:rPr lang="en-US" sz="4000" i="1" dirty="0" err="1"/>
              <a:t>ganancias</a:t>
            </a:r>
            <a:r>
              <a:rPr lang="en-US" sz="4000" i="1" dirty="0"/>
              <a:t> planta un </a:t>
            </a:r>
            <a:r>
              <a:rPr lang="en-US" sz="4000" i="1" dirty="0" err="1"/>
              <a:t>viñedo</a:t>
            </a:r>
            <a:r>
              <a:rPr lang="en-US" sz="4000" i="1" dirty="0"/>
              <a:t>. Ella es </a:t>
            </a:r>
            <a:r>
              <a:rPr lang="en-US" sz="4000" i="1" dirty="0" err="1"/>
              <a:t>fuerte</a:t>
            </a:r>
            <a:r>
              <a:rPr lang="en-US" sz="4000" i="1" dirty="0"/>
              <a:t> y </a:t>
            </a:r>
            <a:r>
              <a:rPr lang="en-US" sz="4000" i="1" dirty="0" err="1"/>
              <a:t>llena</a:t>
            </a:r>
            <a:r>
              <a:rPr lang="en-US" sz="4000" i="1" dirty="0"/>
              <a:t> de </a:t>
            </a:r>
            <a:r>
              <a:rPr lang="en-US" sz="4000" i="1" dirty="0" err="1"/>
              <a:t>energía</a:t>
            </a:r>
            <a:r>
              <a:rPr lang="en-US" sz="4000" i="1" dirty="0"/>
              <a:t> y es </a:t>
            </a:r>
            <a:r>
              <a:rPr lang="en-US" sz="4000" i="1" dirty="0" err="1"/>
              <a:t>muy</a:t>
            </a:r>
            <a:r>
              <a:rPr lang="en-US" sz="4000" i="1" dirty="0"/>
              <a:t> </a:t>
            </a:r>
            <a:r>
              <a:rPr lang="en-US" sz="4000" i="1" dirty="0" err="1"/>
              <a:t>trabajadora</a:t>
            </a:r>
            <a:r>
              <a:rPr lang="en-US" sz="4000" i="1" dirty="0"/>
              <a:t>. Se </a:t>
            </a:r>
            <a:r>
              <a:rPr lang="en-US" sz="4000" i="1" dirty="0" err="1"/>
              <a:t>asegura</a:t>
            </a:r>
            <a:r>
              <a:rPr lang="en-US" sz="4000" i="1" dirty="0"/>
              <a:t> de que sus </a:t>
            </a:r>
            <a:r>
              <a:rPr lang="en-US" sz="4000" i="1" dirty="0" err="1"/>
              <a:t>negocios</a:t>
            </a:r>
            <a:r>
              <a:rPr lang="en-US" sz="4000" i="1" dirty="0"/>
              <a:t> </a:t>
            </a:r>
            <a:r>
              <a:rPr lang="en-US" sz="4000" i="1" dirty="0" err="1"/>
              <a:t>tengan</a:t>
            </a:r>
            <a:r>
              <a:rPr lang="en-US" sz="4000" i="1" dirty="0"/>
              <a:t> </a:t>
            </a:r>
            <a:r>
              <a:rPr lang="en-US" sz="4000" i="1" dirty="0" err="1"/>
              <a:t>ganancias</a:t>
            </a:r>
            <a:r>
              <a:rPr lang="en-US" sz="4000" i="1" dirty="0"/>
              <a:t>; </a:t>
            </a:r>
            <a:r>
              <a:rPr lang="en-US" sz="4000" i="1" dirty="0" err="1"/>
              <a:t>su</a:t>
            </a:r>
            <a:r>
              <a:rPr lang="en-US" sz="4000" i="1" dirty="0"/>
              <a:t> </a:t>
            </a:r>
            <a:r>
              <a:rPr lang="en-US" sz="4000" i="1" dirty="0" err="1"/>
              <a:t>lámpara</a:t>
            </a:r>
            <a:r>
              <a:rPr lang="en-US" sz="4000" i="1" dirty="0"/>
              <a:t> </a:t>
            </a:r>
            <a:r>
              <a:rPr lang="en-US" sz="4000" i="1" dirty="0" err="1"/>
              <a:t>está</a:t>
            </a:r>
            <a:r>
              <a:rPr lang="en-US" sz="4000" i="1" dirty="0"/>
              <a:t> </a:t>
            </a:r>
            <a:r>
              <a:rPr lang="en-US" sz="4000" i="1" dirty="0" err="1"/>
              <a:t>encendida</a:t>
            </a:r>
            <a:r>
              <a:rPr lang="en-US" sz="4000" i="1" dirty="0"/>
              <a:t> hasta </a:t>
            </a:r>
            <a:r>
              <a:rPr lang="en-US" sz="4000" i="1" dirty="0" err="1"/>
              <a:t>altas</a:t>
            </a:r>
            <a:r>
              <a:rPr lang="en-US" sz="4000" i="1" dirty="0"/>
              <a:t> horas de la </a:t>
            </a:r>
            <a:r>
              <a:rPr lang="en-US" sz="4000" i="1" dirty="0" err="1"/>
              <a:t>noche</a:t>
            </a:r>
            <a:r>
              <a:rPr lang="en-US" sz="4000" i="1" dirty="0"/>
              <a:t>.</a:t>
            </a:r>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2500" dirty="0"/>
          </a:p>
        </p:txBody>
      </p:sp>
      <p:sp>
        <p:nvSpPr>
          <p:cNvPr id="126" name="Isosceles Triangle 1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5577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149148"/>
            <a:ext cx="13004798" cy="5604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190F472-9E7A-AA40-9D36-21BE53F4B22E}"/>
              </a:ext>
            </a:extLst>
          </p:cNvPr>
          <p:cNvSpPr>
            <a:spLocks noGrp="1"/>
          </p:cNvSpPr>
          <p:nvPr>
            <p:ph type="title"/>
          </p:nvPr>
        </p:nvSpPr>
        <p:spPr>
          <a:xfrm>
            <a:off x="693812" y="6484654"/>
            <a:ext cx="11628236" cy="1758493"/>
          </a:xfrm>
          <a:noFill/>
        </p:spPr>
        <p:txBody>
          <a:bodyPr vert="horz" lIns="91440" tIns="45720" rIns="91440" bIns="45720" rtlCol="0" anchor="b">
            <a:normAutofit/>
          </a:bodyPr>
          <a:lstStyle/>
          <a:p>
            <a:pPr algn="ctr" defTabSz="914400"/>
            <a:r>
              <a:rPr lang="en-US" sz="6000" b="1" dirty="0">
                <a:solidFill>
                  <a:schemeClr val="bg1"/>
                </a:solidFill>
              </a:rPr>
              <a:t>BENEFICIOS DEL B4T </a:t>
            </a:r>
            <a:br>
              <a:rPr lang="en-US" sz="6000" b="1" dirty="0">
                <a:solidFill>
                  <a:schemeClr val="bg1"/>
                </a:solidFill>
              </a:rPr>
            </a:br>
            <a:r>
              <a:rPr lang="en-US" sz="6000" b="1" dirty="0">
                <a:solidFill>
                  <a:schemeClr val="bg1"/>
                </a:solidFill>
              </a:rPr>
              <a:t>Y RAZONES PARA CONSIDERARLO </a:t>
            </a:r>
          </a:p>
        </p:txBody>
      </p:sp>
      <p:pic>
        <p:nvPicPr>
          <p:cNvPr id="5" name="Picture 4" descr="Image result for 13 Hands Raised">
            <a:extLst>
              <a:ext uri="{FF2B5EF4-FFF2-40B4-BE49-F238E27FC236}">
                <a16:creationId xmlns:a16="http://schemas.microsoft.com/office/drawing/2014/main" id="{86C9FD65-1BCC-EE4A-AAC8-8AE9A60781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7" r="10678" b="-1"/>
          <a:stretch/>
        </p:blipFill>
        <p:spPr bwMode="auto">
          <a:xfrm>
            <a:off x="20" y="1"/>
            <a:ext cx="13004778" cy="60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06635293-87D6-0546-8C85-051392506B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9784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ight Triangle 1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uplir a los necesitados y colaborar en la economía de la iglesia:"/>
          <p:cNvSpPr txBox="1">
            <a:spLocks noGrp="1"/>
          </p:cNvSpPr>
          <p:nvPr>
            <p:ph type="title"/>
          </p:nvPr>
        </p:nvSpPr>
        <p:spPr>
          <a:xfrm>
            <a:off x="1147484" y="1690505"/>
            <a:ext cx="3187450" cy="6372589"/>
          </a:xfrm>
        </p:spPr>
        <p:txBody>
          <a:bodyPr vert="horz" lIns="91440" tIns="45720" rIns="91440" bIns="45720" rtlCol="0" anchor="ctr">
            <a:normAutofit/>
          </a:bodyPr>
          <a:lstStyle>
            <a:lvl1pPr defTabSz="449833">
              <a:spcBef>
                <a:spcPts val="1700"/>
              </a:spcBef>
              <a:defRPr sz="4004"/>
            </a:lvl1pPr>
          </a:lstStyle>
          <a:p>
            <a:pPr algn="r" defTabSz="914400">
              <a:spcBef>
                <a:spcPct val="0"/>
              </a:spcBef>
            </a:pPr>
            <a:r>
              <a:rPr lang="en-US" sz="4500" dirty="0" err="1"/>
              <a:t>S</a:t>
            </a:r>
            <a:r>
              <a:rPr lang="en-US" sz="4500" kern="1200" dirty="0" err="1">
                <a:solidFill>
                  <a:schemeClr val="tx1"/>
                </a:solidFill>
                <a:latin typeface="+mj-lt"/>
                <a:ea typeface="+mj-ea"/>
                <a:cs typeface="+mj-cs"/>
              </a:rPr>
              <a:t>uplir</a:t>
            </a:r>
            <a:r>
              <a:rPr lang="en-US" sz="4500" kern="1200" dirty="0">
                <a:solidFill>
                  <a:schemeClr val="tx1"/>
                </a:solidFill>
                <a:latin typeface="+mj-lt"/>
                <a:ea typeface="+mj-ea"/>
                <a:cs typeface="+mj-cs"/>
              </a:rPr>
              <a:t> a los </a:t>
            </a:r>
            <a:r>
              <a:rPr lang="en-US" sz="4500" kern="1200" dirty="0" err="1">
                <a:solidFill>
                  <a:schemeClr val="tx1"/>
                </a:solidFill>
                <a:latin typeface="+mj-lt"/>
                <a:ea typeface="+mj-ea"/>
                <a:cs typeface="+mj-cs"/>
              </a:rPr>
              <a:t>necesitados</a:t>
            </a:r>
            <a:r>
              <a:rPr lang="en-US" sz="4500" kern="1200" dirty="0">
                <a:solidFill>
                  <a:schemeClr val="tx1"/>
                </a:solidFill>
                <a:latin typeface="+mj-lt"/>
                <a:ea typeface="+mj-ea"/>
                <a:cs typeface="+mj-cs"/>
              </a:rPr>
              <a:t> y </a:t>
            </a:r>
            <a:r>
              <a:rPr lang="en-US" sz="4500" kern="1200" dirty="0" err="1">
                <a:solidFill>
                  <a:schemeClr val="tx1"/>
                </a:solidFill>
                <a:latin typeface="+mj-lt"/>
                <a:ea typeface="+mj-ea"/>
                <a:cs typeface="+mj-cs"/>
              </a:rPr>
              <a:t>colaborar</a:t>
            </a:r>
            <a:r>
              <a:rPr lang="en-US" sz="4500" kern="1200" dirty="0">
                <a:solidFill>
                  <a:schemeClr val="tx1"/>
                </a:solidFill>
                <a:latin typeface="+mj-lt"/>
                <a:ea typeface="+mj-ea"/>
                <a:cs typeface="+mj-cs"/>
              </a:rPr>
              <a:t> </a:t>
            </a:r>
            <a:r>
              <a:rPr lang="en-US" sz="4500" kern="1200" dirty="0" err="1">
                <a:solidFill>
                  <a:schemeClr val="tx1"/>
                </a:solidFill>
                <a:latin typeface="+mj-lt"/>
                <a:ea typeface="+mj-ea"/>
                <a:cs typeface="+mj-cs"/>
              </a:rPr>
              <a:t>en</a:t>
            </a:r>
            <a:r>
              <a:rPr lang="en-US" sz="4500" kern="1200" dirty="0">
                <a:solidFill>
                  <a:schemeClr val="tx1"/>
                </a:solidFill>
                <a:latin typeface="+mj-lt"/>
                <a:ea typeface="+mj-ea"/>
                <a:cs typeface="+mj-cs"/>
              </a:rPr>
              <a:t> la </a:t>
            </a:r>
            <a:r>
              <a:rPr lang="en-US" sz="4500" kern="1200" dirty="0" err="1">
                <a:solidFill>
                  <a:schemeClr val="tx1"/>
                </a:solidFill>
                <a:latin typeface="+mj-lt"/>
                <a:ea typeface="+mj-ea"/>
                <a:cs typeface="+mj-cs"/>
              </a:rPr>
              <a:t>economía</a:t>
            </a:r>
            <a:r>
              <a:rPr lang="en-US" sz="4500" kern="1200" dirty="0">
                <a:solidFill>
                  <a:schemeClr val="tx1"/>
                </a:solidFill>
                <a:latin typeface="+mj-lt"/>
                <a:ea typeface="+mj-ea"/>
                <a:cs typeface="+mj-cs"/>
              </a:rPr>
              <a:t> de la </a:t>
            </a:r>
            <a:r>
              <a:rPr lang="en-US" sz="4500" kern="1200" dirty="0" err="1">
                <a:solidFill>
                  <a:schemeClr val="tx1"/>
                </a:solidFill>
                <a:latin typeface="+mj-lt"/>
                <a:ea typeface="+mj-ea"/>
                <a:cs typeface="+mj-cs"/>
              </a:rPr>
              <a:t>iglesia</a:t>
            </a:r>
            <a:r>
              <a:rPr lang="en-US" sz="4500" kern="1200" dirty="0">
                <a:solidFill>
                  <a:schemeClr val="tx1"/>
                </a:solidFill>
                <a:latin typeface="+mj-lt"/>
                <a:ea typeface="+mj-ea"/>
                <a:cs typeface="+mj-cs"/>
              </a:rPr>
              <a:t> </a:t>
            </a:r>
          </a:p>
        </p:txBody>
      </p:sp>
      <p:cxnSp>
        <p:nvCxnSpPr>
          <p:cNvPr id="190" name="Straight Connector 18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4582" y="2635182"/>
            <a:ext cx="0" cy="4603016"/>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2" name="Deuteronomio 15:10 LBLA.…"/>
          <p:cNvSpPr txBox="1">
            <a:spLocks noGrp="1"/>
          </p:cNvSpPr>
          <p:nvPr>
            <p:ph type="body" idx="1"/>
          </p:nvPr>
        </p:nvSpPr>
        <p:spPr>
          <a:xfrm>
            <a:off x="5605610" y="2345059"/>
            <a:ext cx="5725775" cy="5063481"/>
          </a:xfrm>
        </p:spPr>
        <p:txBody>
          <a:bodyPr vert="horz" lIns="91440" tIns="45720" rIns="91440" bIns="45720" rtlCol="0" anchor="ctr">
            <a:normAutofit/>
          </a:bodyPr>
          <a:lstStyle/>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600" b="1" dirty="0"/>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b="1" dirty="0" err="1"/>
              <a:t>Deuteronomio</a:t>
            </a:r>
            <a:r>
              <a:rPr lang="en-US" sz="3600" b="1" dirty="0"/>
              <a:t> 15:10 LBLA.</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i="1" dirty="0">
                <a:sym typeface="Calibri"/>
              </a:rPr>
              <a:t>“Con </a:t>
            </a:r>
            <a:r>
              <a:rPr lang="en-US" sz="3600" i="1" dirty="0" err="1">
                <a:sym typeface="Calibri"/>
              </a:rPr>
              <a:t>generosidad</a:t>
            </a:r>
            <a:r>
              <a:rPr lang="en-US" sz="3600" i="1" dirty="0">
                <a:sym typeface="Calibri"/>
              </a:rPr>
              <a:t> le </a:t>
            </a:r>
            <a:r>
              <a:rPr lang="en-US" sz="3600" i="1" dirty="0" err="1">
                <a:sym typeface="Calibri"/>
              </a:rPr>
              <a:t>darás</a:t>
            </a:r>
            <a:r>
              <a:rPr lang="en-US" sz="3600" i="1" dirty="0">
                <a:sym typeface="Calibri"/>
              </a:rPr>
              <a:t>, y no </a:t>
            </a:r>
            <a:r>
              <a:rPr lang="en-US" sz="3600" i="1" dirty="0" err="1">
                <a:sym typeface="Calibri"/>
              </a:rPr>
              <a:t>te</a:t>
            </a:r>
            <a:r>
              <a:rPr lang="en-US" sz="3600" i="1" dirty="0">
                <a:sym typeface="Calibri"/>
              </a:rPr>
              <a:t> </a:t>
            </a:r>
            <a:r>
              <a:rPr lang="en-US" sz="3600" i="1" dirty="0" err="1">
                <a:sym typeface="Calibri"/>
              </a:rPr>
              <a:t>dolerá</a:t>
            </a:r>
            <a:r>
              <a:rPr lang="en-US" sz="3600" i="1" dirty="0">
                <a:sym typeface="Calibri"/>
              </a:rPr>
              <a:t> el </a:t>
            </a:r>
            <a:r>
              <a:rPr lang="en-US" sz="3600" i="1" dirty="0" err="1">
                <a:sym typeface="Calibri"/>
              </a:rPr>
              <a:t>corazón</a:t>
            </a:r>
            <a:r>
              <a:rPr lang="en-US" sz="3600" i="1" dirty="0">
                <a:sym typeface="Calibri"/>
              </a:rPr>
              <a:t> </a:t>
            </a:r>
            <a:r>
              <a:rPr lang="en-US" sz="3600" i="1" dirty="0" err="1">
                <a:sym typeface="Calibri"/>
              </a:rPr>
              <a:t>cuando</a:t>
            </a:r>
            <a:r>
              <a:rPr lang="en-US" sz="3600" i="1" dirty="0">
                <a:sym typeface="Calibri"/>
              </a:rPr>
              <a:t> le des, </a:t>
            </a:r>
            <a:r>
              <a:rPr lang="en-US" sz="3600" i="1" dirty="0" err="1">
                <a:sym typeface="Calibri"/>
              </a:rPr>
              <a:t>ya</a:t>
            </a:r>
            <a:r>
              <a:rPr lang="en-US" sz="3600" i="1" dirty="0">
                <a:sym typeface="Calibri"/>
              </a:rPr>
              <a:t> que el </a:t>
            </a:r>
            <a:r>
              <a:rPr lang="en-US" sz="3600" i="1" dirty="0" err="1">
                <a:sym typeface="Calibri"/>
              </a:rPr>
              <a:t>Señor</a:t>
            </a:r>
            <a:r>
              <a:rPr lang="en-US" sz="3600" i="1" dirty="0">
                <a:sym typeface="Calibri"/>
              </a:rPr>
              <a:t> </a:t>
            </a:r>
            <a:r>
              <a:rPr lang="en-US" sz="3600" i="1" dirty="0" err="1">
                <a:sym typeface="Calibri"/>
              </a:rPr>
              <a:t>tu</a:t>
            </a:r>
            <a:r>
              <a:rPr lang="en-US" sz="3600" i="1" dirty="0">
                <a:sym typeface="Calibri"/>
              </a:rPr>
              <a:t> Dios </a:t>
            </a:r>
            <a:r>
              <a:rPr lang="en-US" sz="3600" i="1" dirty="0" err="1">
                <a:sym typeface="Calibri"/>
              </a:rPr>
              <a:t>te</a:t>
            </a:r>
            <a:r>
              <a:rPr lang="en-US" sz="3600" i="1" dirty="0">
                <a:sym typeface="Calibri"/>
              </a:rPr>
              <a:t> </a:t>
            </a:r>
            <a:r>
              <a:rPr lang="en-US" sz="3600" i="1" dirty="0" err="1">
                <a:sym typeface="Calibri"/>
              </a:rPr>
              <a:t>bendecirá</a:t>
            </a:r>
            <a:r>
              <a:rPr lang="en-US" sz="3600" i="1" dirty="0">
                <a:sym typeface="Calibri"/>
              </a:rPr>
              <a:t> por </a:t>
            </a:r>
            <a:r>
              <a:rPr lang="en-US" sz="3600" i="1" dirty="0" err="1">
                <a:sym typeface="Calibri"/>
              </a:rPr>
              <a:t>esto</a:t>
            </a:r>
            <a:r>
              <a:rPr lang="en-US" sz="3600" i="1" dirty="0">
                <a:sym typeface="Calibri"/>
              </a:rPr>
              <a:t> </a:t>
            </a:r>
            <a:r>
              <a:rPr lang="en-US" sz="3600" i="1" dirty="0" err="1">
                <a:sym typeface="Calibri"/>
              </a:rPr>
              <a:t>en</a:t>
            </a:r>
            <a:r>
              <a:rPr lang="en-US" sz="3600" i="1" dirty="0">
                <a:sym typeface="Calibri"/>
              </a:rPr>
              <a:t> </a:t>
            </a:r>
            <a:r>
              <a:rPr lang="en-US" sz="3600" i="1" dirty="0" err="1">
                <a:sym typeface="Calibri"/>
              </a:rPr>
              <a:t>todo</a:t>
            </a:r>
            <a:r>
              <a:rPr lang="en-US" sz="3600" i="1" dirty="0">
                <a:sym typeface="Calibri"/>
              </a:rPr>
              <a:t> </a:t>
            </a:r>
            <a:r>
              <a:rPr lang="en-US" sz="3600" i="1" dirty="0" err="1">
                <a:sym typeface="Calibri"/>
              </a:rPr>
              <a:t>tu</a:t>
            </a:r>
            <a:r>
              <a:rPr lang="en-US" sz="3600" i="1" dirty="0">
                <a:sym typeface="Calibri"/>
              </a:rPr>
              <a:t> </a:t>
            </a:r>
            <a:r>
              <a:rPr lang="en-US" sz="3600" i="1" dirty="0" err="1">
                <a:sym typeface="Calibri"/>
              </a:rPr>
              <a:t>trabajo</a:t>
            </a:r>
            <a:r>
              <a:rPr lang="en-US" sz="3600" i="1" dirty="0">
                <a:sym typeface="Calibri"/>
              </a:rPr>
              <a:t> y </a:t>
            </a:r>
            <a:r>
              <a:rPr lang="en-US" sz="3600" i="1" dirty="0" err="1">
                <a:sym typeface="Calibri"/>
              </a:rPr>
              <a:t>en</a:t>
            </a:r>
            <a:r>
              <a:rPr lang="en-US" sz="3600" i="1" dirty="0">
                <a:sym typeface="Calibri"/>
              </a:rPr>
              <a:t> </a:t>
            </a:r>
            <a:r>
              <a:rPr lang="en-US" sz="3600" i="1" dirty="0" err="1">
                <a:sym typeface="Calibri"/>
              </a:rPr>
              <a:t>todo</a:t>
            </a:r>
            <a:r>
              <a:rPr lang="en-US" sz="3600" i="1" dirty="0">
                <a:sym typeface="Calibri"/>
              </a:rPr>
              <a:t> lo que </a:t>
            </a:r>
            <a:r>
              <a:rPr lang="en-US" sz="3600" i="1" dirty="0" err="1">
                <a:sym typeface="Calibri"/>
              </a:rPr>
              <a:t>emprendas</a:t>
            </a:r>
            <a:r>
              <a:rPr lang="en-US" sz="3600" i="1" dirty="0">
                <a:sym typeface="Calibri"/>
              </a:rPr>
              <a:t>.” </a:t>
            </a:r>
            <a:endParaRPr lang="en-US" sz="3600" i="1" dirty="0"/>
          </a:p>
        </p:txBody>
      </p:sp>
    </p:spTree>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ight Triangle 1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uplir a los necesitados y colaborar en la economía de la iglesia:"/>
          <p:cNvSpPr txBox="1">
            <a:spLocks noGrp="1"/>
          </p:cNvSpPr>
          <p:nvPr>
            <p:ph type="title"/>
          </p:nvPr>
        </p:nvSpPr>
        <p:spPr>
          <a:xfrm>
            <a:off x="1147484" y="1690505"/>
            <a:ext cx="3187450" cy="6372589"/>
          </a:xfrm>
        </p:spPr>
        <p:txBody>
          <a:bodyPr vert="horz" lIns="91440" tIns="45720" rIns="91440" bIns="45720" rtlCol="0" anchor="ctr">
            <a:normAutofit/>
          </a:bodyPr>
          <a:lstStyle>
            <a:lvl1pPr defTabSz="449833">
              <a:spcBef>
                <a:spcPts val="1700"/>
              </a:spcBef>
              <a:defRPr sz="4004"/>
            </a:lvl1pPr>
          </a:lstStyle>
          <a:p>
            <a:pPr algn="r" defTabSz="914400">
              <a:spcBef>
                <a:spcPct val="0"/>
              </a:spcBef>
            </a:pPr>
            <a:r>
              <a:rPr lang="en-US" sz="4500" dirty="0" err="1"/>
              <a:t>S</a:t>
            </a:r>
            <a:r>
              <a:rPr lang="en-US" sz="4500" kern="1200" dirty="0" err="1">
                <a:solidFill>
                  <a:schemeClr val="tx1"/>
                </a:solidFill>
                <a:latin typeface="+mj-lt"/>
                <a:ea typeface="+mj-ea"/>
                <a:cs typeface="+mj-cs"/>
              </a:rPr>
              <a:t>uplir</a:t>
            </a:r>
            <a:r>
              <a:rPr lang="en-US" sz="4500" kern="1200" dirty="0">
                <a:solidFill>
                  <a:schemeClr val="tx1"/>
                </a:solidFill>
                <a:latin typeface="+mj-lt"/>
                <a:ea typeface="+mj-ea"/>
                <a:cs typeface="+mj-cs"/>
              </a:rPr>
              <a:t> a los </a:t>
            </a:r>
            <a:r>
              <a:rPr lang="en-US" sz="4500" kern="1200" dirty="0" err="1">
                <a:solidFill>
                  <a:schemeClr val="tx1"/>
                </a:solidFill>
                <a:latin typeface="+mj-lt"/>
                <a:ea typeface="+mj-ea"/>
                <a:cs typeface="+mj-cs"/>
              </a:rPr>
              <a:t>necesitados</a:t>
            </a:r>
            <a:r>
              <a:rPr lang="en-US" sz="4500" kern="1200" dirty="0">
                <a:solidFill>
                  <a:schemeClr val="tx1"/>
                </a:solidFill>
                <a:latin typeface="+mj-lt"/>
                <a:ea typeface="+mj-ea"/>
                <a:cs typeface="+mj-cs"/>
              </a:rPr>
              <a:t> y </a:t>
            </a:r>
            <a:r>
              <a:rPr lang="en-US" sz="4500" kern="1200" dirty="0" err="1">
                <a:solidFill>
                  <a:schemeClr val="tx1"/>
                </a:solidFill>
                <a:latin typeface="+mj-lt"/>
                <a:ea typeface="+mj-ea"/>
                <a:cs typeface="+mj-cs"/>
              </a:rPr>
              <a:t>colaborar</a:t>
            </a:r>
            <a:r>
              <a:rPr lang="en-US" sz="4500" kern="1200" dirty="0">
                <a:solidFill>
                  <a:schemeClr val="tx1"/>
                </a:solidFill>
                <a:latin typeface="+mj-lt"/>
                <a:ea typeface="+mj-ea"/>
                <a:cs typeface="+mj-cs"/>
              </a:rPr>
              <a:t> </a:t>
            </a:r>
            <a:r>
              <a:rPr lang="en-US" sz="4500" kern="1200" dirty="0" err="1">
                <a:solidFill>
                  <a:schemeClr val="tx1"/>
                </a:solidFill>
                <a:latin typeface="+mj-lt"/>
                <a:ea typeface="+mj-ea"/>
                <a:cs typeface="+mj-cs"/>
              </a:rPr>
              <a:t>en</a:t>
            </a:r>
            <a:r>
              <a:rPr lang="en-US" sz="4500" kern="1200" dirty="0">
                <a:solidFill>
                  <a:schemeClr val="tx1"/>
                </a:solidFill>
                <a:latin typeface="+mj-lt"/>
                <a:ea typeface="+mj-ea"/>
                <a:cs typeface="+mj-cs"/>
              </a:rPr>
              <a:t> la </a:t>
            </a:r>
            <a:r>
              <a:rPr lang="en-US" sz="4500" kern="1200" dirty="0" err="1">
                <a:solidFill>
                  <a:schemeClr val="tx1"/>
                </a:solidFill>
                <a:latin typeface="+mj-lt"/>
                <a:ea typeface="+mj-ea"/>
                <a:cs typeface="+mj-cs"/>
              </a:rPr>
              <a:t>economía</a:t>
            </a:r>
            <a:r>
              <a:rPr lang="en-US" sz="4500" kern="1200" dirty="0">
                <a:solidFill>
                  <a:schemeClr val="tx1"/>
                </a:solidFill>
                <a:latin typeface="+mj-lt"/>
                <a:ea typeface="+mj-ea"/>
                <a:cs typeface="+mj-cs"/>
              </a:rPr>
              <a:t> de la </a:t>
            </a:r>
            <a:r>
              <a:rPr lang="en-US" sz="4500" kern="1200" dirty="0" err="1">
                <a:solidFill>
                  <a:schemeClr val="tx1"/>
                </a:solidFill>
                <a:latin typeface="+mj-lt"/>
                <a:ea typeface="+mj-ea"/>
                <a:cs typeface="+mj-cs"/>
              </a:rPr>
              <a:t>iglesia</a:t>
            </a:r>
            <a:endParaRPr lang="en-US" sz="4500" kern="1200" dirty="0">
              <a:solidFill>
                <a:schemeClr val="tx1"/>
              </a:solidFill>
              <a:latin typeface="+mj-lt"/>
              <a:ea typeface="+mj-ea"/>
              <a:cs typeface="+mj-cs"/>
            </a:endParaRPr>
          </a:p>
        </p:txBody>
      </p:sp>
      <p:cxnSp>
        <p:nvCxnSpPr>
          <p:cNvPr id="190" name="Straight Connector 18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4582" y="2635182"/>
            <a:ext cx="0" cy="4603016"/>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2" name="Deuteronomio 15:10 LBLA.…"/>
          <p:cNvSpPr txBox="1">
            <a:spLocks noGrp="1"/>
          </p:cNvSpPr>
          <p:nvPr>
            <p:ph type="body" idx="1"/>
          </p:nvPr>
        </p:nvSpPr>
        <p:spPr>
          <a:xfrm>
            <a:off x="5605610" y="2345059"/>
            <a:ext cx="6550531" cy="5063481"/>
          </a:xfrm>
        </p:spPr>
        <p:txBody>
          <a:bodyPr vert="horz" lIns="91440" tIns="45720" rIns="91440" bIns="45720" rtlCol="0" anchor="ctr">
            <a:noAutofit/>
          </a:bodyPr>
          <a:lstStyle/>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200" b="1" dirty="0" err="1"/>
              <a:t>Hechos</a:t>
            </a:r>
            <a:r>
              <a:rPr lang="en-US" sz="3200" b="1" dirty="0"/>
              <a:t> 20:34-35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200" i="1" dirty="0">
                <a:sym typeface="Calibri"/>
              </a:rPr>
              <a:t>“</a:t>
            </a:r>
            <a:r>
              <a:rPr lang="en-US" sz="3200" i="1" dirty="0" err="1">
                <a:sym typeface="Calibri"/>
              </a:rPr>
              <a:t>Ustedes</a:t>
            </a:r>
            <a:r>
              <a:rPr lang="en-US" sz="3200" i="1" dirty="0">
                <a:sym typeface="Calibri"/>
              </a:rPr>
              <a:t> </a:t>
            </a:r>
            <a:r>
              <a:rPr lang="en-US" sz="3200" i="1" dirty="0" err="1">
                <a:sym typeface="Calibri"/>
              </a:rPr>
              <a:t>saben</a:t>
            </a:r>
            <a:r>
              <a:rPr lang="en-US" sz="3200" i="1" dirty="0">
                <a:sym typeface="Calibri"/>
              </a:rPr>
              <a:t> que mis dos manos </a:t>
            </a:r>
            <a:r>
              <a:rPr lang="en-US" sz="3200" i="1" dirty="0" err="1">
                <a:sym typeface="Calibri"/>
              </a:rPr>
              <a:t>han</a:t>
            </a:r>
            <a:r>
              <a:rPr lang="en-US" sz="3200" i="1" dirty="0">
                <a:sym typeface="Calibri"/>
              </a:rPr>
              <a:t> </a:t>
            </a:r>
            <a:r>
              <a:rPr lang="en-US" sz="3200" i="1" dirty="0" err="1">
                <a:sym typeface="Calibri"/>
              </a:rPr>
              <a:t>trabajado</a:t>
            </a:r>
            <a:r>
              <a:rPr lang="en-US" sz="3200" i="1" dirty="0">
                <a:sym typeface="Calibri"/>
              </a:rPr>
              <a:t> para </a:t>
            </a:r>
            <a:r>
              <a:rPr lang="en-US" sz="3200" i="1" dirty="0" err="1">
                <a:sym typeface="Calibri"/>
              </a:rPr>
              <a:t>satisfacer</a:t>
            </a:r>
            <a:r>
              <a:rPr lang="en-US" sz="3200" i="1" dirty="0">
                <a:sym typeface="Calibri"/>
              </a:rPr>
              <a:t> mis </a:t>
            </a:r>
            <a:r>
              <a:rPr lang="en-US" sz="3200" i="1" dirty="0" err="1">
                <a:sym typeface="Calibri"/>
              </a:rPr>
              <a:t>propias</a:t>
            </a:r>
            <a:r>
              <a:rPr lang="en-US" sz="3200" i="1" dirty="0">
                <a:sym typeface="Calibri"/>
              </a:rPr>
              <a:t> </a:t>
            </a:r>
            <a:r>
              <a:rPr lang="en-US" sz="3200" i="1" dirty="0" err="1">
                <a:sym typeface="Calibri"/>
              </a:rPr>
              <a:t>necesidades</a:t>
            </a:r>
            <a:r>
              <a:rPr lang="en-US" sz="3200" i="1" dirty="0">
                <a:sym typeface="Calibri"/>
              </a:rPr>
              <a:t> e </a:t>
            </a:r>
            <a:r>
              <a:rPr lang="en-US" sz="3200" i="1" dirty="0" err="1">
                <a:sym typeface="Calibri"/>
              </a:rPr>
              <a:t>incluso</a:t>
            </a:r>
            <a:r>
              <a:rPr lang="en-US" sz="3200" i="1" dirty="0">
                <a:sym typeface="Calibri"/>
              </a:rPr>
              <a:t> las </a:t>
            </a:r>
            <a:r>
              <a:rPr lang="en-US" sz="3200" i="1" dirty="0" err="1">
                <a:sym typeface="Calibri"/>
              </a:rPr>
              <a:t>necesidades</a:t>
            </a:r>
            <a:r>
              <a:rPr lang="en-US" sz="3200" i="1" dirty="0">
                <a:sym typeface="Calibri"/>
              </a:rPr>
              <a:t> de los que </a:t>
            </a:r>
            <a:r>
              <a:rPr lang="en-US" sz="3200" i="1" dirty="0" err="1">
                <a:sym typeface="Calibri"/>
              </a:rPr>
              <a:t>estuvieron</a:t>
            </a:r>
            <a:r>
              <a:rPr lang="en-US" sz="3200" i="1" dirty="0">
                <a:sym typeface="Calibri"/>
              </a:rPr>
              <a:t> </a:t>
            </a:r>
            <a:r>
              <a:rPr lang="en-US" sz="3200" i="1" dirty="0" err="1">
                <a:sym typeface="Calibri"/>
              </a:rPr>
              <a:t>conmigo</a:t>
            </a:r>
            <a:r>
              <a:rPr lang="en-US" sz="3200" i="1" dirty="0">
                <a:sym typeface="Calibri"/>
              </a:rPr>
              <a:t>. Y he </a:t>
            </a:r>
            <a:r>
              <a:rPr lang="en-US" sz="3200" i="1" dirty="0" err="1">
                <a:sym typeface="Calibri"/>
              </a:rPr>
              <a:t>sido</a:t>
            </a:r>
            <a:r>
              <a:rPr lang="en-US" sz="3200" i="1" dirty="0">
                <a:sym typeface="Calibri"/>
              </a:rPr>
              <a:t> un </a:t>
            </a:r>
            <a:r>
              <a:rPr lang="en-US" sz="3200" i="1" dirty="0" err="1">
                <a:sym typeface="Calibri"/>
              </a:rPr>
              <a:t>ejemplo</a:t>
            </a:r>
            <a:r>
              <a:rPr lang="en-US" sz="3200" i="1" dirty="0">
                <a:sym typeface="Calibri"/>
              </a:rPr>
              <a:t> </a:t>
            </a:r>
            <a:r>
              <a:rPr lang="en-US" sz="3200" i="1" dirty="0" err="1">
                <a:sym typeface="Calibri"/>
              </a:rPr>
              <a:t>constante</a:t>
            </a:r>
            <a:r>
              <a:rPr lang="en-US" sz="3200" i="1" dirty="0">
                <a:sym typeface="Calibri"/>
              </a:rPr>
              <a:t> de </a:t>
            </a:r>
            <a:r>
              <a:rPr lang="en-US" sz="3200" i="1" dirty="0" err="1">
                <a:sym typeface="Calibri"/>
              </a:rPr>
              <a:t>cómo</a:t>
            </a:r>
            <a:r>
              <a:rPr lang="en-US" sz="3200" i="1" dirty="0">
                <a:sym typeface="Calibri"/>
              </a:rPr>
              <a:t> </a:t>
            </a:r>
            <a:r>
              <a:rPr lang="en-US" sz="3200" i="1" dirty="0" err="1">
                <a:sym typeface="Calibri"/>
              </a:rPr>
              <a:t>pueden</a:t>
            </a:r>
            <a:r>
              <a:rPr lang="en-US" sz="3200" i="1" dirty="0">
                <a:sym typeface="Calibri"/>
              </a:rPr>
              <a:t> </a:t>
            </a:r>
            <a:r>
              <a:rPr lang="en-US" sz="3200" i="1" dirty="0" err="1">
                <a:sym typeface="Calibri"/>
              </a:rPr>
              <a:t>ayudar</a:t>
            </a:r>
            <a:r>
              <a:rPr lang="en-US" sz="3200" i="1" dirty="0">
                <a:sym typeface="Calibri"/>
              </a:rPr>
              <a:t> con </a:t>
            </a:r>
            <a:r>
              <a:rPr lang="en-US" sz="3200" i="1" dirty="0" err="1">
                <a:sym typeface="Calibri"/>
              </a:rPr>
              <a:t>trabajo</a:t>
            </a:r>
            <a:r>
              <a:rPr lang="en-US" sz="3200" i="1" dirty="0">
                <a:sym typeface="Calibri"/>
              </a:rPr>
              <a:t> y </a:t>
            </a:r>
            <a:r>
              <a:rPr lang="en-US" sz="3200" i="1" dirty="0" err="1">
                <a:sym typeface="Calibri"/>
              </a:rPr>
              <a:t>esfuerzo</a:t>
            </a:r>
            <a:r>
              <a:rPr lang="en-US" sz="3200" i="1" dirty="0">
                <a:sym typeface="Calibri"/>
              </a:rPr>
              <a:t> a los que </a:t>
            </a:r>
            <a:r>
              <a:rPr lang="en-US" sz="3200" i="1" dirty="0" err="1">
                <a:sym typeface="Calibri"/>
              </a:rPr>
              <a:t>están</a:t>
            </a:r>
            <a:r>
              <a:rPr lang="en-US" sz="3200" i="1" dirty="0">
                <a:sym typeface="Calibri"/>
              </a:rPr>
              <a:t> </a:t>
            </a:r>
            <a:r>
              <a:rPr lang="en-US" sz="3200" i="1" dirty="0" err="1">
                <a:sym typeface="Calibri"/>
              </a:rPr>
              <a:t>en</a:t>
            </a:r>
            <a:r>
              <a:rPr lang="en-US" sz="3200" i="1" dirty="0">
                <a:sym typeface="Calibri"/>
              </a:rPr>
              <a:t> </a:t>
            </a:r>
            <a:r>
              <a:rPr lang="en-US" sz="3200" i="1" dirty="0" err="1">
                <a:sym typeface="Calibri"/>
              </a:rPr>
              <a:t>necesidad</a:t>
            </a:r>
            <a:r>
              <a:rPr lang="en-US" sz="3200" i="1" dirty="0">
                <a:sym typeface="Calibri"/>
              </a:rPr>
              <a:t>. Deben </a:t>
            </a:r>
            <a:r>
              <a:rPr lang="en-US" sz="3200" i="1" dirty="0" err="1">
                <a:sym typeface="Calibri"/>
              </a:rPr>
              <a:t>recordar</a:t>
            </a:r>
            <a:r>
              <a:rPr lang="en-US" sz="3200" i="1" dirty="0">
                <a:sym typeface="Calibri"/>
              </a:rPr>
              <a:t> las palabras del </a:t>
            </a:r>
            <a:r>
              <a:rPr lang="en-US" sz="3200" i="1" dirty="0" err="1">
                <a:sym typeface="Calibri"/>
              </a:rPr>
              <a:t>Señor</a:t>
            </a:r>
            <a:r>
              <a:rPr lang="en-US" sz="3200" i="1" dirty="0">
                <a:sym typeface="Calibri"/>
              </a:rPr>
              <a:t> Jesús: “Hay </a:t>
            </a:r>
            <a:r>
              <a:rPr lang="en-US" sz="3200" i="1" dirty="0" err="1">
                <a:sym typeface="Calibri"/>
              </a:rPr>
              <a:t>más</a:t>
            </a:r>
            <a:r>
              <a:rPr lang="en-US" sz="3200" i="1" dirty="0">
                <a:sym typeface="Calibri"/>
              </a:rPr>
              <a:t> </a:t>
            </a:r>
            <a:r>
              <a:rPr lang="en-US" sz="3200" i="1" dirty="0" err="1">
                <a:sym typeface="Calibri"/>
              </a:rPr>
              <a:t>bendición</a:t>
            </a:r>
            <a:r>
              <a:rPr lang="en-US" sz="3200" i="1" dirty="0">
                <a:sym typeface="Calibri"/>
              </a:rPr>
              <a:t> </a:t>
            </a:r>
            <a:r>
              <a:rPr lang="en-US" sz="3200" i="1" dirty="0" err="1">
                <a:sym typeface="Calibri"/>
              </a:rPr>
              <a:t>en</a:t>
            </a:r>
            <a:r>
              <a:rPr lang="en-US" sz="3200" i="1" dirty="0">
                <a:sym typeface="Calibri"/>
              </a:rPr>
              <a:t> </a:t>
            </a:r>
            <a:r>
              <a:rPr lang="en-US" sz="3200" i="1" dirty="0" err="1">
                <a:sym typeface="Calibri"/>
              </a:rPr>
              <a:t>dar</a:t>
            </a:r>
            <a:r>
              <a:rPr lang="en-US" sz="3200" i="1" dirty="0">
                <a:sym typeface="Calibri"/>
              </a:rPr>
              <a:t> que </a:t>
            </a:r>
            <a:r>
              <a:rPr lang="en-US" sz="3200" i="1" dirty="0" err="1">
                <a:sym typeface="Calibri"/>
              </a:rPr>
              <a:t>en</a:t>
            </a:r>
            <a:r>
              <a:rPr lang="en-US" sz="3200" i="1" dirty="0">
                <a:sym typeface="Calibri"/>
              </a:rPr>
              <a:t> </a:t>
            </a:r>
            <a:r>
              <a:rPr lang="en-US" sz="3200" i="1" dirty="0" err="1">
                <a:sym typeface="Calibri"/>
              </a:rPr>
              <a:t>recibir</a:t>
            </a:r>
            <a:r>
              <a:rPr lang="en-US" sz="3200" i="1" dirty="0">
                <a:sym typeface="Calibri"/>
              </a:rPr>
              <a:t>”».” </a:t>
            </a:r>
            <a:endParaRPr lang="en-US" sz="3200" i="1" dirty="0"/>
          </a:p>
        </p:txBody>
      </p:sp>
    </p:spTree>
    <p:extLst>
      <p:ext uri="{BB962C8B-B14F-4D97-AF65-F5344CB8AC3E}">
        <p14:creationId xmlns:p14="http://schemas.microsoft.com/office/powerpoint/2010/main" val="669752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ight Triangle 1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uplir a los necesitados y colaborar en la economía de la iglesia:"/>
          <p:cNvSpPr txBox="1">
            <a:spLocks noGrp="1"/>
          </p:cNvSpPr>
          <p:nvPr>
            <p:ph type="title"/>
          </p:nvPr>
        </p:nvSpPr>
        <p:spPr>
          <a:xfrm>
            <a:off x="1147484" y="1690505"/>
            <a:ext cx="3187450" cy="6372589"/>
          </a:xfrm>
        </p:spPr>
        <p:txBody>
          <a:bodyPr vert="horz" lIns="91440" tIns="45720" rIns="91440" bIns="45720" rtlCol="0" anchor="ctr">
            <a:normAutofit/>
          </a:bodyPr>
          <a:lstStyle>
            <a:lvl1pPr defTabSz="449833">
              <a:spcBef>
                <a:spcPts val="1700"/>
              </a:spcBef>
              <a:defRPr sz="4004"/>
            </a:lvl1pPr>
          </a:lstStyle>
          <a:p>
            <a:pPr algn="r" defTabSz="914400">
              <a:spcBef>
                <a:spcPct val="0"/>
              </a:spcBef>
            </a:pPr>
            <a:r>
              <a:rPr lang="en-US" sz="4500" dirty="0" err="1"/>
              <a:t>S</a:t>
            </a:r>
            <a:r>
              <a:rPr lang="en-US" sz="4500" kern="1200" dirty="0" err="1">
                <a:solidFill>
                  <a:schemeClr val="tx1"/>
                </a:solidFill>
                <a:latin typeface="+mj-lt"/>
                <a:ea typeface="+mj-ea"/>
                <a:cs typeface="+mj-cs"/>
              </a:rPr>
              <a:t>uplir</a:t>
            </a:r>
            <a:r>
              <a:rPr lang="en-US" sz="4500" kern="1200" dirty="0">
                <a:solidFill>
                  <a:schemeClr val="tx1"/>
                </a:solidFill>
                <a:latin typeface="+mj-lt"/>
                <a:ea typeface="+mj-ea"/>
                <a:cs typeface="+mj-cs"/>
              </a:rPr>
              <a:t> a los </a:t>
            </a:r>
            <a:r>
              <a:rPr lang="en-US" sz="4500" kern="1200" dirty="0" err="1">
                <a:solidFill>
                  <a:schemeClr val="tx1"/>
                </a:solidFill>
                <a:latin typeface="+mj-lt"/>
                <a:ea typeface="+mj-ea"/>
                <a:cs typeface="+mj-cs"/>
              </a:rPr>
              <a:t>necesitados</a:t>
            </a:r>
            <a:r>
              <a:rPr lang="en-US" sz="4500" kern="1200" dirty="0">
                <a:solidFill>
                  <a:schemeClr val="tx1"/>
                </a:solidFill>
                <a:latin typeface="+mj-lt"/>
                <a:ea typeface="+mj-ea"/>
                <a:cs typeface="+mj-cs"/>
              </a:rPr>
              <a:t> y </a:t>
            </a:r>
            <a:r>
              <a:rPr lang="en-US" sz="4500" kern="1200" dirty="0" err="1">
                <a:solidFill>
                  <a:schemeClr val="tx1"/>
                </a:solidFill>
                <a:latin typeface="+mj-lt"/>
                <a:ea typeface="+mj-ea"/>
                <a:cs typeface="+mj-cs"/>
              </a:rPr>
              <a:t>colaborar</a:t>
            </a:r>
            <a:r>
              <a:rPr lang="en-US" sz="4500" kern="1200" dirty="0">
                <a:solidFill>
                  <a:schemeClr val="tx1"/>
                </a:solidFill>
                <a:latin typeface="+mj-lt"/>
                <a:ea typeface="+mj-ea"/>
                <a:cs typeface="+mj-cs"/>
              </a:rPr>
              <a:t> </a:t>
            </a:r>
            <a:r>
              <a:rPr lang="en-US" sz="4500" kern="1200" dirty="0" err="1">
                <a:solidFill>
                  <a:schemeClr val="tx1"/>
                </a:solidFill>
                <a:latin typeface="+mj-lt"/>
                <a:ea typeface="+mj-ea"/>
                <a:cs typeface="+mj-cs"/>
              </a:rPr>
              <a:t>en</a:t>
            </a:r>
            <a:r>
              <a:rPr lang="en-US" sz="4500" kern="1200" dirty="0">
                <a:solidFill>
                  <a:schemeClr val="tx1"/>
                </a:solidFill>
                <a:latin typeface="+mj-lt"/>
                <a:ea typeface="+mj-ea"/>
                <a:cs typeface="+mj-cs"/>
              </a:rPr>
              <a:t> la </a:t>
            </a:r>
            <a:r>
              <a:rPr lang="en-US" sz="4500" kern="1200" dirty="0" err="1">
                <a:solidFill>
                  <a:schemeClr val="tx1"/>
                </a:solidFill>
                <a:latin typeface="+mj-lt"/>
                <a:ea typeface="+mj-ea"/>
                <a:cs typeface="+mj-cs"/>
              </a:rPr>
              <a:t>economía</a:t>
            </a:r>
            <a:r>
              <a:rPr lang="en-US" sz="4500" kern="1200" dirty="0">
                <a:solidFill>
                  <a:schemeClr val="tx1"/>
                </a:solidFill>
                <a:latin typeface="+mj-lt"/>
                <a:ea typeface="+mj-ea"/>
                <a:cs typeface="+mj-cs"/>
              </a:rPr>
              <a:t> de la </a:t>
            </a:r>
            <a:r>
              <a:rPr lang="en-US" sz="4500" kern="1200" dirty="0" err="1">
                <a:solidFill>
                  <a:schemeClr val="tx1"/>
                </a:solidFill>
                <a:latin typeface="+mj-lt"/>
                <a:ea typeface="+mj-ea"/>
                <a:cs typeface="+mj-cs"/>
              </a:rPr>
              <a:t>iglesia</a:t>
            </a:r>
            <a:r>
              <a:rPr lang="en-US" sz="4500" kern="1200" dirty="0">
                <a:solidFill>
                  <a:schemeClr val="tx1"/>
                </a:solidFill>
                <a:latin typeface="+mj-lt"/>
                <a:ea typeface="+mj-ea"/>
                <a:cs typeface="+mj-cs"/>
              </a:rPr>
              <a:t> </a:t>
            </a:r>
          </a:p>
        </p:txBody>
      </p:sp>
      <p:cxnSp>
        <p:nvCxnSpPr>
          <p:cNvPr id="190" name="Straight Connector 18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4582" y="2635182"/>
            <a:ext cx="0" cy="4603016"/>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2" name="Deuteronomio 15:10 LBLA.…"/>
          <p:cNvSpPr txBox="1">
            <a:spLocks noGrp="1"/>
          </p:cNvSpPr>
          <p:nvPr>
            <p:ph type="body" idx="1"/>
          </p:nvPr>
        </p:nvSpPr>
        <p:spPr>
          <a:xfrm>
            <a:off x="5605610" y="2345059"/>
            <a:ext cx="6251705" cy="5063481"/>
          </a:xfrm>
        </p:spPr>
        <p:txBody>
          <a:bodyPr vert="horz" lIns="91440" tIns="45720" rIns="91440" bIns="45720" rtlCol="0" anchor="ctr">
            <a:normAutofit/>
          </a:bodyPr>
          <a:lstStyle/>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600" b="1" dirty="0"/>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b="1" dirty="0" err="1"/>
              <a:t>Efesios</a:t>
            </a:r>
            <a:r>
              <a:rPr lang="en-US" sz="3600" b="1" dirty="0"/>
              <a:t> 4:28 NTV.</a:t>
            </a:r>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3600" i="1" dirty="0">
                <a:sym typeface="Calibri"/>
              </a:rPr>
              <a:t>“</a:t>
            </a:r>
            <a:r>
              <a:rPr lang="en-US" sz="3600" i="1" dirty="0" err="1">
                <a:sym typeface="Calibri"/>
              </a:rPr>
              <a:t>En</a:t>
            </a:r>
            <a:r>
              <a:rPr lang="en-US" sz="3600" i="1" dirty="0">
                <a:sym typeface="Calibri"/>
              </a:rPr>
              <a:t> </a:t>
            </a:r>
            <a:r>
              <a:rPr lang="en-US" sz="3600" i="1" dirty="0" err="1">
                <a:sym typeface="Calibri"/>
              </a:rPr>
              <a:t>cambio</a:t>
            </a:r>
            <a:r>
              <a:rPr lang="en-US" sz="3600" i="1" dirty="0">
                <a:sym typeface="Calibri"/>
              </a:rPr>
              <a:t>, </a:t>
            </a:r>
            <a:r>
              <a:rPr lang="en-US" sz="3600" i="1" dirty="0" err="1">
                <a:sym typeface="Calibri"/>
              </a:rPr>
              <a:t>usa</a:t>
            </a:r>
            <a:r>
              <a:rPr lang="en-US" sz="3600" i="1" dirty="0">
                <a:sym typeface="Calibri"/>
              </a:rPr>
              <a:t> </a:t>
            </a:r>
            <a:r>
              <a:rPr lang="en-US" sz="3600" i="1" dirty="0" err="1">
                <a:sym typeface="Calibri"/>
              </a:rPr>
              <a:t>tus</a:t>
            </a:r>
            <a:r>
              <a:rPr lang="en-US" sz="3600" i="1" dirty="0">
                <a:sym typeface="Calibri"/>
              </a:rPr>
              <a:t> manos </a:t>
            </a:r>
            <a:r>
              <a:rPr lang="en-US" sz="3600" i="1" dirty="0" err="1">
                <a:sym typeface="Calibri"/>
              </a:rPr>
              <a:t>en</a:t>
            </a:r>
            <a:r>
              <a:rPr lang="en-US" sz="3600" i="1" dirty="0">
                <a:sym typeface="Calibri"/>
              </a:rPr>
              <a:t> un </a:t>
            </a:r>
            <a:r>
              <a:rPr lang="en-US" sz="3600" i="1" dirty="0" err="1">
                <a:sym typeface="Calibri"/>
              </a:rPr>
              <a:t>buen</a:t>
            </a:r>
            <a:r>
              <a:rPr lang="en-US" sz="3600" i="1" dirty="0">
                <a:sym typeface="Calibri"/>
              </a:rPr>
              <a:t> </a:t>
            </a:r>
            <a:r>
              <a:rPr lang="en-US" sz="3600" i="1" dirty="0" err="1">
                <a:sym typeface="Calibri"/>
              </a:rPr>
              <a:t>trabajo</a:t>
            </a:r>
            <a:r>
              <a:rPr lang="en-US" sz="3600" i="1" dirty="0">
                <a:sym typeface="Calibri"/>
              </a:rPr>
              <a:t> </a:t>
            </a:r>
            <a:r>
              <a:rPr lang="en-US" sz="3600" i="1" dirty="0" err="1">
                <a:sym typeface="Calibri"/>
              </a:rPr>
              <a:t>digno</a:t>
            </a:r>
            <a:r>
              <a:rPr lang="en-US" sz="3600" i="1" dirty="0">
                <a:sym typeface="Calibri"/>
              </a:rPr>
              <a:t> y </a:t>
            </a:r>
            <a:r>
              <a:rPr lang="en-US" sz="3600" i="1" dirty="0" err="1">
                <a:sym typeface="Calibri"/>
              </a:rPr>
              <a:t>luego</a:t>
            </a:r>
            <a:r>
              <a:rPr lang="en-US" sz="3600" i="1" dirty="0">
                <a:sym typeface="Calibri"/>
              </a:rPr>
              <a:t> </a:t>
            </a:r>
            <a:r>
              <a:rPr lang="en-US" sz="3600" i="1" dirty="0" err="1">
                <a:sym typeface="Calibri"/>
              </a:rPr>
              <a:t>comparte</a:t>
            </a:r>
            <a:r>
              <a:rPr lang="en-US" sz="3600" i="1" dirty="0">
                <a:sym typeface="Calibri"/>
              </a:rPr>
              <a:t> </a:t>
            </a:r>
            <a:r>
              <a:rPr lang="en-US" sz="3600" i="1" dirty="0" err="1">
                <a:sym typeface="Calibri"/>
              </a:rPr>
              <a:t>generosamente</a:t>
            </a:r>
            <a:r>
              <a:rPr lang="en-US" sz="3600" i="1" dirty="0">
                <a:sym typeface="Calibri"/>
              </a:rPr>
              <a:t> con los que </a:t>
            </a:r>
            <a:r>
              <a:rPr lang="en-US" sz="3600" i="1" dirty="0" err="1">
                <a:sym typeface="Calibri"/>
              </a:rPr>
              <a:t>tienen</a:t>
            </a:r>
            <a:r>
              <a:rPr lang="en-US" sz="3600" i="1" dirty="0">
                <a:sym typeface="Calibri"/>
              </a:rPr>
              <a:t> </a:t>
            </a:r>
            <a:r>
              <a:rPr lang="en-US" sz="3600" i="1" dirty="0" err="1">
                <a:sym typeface="Calibri"/>
              </a:rPr>
              <a:t>necesidad</a:t>
            </a:r>
            <a:r>
              <a:rPr lang="en-US" sz="3600" i="1" dirty="0">
                <a:sym typeface="Calibri"/>
              </a:rPr>
              <a:t>.” </a:t>
            </a:r>
            <a:endParaRPr lang="en-US" sz="3600" i="1" dirty="0"/>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dirty="0"/>
          </a:p>
        </p:txBody>
      </p:sp>
    </p:spTree>
    <p:extLst>
      <p:ext uri="{BB962C8B-B14F-4D97-AF65-F5344CB8AC3E}">
        <p14:creationId xmlns:p14="http://schemas.microsoft.com/office/powerpoint/2010/main" val="2458138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Shape 191">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180" y="457575"/>
            <a:ext cx="12316617" cy="8838449"/>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Right Triangle 19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ectangle 19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Valores y principios bíblicos en la vida comercial diaria:"/>
          <p:cNvSpPr txBox="1">
            <a:spLocks noGrp="1"/>
          </p:cNvSpPr>
          <p:nvPr>
            <p:ph type="title"/>
          </p:nvPr>
        </p:nvSpPr>
        <p:spPr>
          <a:xfrm>
            <a:off x="1074026" y="1690505"/>
            <a:ext cx="3350859" cy="6372589"/>
          </a:xfrm>
        </p:spPr>
        <p:txBody>
          <a:bodyPr vert="horz" lIns="91440" tIns="45720" rIns="91440" bIns="45720" rtlCol="0" anchor="ctr">
            <a:normAutofit/>
          </a:bodyPr>
          <a:lstStyle>
            <a:lvl1pPr defTabSz="519937">
              <a:spcBef>
                <a:spcPts val="2000"/>
              </a:spcBef>
              <a:defRPr sz="4628"/>
            </a:lvl1pPr>
          </a:lstStyle>
          <a:p>
            <a:pPr algn="r" defTabSz="914400">
              <a:spcBef>
                <a:spcPct val="0"/>
              </a:spcBef>
            </a:pPr>
            <a:r>
              <a:rPr lang="en-US" sz="5700" kern="1200">
                <a:solidFill>
                  <a:schemeClr val="tx1"/>
                </a:solidFill>
                <a:latin typeface="+mj-lt"/>
                <a:ea typeface="+mj-ea"/>
                <a:cs typeface="+mj-cs"/>
              </a:rPr>
              <a:t>Valores y principios bíblicos en la vida comercial diaria</a:t>
            </a:r>
          </a:p>
        </p:txBody>
      </p:sp>
      <p:cxnSp>
        <p:nvCxnSpPr>
          <p:cNvPr id="198" name="Straight Connector 19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4582" y="2635182"/>
            <a:ext cx="0" cy="4603016"/>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6" name="Proverbios 11:1,3 NTV.…"/>
          <p:cNvSpPr txBox="1">
            <a:spLocks noGrp="1"/>
          </p:cNvSpPr>
          <p:nvPr>
            <p:ph type="body" idx="1"/>
          </p:nvPr>
        </p:nvSpPr>
        <p:spPr>
          <a:xfrm>
            <a:off x="5481523" y="1903970"/>
            <a:ext cx="6267654" cy="5945659"/>
          </a:xfrm>
        </p:spPr>
        <p:txBody>
          <a:bodyPr vert="horz" lIns="91440" tIns="45720" rIns="91440" bIns="45720" rtlCol="0" anchor="ctr">
            <a:normAutofit/>
          </a:bodyPr>
          <a:lstStyle/>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b="1" dirty="0"/>
          </a:p>
          <a:p>
            <a:pPr marL="0" marR="457200" indent="0" defTabSz="914400">
              <a:spcBef>
                <a:spcPts val="0"/>
              </a:spcBef>
              <a:spcAft>
                <a:spcPts val="600"/>
              </a:spcAft>
              <a:buNone/>
              <a:defRPr sz="6000">
                <a:solidFill>
                  <a:srgbClr val="000000"/>
                </a:solidFill>
                <a:latin typeface="Calibri"/>
                <a:ea typeface="Calibri"/>
                <a:cs typeface="Calibri"/>
                <a:sym typeface="Calibri"/>
              </a:defRPr>
            </a:pPr>
            <a:r>
              <a:rPr lang="en-US" sz="4000" b="1" dirty="0" err="1"/>
              <a:t>Proverbios</a:t>
            </a:r>
            <a:r>
              <a:rPr lang="en-US" sz="4000" b="1" dirty="0"/>
              <a:t> 11:1,3 NTV.</a:t>
            </a:r>
          </a:p>
          <a:p>
            <a:pPr marL="0" marR="457200" lvl="0" indent="0" defTabSz="914400">
              <a:spcBef>
                <a:spcPts val="0"/>
              </a:spcBef>
              <a:spcAft>
                <a:spcPts val="600"/>
              </a:spcAft>
              <a:buNone/>
              <a:defRPr sz="6000">
                <a:solidFill>
                  <a:srgbClr val="000000"/>
                </a:solidFill>
                <a:latin typeface="Calibri"/>
                <a:ea typeface="Calibri"/>
                <a:cs typeface="Calibri"/>
                <a:sym typeface="Calibri"/>
              </a:defRPr>
            </a:pPr>
            <a:r>
              <a:rPr lang="en-US" sz="4000" i="1" dirty="0">
                <a:sym typeface="Calibri"/>
              </a:rPr>
              <a:t>“El </a:t>
            </a:r>
            <a:r>
              <a:rPr lang="en-US" sz="4000" i="1" dirty="0" err="1">
                <a:sym typeface="Calibri"/>
              </a:rPr>
              <a:t>Señor</a:t>
            </a:r>
            <a:r>
              <a:rPr lang="en-US" sz="4000" i="1" dirty="0">
                <a:sym typeface="Calibri"/>
              </a:rPr>
              <a:t> </a:t>
            </a:r>
            <a:r>
              <a:rPr lang="en-US" sz="4000" i="1" dirty="0" err="1">
                <a:sym typeface="Calibri"/>
              </a:rPr>
              <a:t>detesta</a:t>
            </a:r>
            <a:r>
              <a:rPr lang="en-US" sz="4000" i="1" dirty="0">
                <a:sym typeface="Calibri"/>
              </a:rPr>
              <a:t> el </a:t>
            </a:r>
            <a:r>
              <a:rPr lang="en-US" sz="4000" i="1" dirty="0" err="1">
                <a:sym typeface="Calibri"/>
              </a:rPr>
              <a:t>uso</a:t>
            </a:r>
            <a:r>
              <a:rPr lang="en-US" sz="4000" i="1" dirty="0">
                <a:sym typeface="Calibri"/>
              </a:rPr>
              <a:t> de las </a:t>
            </a:r>
            <a:r>
              <a:rPr lang="en-US" sz="4000" i="1" dirty="0" err="1">
                <a:sym typeface="Calibri"/>
              </a:rPr>
              <a:t>balanzas</a:t>
            </a:r>
            <a:r>
              <a:rPr lang="en-US" sz="4000" i="1" dirty="0">
                <a:sym typeface="Calibri"/>
              </a:rPr>
              <a:t> </a:t>
            </a:r>
            <a:r>
              <a:rPr lang="en-US" sz="4000" i="1" dirty="0" err="1">
                <a:sym typeface="Calibri"/>
              </a:rPr>
              <a:t>adulteradas</a:t>
            </a:r>
            <a:r>
              <a:rPr lang="en-US" sz="4000" i="1" dirty="0">
                <a:sym typeface="Calibri"/>
              </a:rPr>
              <a:t>, </a:t>
            </a:r>
            <a:r>
              <a:rPr lang="en-US" sz="4000" i="1" dirty="0" err="1">
                <a:sym typeface="Calibri"/>
              </a:rPr>
              <a:t>pero</a:t>
            </a:r>
            <a:r>
              <a:rPr lang="en-US" sz="4000" i="1" dirty="0">
                <a:sym typeface="Calibri"/>
              </a:rPr>
              <a:t> se </a:t>
            </a:r>
            <a:r>
              <a:rPr lang="en-US" sz="4000" i="1" dirty="0" err="1">
                <a:sym typeface="Calibri"/>
              </a:rPr>
              <a:t>deleita</a:t>
            </a:r>
            <a:r>
              <a:rPr lang="en-US" sz="4000" i="1" dirty="0">
                <a:sym typeface="Calibri"/>
              </a:rPr>
              <a:t> </a:t>
            </a:r>
            <a:r>
              <a:rPr lang="en-US" sz="4000" i="1" dirty="0" err="1">
                <a:sym typeface="Calibri"/>
              </a:rPr>
              <a:t>en</a:t>
            </a:r>
            <a:r>
              <a:rPr lang="en-US" sz="4000" i="1" dirty="0">
                <a:sym typeface="Calibri"/>
              </a:rPr>
              <a:t> </a:t>
            </a:r>
            <a:r>
              <a:rPr lang="en-US" sz="4000" i="1" dirty="0" err="1">
                <a:sym typeface="Calibri"/>
              </a:rPr>
              <a:t>pesas</a:t>
            </a:r>
            <a:r>
              <a:rPr lang="en-US" sz="4000" i="1" dirty="0">
                <a:sym typeface="Calibri"/>
              </a:rPr>
              <a:t> exactas. La </a:t>
            </a:r>
            <a:r>
              <a:rPr lang="en-US" sz="4000" i="1" dirty="0" err="1">
                <a:sym typeface="Calibri"/>
              </a:rPr>
              <a:t>honestidad</a:t>
            </a:r>
            <a:r>
              <a:rPr lang="en-US" sz="4000" i="1" dirty="0">
                <a:sym typeface="Calibri"/>
              </a:rPr>
              <a:t> </a:t>
            </a:r>
            <a:r>
              <a:rPr lang="en-US" sz="4000" i="1" dirty="0" err="1">
                <a:sym typeface="Calibri"/>
              </a:rPr>
              <a:t>guía</a:t>
            </a:r>
            <a:r>
              <a:rPr lang="en-US" sz="4000" i="1" dirty="0">
                <a:sym typeface="Calibri"/>
              </a:rPr>
              <a:t> a la </a:t>
            </a:r>
            <a:r>
              <a:rPr lang="en-US" sz="4000" i="1" dirty="0" err="1">
                <a:sym typeface="Calibri"/>
              </a:rPr>
              <a:t>gente</a:t>
            </a:r>
            <a:r>
              <a:rPr lang="en-US" sz="4000" i="1" dirty="0">
                <a:sym typeface="Calibri"/>
              </a:rPr>
              <a:t> </a:t>
            </a:r>
            <a:r>
              <a:rPr lang="en-US" sz="4000" i="1" dirty="0" err="1">
                <a:sym typeface="Calibri"/>
              </a:rPr>
              <a:t>buena</a:t>
            </a:r>
            <a:r>
              <a:rPr lang="en-US" sz="4000" i="1" dirty="0">
                <a:sym typeface="Calibri"/>
              </a:rPr>
              <a:t>; la </a:t>
            </a:r>
            <a:r>
              <a:rPr lang="en-US" sz="4000" i="1" dirty="0" err="1">
                <a:sym typeface="Calibri"/>
              </a:rPr>
              <a:t>deshonestidad</a:t>
            </a:r>
            <a:r>
              <a:rPr lang="en-US" sz="4000" i="1" dirty="0">
                <a:sym typeface="Calibri"/>
              </a:rPr>
              <a:t> </a:t>
            </a:r>
            <a:r>
              <a:rPr lang="en-US" sz="4000" i="1" dirty="0" err="1">
                <a:sym typeface="Calibri"/>
              </a:rPr>
              <a:t>destruye</a:t>
            </a:r>
            <a:r>
              <a:rPr lang="en-US" sz="4000" i="1" dirty="0">
                <a:sym typeface="Calibri"/>
              </a:rPr>
              <a:t> a los </a:t>
            </a:r>
            <a:r>
              <a:rPr lang="en-US" sz="4000" i="1" dirty="0" err="1">
                <a:sym typeface="Calibri"/>
              </a:rPr>
              <a:t>traicioneros</a:t>
            </a:r>
            <a:r>
              <a:rPr lang="en-US" sz="4000" i="1" dirty="0">
                <a:sym typeface="Calibri"/>
              </a:rPr>
              <a:t>.”. </a:t>
            </a:r>
          </a:p>
          <a:p>
            <a:pPr marL="0" marR="457200" indent="-228600" defTabSz="914400">
              <a:spcBef>
                <a:spcPts val="0"/>
              </a:spcBef>
              <a:spcAft>
                <a:spcPts val="600"/>
              </a:spcAft>
              <a:defRPr sz="6000">
                <a:solidFill>
                  <a:srgbClr val="000000"/>
                </a:solidFill>
                <a:latin typeface="Calibri"/>
                <a:ea typeface="Calibri"/>
                <a:cs typeface="Calibri"/>
                <a:sym typeface="Calibri"/>
              </a:defRPr>
            </a:pPr>
            <a:endParaRPr lang="en-US" sz="3000"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9" name="Content Placeholder 2">
            <a:extLst>
              <a:ext uri="{FF2B5EF4-FFF2-40B4-BE49-F238E27FC236}">
                <a16:creationId xmlns:a16="http://schemas.microsoft.com/office/drawing/2014/main" id="{2C73B32E-5D4D-4719-9EF6-AD12683F1D17}"/>
              </a:ext>
            </a:extLst>
          </p:cNvPr>
          <p:cNvSpPr>
            <a:spLocks noGrp="1"/>
          </p:cNvSpPr>
          <p:nvPr>
            <p:ph idx="1"/>
          </p:nvPr>
        </p:nvSpPr>
        <p:spPr>
          <a:xfrm>
            <a:off x="1035169" y="2622430"/>
            <a:ext cx="11490385" cy="5583598"/>
          </a:xfrm>
        </p:spPr>
        <p:txBody>
          <a:bodyPr anchor="t">
            <a:normAutofit/>
          </a:bodyPr>
          <a:lstStyle/>
          <a:p>
            <a:pPr marL="0" indent="0">
              <a:spcBef>
                <a:spcPct val="0"/>
              </a:spcBef>
              <a:spcAft>
                <a:spcPts val="600"/>
              </a:spcAft>
              <a:buNone/>
            </a:pPr>
            <a:r>
              <a:rPr lang="es-ES" altLang="en-US" sz="3600" b="1" i="1" dirty="0"/>
              <a:t>...de las 132 apariciones públicas de Jesús en el Nuevo Testamento, 122 estaban en el lugar de trabajo. </a:t>
            </a:r>
          </a:p>
          <a:p>
            <a:pPr marL="0" indent="0">
              <a:spcBef>
                <a:spcPct val="0"/>
              </a:spcBef>
              <a:spcAft>
                <a:spcPts val="600"/>
              </a:spcAft>
              <a:buNone/>
            </a:pPr>
            <a:endParaRPr lang="es-ES" altLang="en-US" sz="3600" b="1" i="1" dirty="0"/>
          </a:p>
          <a:p>
            <a:pPr marL="0" indent="0">
              <a:spcBef>
                <a:spcPct val="0"/>
              </a:spcBef>
              <a:spcAft>
                <a:spcPts val="600"/>
              </a:spcAft>
              <a:buNone/>
            </a:pPr>
            <a:r>
              <a:rPr lang="es-ES" altLang="en-US" sz="3600" b="1" i="1" dirty="0"/>
              <a:t>De las 52 parábolas que Jesús contó, 45 tenían un contexto de trabajo.</a:t>
            </a:r>
            <a:endParaRPr lang="en-US" altLang="en-US" sz="3600" b="1" i="1" dirty="0">
              <a:cs typeface="Times New Roman" panose="02020603050405020304" pitchFamily="18" charset="0"/>
            </a:endParaRPr>
          </a:p>
          <a:p>
            <a:pPr marL="0" indent="0">
              <a:spcBef>
                <a:spcPct val="0"/>
              </a:spcBef>
              <a:spcAft>
                <a:spcPts val="600"/>
              </a:spcAft>
              <a:buNone/>
            </a:pPr>
            <a:endParaRPr lang="en-US" altLang="en-US" sz="3000" dirty="0">
              <a:cs typeface="Times New Roman" panose="02020603050405020304" pitchFamily="18" charset="0"/>
            </a:endParaRPr>
          </a:p>
          <a:p>
            <a:pPr marL="0" indent="0">
              <a:spcBef>
                <a:spcPct val="0"/>
              </a:spcBef>
              <a:spcAft>
                <a:spcPts val="600"/>
              </a:spcAft>
              <a:buNone/>
            </a:pPr>
            <a:r>
              <a:rPr lang="en-US" altLang="en-US" sz="3000" dirty="0" err="1">
                <a:cs typeface="Times New Roman" panose="02020603050405020304" pitchFamily="18" charset="0"/>
              </a:rPr>
              <a:t>Os</a:t>
            </a:r>
            <a:r>
              <a:rPr lang="en-US" altLang="en-US" sz="3000" dirty="0">
                <a:cs typeface="Times New Roman" panose="02020603050405020304" pitchFamily="18" charset="0"/>
              </a:rPr>
              <a:t> Hillman  Marketplace </a:t>
            </a:r>
            <a:r>
              <a:rPr lang="en-US" altLang="en-US" sz="3000" dirty="0" err="1">
                <a:cs typeface="Times New Roman" panose="02020603050405020304" pitchFamily="18" charset="0"/>
              </a:rPr>
              <a:t>Oversighters</a:t>
            </a:r>
            <a:r>
              <a:rPr lang="en-US" altLang="en-US" sz="3000" dirty="0">
                <a:cs typeface="Times New Roman" panose="02020603050405020304" pitchFamily="18" charset="0"/>
              </a:rPr>
              <a:t> Magazine 2010</a:t>
            </a:r>
            <a:endParaRPr lang="en-US" altLang="en-US" sz="3000" dirty="0"/>
          </a:p>
        </p:txBody>
      </p:sp>
    </p:spTree>
    <p:extLst>
      <p:ext uri="{BB962C8B-B14F-4D97-AF65-F5344CB8AC3E}">
        <p14:creationId xmlns:p14="http://schemas.microsoft.com/office/powerpoint/2010/main" val="2391039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60A52C-75DB-492F-B086-6DB345437081}"/>
              </a:ext>
            </a:extLst>
          </p:cNvPr>
          <p:cNvSpPr/>
          <p:nvPr/>
        </p:nvSpPr>
        <p:spPr>
          <a:xfrm>
            <a:off x="-345440" y="-758613"/>
            <a:ext cx="13546668" cy="105122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60" dirty="0"/>
          </a:p>
        </p:txBody>
      </p:sp>
      <p:pic>
        <p:nvPicPr>
          <p:cNvPr id="94211" name="Picture 5" descr="A picture containing cake, food, indoor&#10;&#10;Description generated with very high confidence">
            <a:extLst>
              <a:ext uri="{FF2B5EF4-FFF2-40B4-BE49-F238E27FC236}">
                <a16:creationId xmlns:a16="http://schemas.microsoft.com/office/drawing/2014/main" id="{0658D078-FD87-498F-B542-D4A6D7C2B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21" y="399628"/>
            <a:ext cx="9227538" cy="412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5051020-2F48-4174-9BC6-A285FA5227A8}"/>
              </a:ext>
            </a:extLst>
          </p:cNvPr>
          <p:cNvSpPr>
            <a:spLocks noChangeArrowheads="1"/>
          </p:cNvSpPr>
          <p:nvPr/>
        </p:nvSpPr>
        <p:spPr bwMode="auto">
          <a:xfrm>
            <a:off x="503485" y="6782365"/>
            <a:ext cx="3345788"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Marcos 4</a:t>
            </a:r>
          </a:p>
        </p:txBody>
      </p:sp>
      <p:sp>
        <p:nvSpPr>
          <p:cNvPr id="10" name="Rectangle 9">
            <a:extLst>
              <a:ext uri="{FF2B5EF4-FFF2-40B4-BE49-F238E27FC236}">
                <a16:creationId xmlns:a16="http://schemas.microsoft.com/office/drawing/2014/main" id="{D07D69BE-5B8F-48AF-BB99-3C8E28BD125D}"/>
              </a:ext>
            </a:extLst>
          </p:cNvPr>
          <p:cNvSpPr>
            <a:spLocks noChangeArrowheads="1"/>
          </p:cNvSpPr>
          <p:nvPr/>
        </p:nvSpPr>
        <p:spPr bwMode="auto">
          <a:xfrm>
            <a:off x="9258398" y="5889794"/>
            <a:ext cx="290015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Mateo 9</a:t>
            </a:r>
          </a:p>
        </p:txBody>
      </p:sp>
      <p:sp>
        <p:nvSpPr>
          <p:cNvPr id="94214" name="Rectangle 10">
            <a:extLst>
              <a:ext uri="{FF2B5EF4-FFF2-40B4-BE49-F238E27FC236}">
                <a16:creationId xmlns:a16="http://schemas.microsoft.com/office/drawing/2014/main" id="{E4DA75D4-588A-4EBC-8A53-28D032C43A8B}"/>
              </a:ext>
            </a:extLst>
          </p:cNvPr>
          <p:cNvSpPr>
            <a:spLocks noChangeArrowheads="1"/>
          </p:cNvSpPr>
          <p:nvPr/>
        </p:nvSpPr>
        <p:spPr bwMode="auto">
          <a:xfrm>
            <a:off x="681850" y="4915184"/>
            <a:ext cx="1052124"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5689" b="1">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130073C-1745-4FBE-898E-3A25827EB221}"/>
              </a:ext>
            </a:extLst>
          </p:cNvPr>
          <p:cNvSpPr>
            <a:spLocks noChangeArrowheads="1"/>
          </p:cNvSpPr>
          <p:nvPr/>
        </p:nvSpPr>
        <p:spPr bwMode="auto">
          <a:xfrm>
            <a:off x="4971627" y="6800427"/>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Lucas 12</a:t>
            </a:r>
          </a:p>
        </p:txBody>
      </p:sp>
      <p:sp>
        <p:nvSpPr>
          <p:cNvPr id="13" name="Rectangle 12">
            <a:extLst>
              <a:ext uri="{FF2B5EF4-FFF2-40B4-BE49-F238E27FC236}">
                <a16:creationId xmlns:a16="http://schemas.microsoft.com/office/drawing/2014/main" id="{925BDCA3-68EA-4157-AC98-BAF54D5C52BD}"/>
              </a:ext>
            </a:extLst>
          </p:cNvPr>
          <p:cNvSpPr>
            <a:spLocks noChangeArrowheads="1"/>
          </p:cNvSpPr>
          <p:nvPr/>
        </p:nvSpPr>
        <p:spPr bwMode="auto">
          <a:xfrm>
            <a:off x="593797" y="5802490"/>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Mateo 13</a:t>
            </a:r>
          </a:p>
        </p:txBody>
      </p:sp>
      <p:sp>
        <p:nvSpPr>
          <p:cNvPr id="14" name="Rectangle 13">
            <a:extLst>
              <a:ext uri="{FF2B5EF4-FFF2-40B4-BE49-F238E27FC236}">
                <a16:creationId xmlns:a16="http://schemas.microsoft.com/office/drawing/2014/main" id="{20110617-5921-4B33-AD68-3A242AD45399}"/>
              </a:ext>
            </a:extLst>
          </p:cNvPr>
          <p:cNvSpPr>
            <a:spLocks noChangeArrowheads="1"/>
          </p:cNvSpPr>
          <p:nvPr/>
        </p:nvSpPr>
        <p:spPr bwMode="auto">
          <a:xfrm>
            <a:off x="485424" y="7719344"/>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Lucas 15</a:t>
            </a:r>
          </a:p>
        </p:txBody>
      </p:sp>
      <p:sp>
        <p:nvSpPr>
          <p:cNvPr id="15" name="Rectangle 14">
            <a:extLst>
              <a:ext uri="{FF2B5EF4-FFF2-40B4-BE49-F238E27FC236}">
                <a16:creationId xmlns:a16="http://schemas.microsoft.com/office/drawing/2014/main" id="{C27644C3-8F29-495D-B380-75E93B5D100D}"/>
              </a:ext>
            </a:extLst>
          </p:cNvPr>
          <p:cNvSpPr>
            <a:spLocks noChangeArrowheads="1"/>
          </p:cNvSpPr>
          <p:nvPr/>
        </p:nvSpPr>
        <p:spPr bwMode="auto">
          <a:xfrm>
            <a:off x="333547" y="5787065"/>
            <a:ext cx="4036682"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Sembrador</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D38556C-56EC-447F-BF39-8422BA3EE204}"/>
              </a:ext>
            </a:extLst>
          </p:cNvPr>
          <p:cNvSpPr>
            <a:spLocks noChangeArrowheads="1"/>
          </p:cNvSpPr>
          <p:nvPr/>
        </p:nvSpPr>
        <p:spPr bwMode="auto">
          <a:xfrm>
            <a:off x="357581" y="6769798"/>
            <a:ext cx="322556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Cosecha</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4C73E87-773F-4179-A519-EAFE8427AEE4}"/>
              </a:ext>
            </a:extLst>
          </p:cNvPr>
          <p:cNvSpPr>
            <a:spLocks noChangeArrowheads="1"/>
          </p:cNvSpPr>
          <p:nvPr/>
        </p:nvSpPr>
        <p:spPr bwMode="auto">
          <a:xfrm>
            <a:off x="421256" y="7765510"/>
            <a:ext cx="2818400" cy="18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Oveja</a:t>
            </a:r>
            <a:r>
              <a:rPr lang="en-US" altLang="en-US" sz="5689" b="1" dirty="0">
                <a:solidFill>
                  <a:srgbClr val="FFFF00"/>
                </a:solidFill>
                <a:latin typeface="Arial" panose="020B0604020202020204" pitchFamily="34" charset="0"/>
                <a:cs typeface="Arial" panose="020B0604020202020204" pitchFamily="34" charset="0"/>
              </a:rPr>
              <a:t> </a:t>
            </a:r>
          </a:p>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perdida</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21CA2CF-EBCF-4C22-94F1-92A971C5B0B3}"/>
              </a:ext>
            </a:extLst>
          </p:cNvPr>
          <p:cNvSpPr>
            <a:spLocks noChangeArrowheads="1"/>
          </p:cNvSpPr>
          <p:nvPr/>
        </p:nvSpPr>
        <p:spPr bwMode="auto">
          <a:xfrm>
            <a:off x="4971627" y="5822810"/>
            <a:ext cx="290015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Lucas 7</a:t>
            </a:r>
          </a:p>
        </p:txBody>
      </p:sp>
      <p:sp>
        <p:nvSpPr>
          <p:cNvPr id="19" name="Rectangle 18">
            <a:extLst>
              <a:ext uri="{FF2B5EF4-FFF2-40B4-BE49-F238E27FC236}">
                <a16:creationId xmlns:a16="http://schemas.microsoft.com/office/drawing/2014/main" id="{BF571E33-D9D4-4007-A11C-D3BF37438E10}"/>
              </a:ext>
            </a:extLst>
          </p:cNvPr>
          <p:cNvSpPr>
            <a:spLocks noChangeArrowheads="1"/>
          </p:cNvSpPr>
          <p:nvPr/>
        </p:nvSpPr>
        <p:spPr bwMode="auto">
          <a:xfrm>
            <a:off x="4985174" y="7746437"/>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Lucas 15</a:t>
            </a:r>
          </a:p>
        </p:txBody>
      </p:sp>
      <p:sp>
        <p:nvSpPr>
          <p:cNvPr id="20" name="Rectangle 19">
            <a:extLst>
              <a:ext uri="{FF2B5EF4-FFF2-40B4-BE49-F238E27FC236}">
                <a16:creationId xmlns:a16="http://schemas.microsoft.com/office/drawing/2014/main" id="{0C69E0AA-D58C-42E4-9E01-D13237ECA16B}"/>
              </a:ext>
            </a:extLst>
          </p:cNvPr>
          <p:cNvSpPr>
            <a:spLocks noChangeArrowheads="1"/>
          </p:cNvSpPr>
          <p:nvPr/>
        </p:nvSpPr>
        <p:spPr bwMode="auto">
          <a:xfrm>
            <a:off x="9258725" y="7685476"/>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Mateo 13</a:t>
            </a:r>
          </a:p>
        </p:txBody>
      </p:sp>
      <p:pic>
        <p:nvPicPr>
          <p:cNvPr id="94224" name="Picture 25" descr="A picture containing vector graphics&#10;&#10;Description generated with high confidence">
            <a:extLst>
              <a:ext uri="{FF2B5EF4-FFF2-40B4-BE49-F238E27FC236}">
                <a16:creationId xmlns:a16="http://schemas.microsoft.com/office/drawing/2014/main" id="{C4210B03-253B-48D5-A2DE-B5557B539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14" y="3601157"/>
            <a:ext cx="1652693" cy="247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Picture 27" descr="A close up of a logo&#10;&#10;Description generated with very high confidence">
            <a:extLst>
              <a:ext uri="{FF2B5EF4-FFF2-40B4-BE49-F238E27FC236}">
                <a16:creationId xmlns:a16="http://schemas.microsoft.com/office/drawing/2014/main" id="{764646E1-11B9-4E1C-80A6-321EADEDD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752" y="3183467"/>
            <a:ext cx="1420142" cy="275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C99B449A-462A-4BE2-B02A-B4C2F2AB1EA7}"/>
              </a:ext>
            </a:extLst>
          </p:cNvPr>
          <p:cNvSpPr>
            <a:spLocks noChangeArrowheads="1"/>
          </p:cNvSpPr>
          <p:nvPr/>
        </p:nvSpPr>
        <p:spPr bwMode="auto">
          <a:xfrm>
            <a:off x="9234639" y="6777389"/>
            <a:ext cx="330571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chemeClr val="bg1"/>
                </a:solidFill>
                <a:latin typeface="Arial" panose="020B0604020202020204" pitchFamily="34" charset="0"/>
                <a:cs typeface="Arial" panose="020B0604020202020204" pitchFamily="34" charset="0"/>
              </a:rPr>
              <a:t>Mateo 13</a:t>
            </a:r>
          </a:p>
        </p:txBody>
      </p:sp>
      <p:pic>
        <p:nvPicPr>
          <p:cNvPr id="94227" name="Picture 30">
            <a:extLst>
              <a:ext uri="{FF2B5EF4-FFF2-40B4-BE49-F238E27FC236}">
                <a16:creationId xmlns:a16="http://schemas.microsoft.com/office/drawing/2014/main" id="{6EF932BF-4155-4E12-AABB-9B26D34D7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0739" y="3088641"/>
            <a:ext cx="2302933" cy="287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53BFD912-664E-42A7-B06C-DD5408E81B5E}"/>
              </a:ext>
            </a:extLst>
          </p:cNvPr>
          <p:cNvSpPr>
            <a:spLocks noChangeArrowheads="1"/>
          </p:cNvSpPr>
          <p:nvPr/>
        </p:nvSpPr>
        <p:spPr bwMode="auto">
          <a:xfrm>
            <a:off x="9256084" y="5840631"/>
            <a:ext cx="2292615"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Odres</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2E15350-4578-45A3-8849-44A2725C4174}"/>
              </a:ext>
            </a:extLst>
          </p:cNvPr>
          <p:cNvSpPr>
            <a:spLocks noChangeArrowheads="1"/>
          </p:cNvSpPr>
          <p:nvPr/>
        </p:nvSpPr>
        <p:spPr bwMode="auto">
          <a:xfrm>
            <a:off x="4950950" y="7734581"/>
            <a:ext cx="3142207" cy="18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Moneda</a:t>
            </a:r>
            <a:r>
              <a:rPr lang="en-US" altLang="en-US" sz="5689" b="1" dirty="0">
                <a:solidFill>
                  <a:srgbClr val="FFFF00"/>
                </a:solidFill>
                <a:latin typeface="Arial" panose="020B0604020202020204" pitchFamily="34" charset="0"/>
                <a:cs typeface="Arial" panose="020B0604020202020204" pitchFamily="34" charset="0"/>
              </a:rPr>
              <a:t> </a:t>
            </a:r>
          </a:p>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perdida</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45B0BE3-6D85-4883-9126-AA5C453B3571}"/>
              </a:ext>
            </a:extLst>
          </p:cNvPr>
          <p:cNvSpPr>
            <a:spLocks noChangeArrowheads="1"/>
          </p:cNvSpPr>
          <p:nvPr/>
        </p:nvSpPr>
        <p:spPr bwMode="auto">
          <a:xfrm>
            <a:off x="4979711" y="5822333"/>
            <a:ext cx="2414444"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Deuda</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7D2A35A0-B608-4723-AC10-15BFBE07D036}"/>
              </a:ext>
            </a:extLst>
          </p:cNvPr>
          <p:cNvSpPr>
            <a:spLocks noChangeArrowheads="1"/>
          </p:cNvSpPr>
          <p:nvPr/>
        </p:nvSpPr>
        <p:spPr bwMode="auto">
          <a:xfrm>
            <a:off x="3902663" y="6737376"/>
            <a:ext cx="5371983"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solidFill>
                  <a:srgbClr val="FFFF00"/>
                </a:solidFill>
                <a:latin typeface="Arial" panose="020B0604020202020204" pitchFamily="34" charset="0"/>
                <a:cs typeface="Arial" panose="020B0604020202020204" pitchFamily="34" charset="0"/>
              </a:rPr>
              <a:t>Rico </a:t>
            </a:r>
            <a:r>
              <a:rPr lang="en-US" altLang="en-US" sz="5689" b="1" dirty="0" err="1">
                <a:solidFill>
                  <a:srgbClr val="FFFF00"/>
                </a:solidFill>
                <a:latin typeface="Arial" panose="020B0604020202020204" pitchFamily="34" charset="0"/>
                <a:cs typeface="Arial" panose="020B0604020202020204" pitchFamily="34" charset="0"/>
              </a:rPr>
              <a:t>insensato</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B569C47-B3D9-4C7B-96B7-B8777A971C72}"/>
              </a:ext>
            </a:extLst>
          </p:cNvPr>
          <p:cNvSpPr>
            <a:spLocks noChangeArrowheads="1"/>
          </p:cNvSpPr>
          <p:nvPr/>
        </p:nvSpPr>
        <p:spPr bwMode="auto">
          <a:xfrm>
            <a:off x="9303716" y="7669962"/>
            <a:ext cx="3305713" cy="18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Pesca</a:t>
            </a:r>
            <a:r>
              <a:rPr lang="en-US" altLang="en-US" sz="5689" b="1" dirty="0">
                <a:solidFill>
                  <a:srgbClr val="FFFF00"/>
                </a:solidFill>
                <a:latin typeface="Arial" panose="020B0604020202020204" pitchFamily="34" charset="0"/>
                <a:cs typeface="Arial" panose="020B0604020202020204" pitchFamily="34" charset="0"/>
              </a:rPr>
              <a:t> </a:t>
            </a:r>
          </a:p>
          <a:p>
            <a:pPr>
              <a:spcBef>
                <a:spcPct val="0"/>
              </a:spcBef>
              <a:buFontTx/>
              <a:buNone/>
            </a:pPr>
            <a:r>
              <a:rPr lang="en-US" altLang="en-US" sz="5689" b="1" dirty="0">
                <a:solidFill>
                  <a:srgbClr val="FFFF00"/>
                </a:solidFill>
                <a:latin typeface="Arial" panose="020B0604020202020204" pitchFamily="34" charset="0"/>
                <a:cs typeface="Arial" panose="020B0604020202020204" pitchFamily="34" charset="0"/>
              </a:rPr>
              <a:t>de </a:t>
            </a:r>
            <a:r>
              <a:rPr lang="en-US" altLang="en-US" sz="5689" b="1" dirty="0" err="1">
                <a:solidFill>
                  <a:srgbClr val="FFFF00"/>
                </a:solidFill>
                <a:latin typeface="Arial" panose="020B0604020202020204" pitchFamily="34" charset="0"/>
                <a:cs typeface="Arial" panose="020B0604020202020204" pitchFamily="34" charset="0"/>
              </a:rPr>
              <a:t>peces</a:t>
            </a:r>
            <a:endParaRPr lang="en-US" altLang="en-US" sz="5689" b="1" dirty="0">
              <a:solidFill>
                <a:srgbClr val="FFFF00"/>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A93ECF7-E617-4026-A81F-D1222D3C3CE7}"/>
              </a:ext>
            </a:extLst>
          </p:cNvPr>
          <p:cNvSpPr>
            <a:spLocks noChangeArrowheads="1"/>
          </p:cNvSpPr>
          <p:nvPr/>
        </p:nvSpPr>
        <p:spPr bwMode="auto">
          <a:xfrm>
            <a:off x="9311760" y="6778608"/>
            <a:ext cx="3427541"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solidFill>
                  <a:srgbClr val="FFFF00"/>
                </a:solidFill>
                <a:latin typeface="Arial" panose="020B0604020202020204" pitchFamily="34" charset="0"/>
                <a:cs typeface="Arial" panose="020B0604020202020204" pitchFamily="34" charset="0"/>
              </a:rPr>
              <a:t>Levadura</a:t>
            </a:r>
            <a:endParaRPr lang="en-US" altLang="en-US" sz="5689"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222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grpId="0" nodeType="clickEffect">
                                  <p:stCondLst>
                                    <p:cond delay="0"/>
                                  </p:stCondLst>
                                  <p:childTnLst>
                                    <p:animEffect transition="out" filter="dissolv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4" fill="hold" grpId="0" nodeType="clickEffect">
                                  <p:stCondLst>
                                    <p:cond delay="0"/>
                                  </p:stCondLst>
                                  <p:childTnLst>
                                    <p:animEffect transition="out" filter="wipe(down)">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4" fill="hold" grpId="0" nodeType="clickEffect">
                                  <p:stCondLst>
                                    <p:cond delay="0"/>
                                  </p:stCondLst>
                                  <p:childTnLst>
                                    <p:animEffect transition="out" filter="wipe(down)">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xit" presetSubtype="0" fill="hold" grpId="0" nodeType="clickEffect">
                                  <p:stCondLst>
                                    <p:cond delay="0"/>
                                  </p:stCondLst>
                                  <p:childTnLst>
                                    <p:animEffect transition="out" filter="dissolv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9"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ssolve">
                                      <p:cBhvr>
                                        <p:cTn id="58" dur="500"/>
                                        <p:tgtEl>
                                          <p:spTgt spid="3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xit" presetSubtype="0" fill="hold" grpId="0" nodeType="clickEffect">
                                  <p:stCondLst>
                                    <p:cond delay="0"/>
                                  </p:stCondLst>
                                  <p:childTnLst>
                                    <p:animEffect transition="out" filter="dissolv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9"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dissolv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0" nodeType="clickEffect">
                                  <p:stCondLst>
                                    <p:cond delay="0"/>
                                  </p:stCondLst>
                                  <p:childTnLst>
                                    <p:animEffect transition="out" filter="dissolv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9"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P spid="17" grpId="0"/>
      <p:bldP spid="18" grpId="0"/>
      <p:bldP spid="19" grpId="0"/>
      <p:bldP spid="20" grpId="0"/>
      <p:bldP spid="29" grpId="0"/>
      <p:bldP spid="33" grpId="0"/>
      <p:bldP spid="34" grpId="0"/>
      <p:bldP spid="35" grpId="0"/>
      <p:bldP spid="36" grpId="0"/>
      <p:bldP spid="37" grpId="0"/>
      <p:bldP spid="3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eeform: Shape 196">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639" y="460115"/>
            <a:ext cx="4612159" cy="8835909"/>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Right Triangle 19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ctangle 200">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Jesus estaba familiarizado con las realidades del mercado:"/>
          <p:cNvSpPr txBox="1">
            <a:spLocks noGrp="1"/>
          </p:cNvSpPr>
          <p:nvPr>
            <p:ph type="title"/>
          </p:nvPr>
        </p:nvSpPr>
        <p:spPr>
          <a:xfrm>
            <a:off x="8561283" y="2052821"/>
            <a:ext cx="3486097" cy="4843918"/>
          </a:xfrm>
        </p:spPr>
        <p:txBody>
          <a:bodyPr vert="horz" lIns="91440" tIns="45720" rIns="91440" bIns="45720" rtlCol="0" anchor="ctr">
            <a:normAutofit/>
          </a:bodyPr>
          <a:lstStyle>
            <a:lvl1pPr defTabSz="496570">
              <a:spcBef>
                <a:spcPts val="1900"/>
              </a:spcBef>
              <a:defRPr sz="4420"/>
            </a:lvl1pPr>
          </a:lstStyle>
          <a:p>
            <a:pPr defTabSz="914400">
              <a:spcBef>
                <a:spcPct val="0"/>
              </a:spcBef>
            </a:pPr>
            <a:r>
              <a:rPr lang="en-US" sz="4600" kern="1200">
                <a:solidFill>
                  <a:schemeClr val="tx1"/>
                </a:solidFill>
                <a:latin typeface="+mj-lt"/>
                <a:ea typeface="+mj-ea"/>
                <a:cs typeface="+mj-cs"/>
              </a:rPr>
              <a:t>Jesus estaba familiarizado con las realidades del mercado</a:t>
            </a:r>
          </a:p>
        </p:txBody>
      </p:sp>
      <p:sp>
        <p:nvSpPr>
          <p:cNvPr id="190" name="• Construcción – Mateo 7:24-27.…"/>
          <p:cNvSpPr txBox="1">
            <a:spLocks noGrp="1"/>
          </p:cNvSpPr>
          <p:nvPr>
            <p:ph type="body" idx="1"/>
          </p:nvPr>
        </p:nvSpPr>
        <p:spPr>
          <a:xfrm>
            <a:off x="684557" y="886435"/>
            <a:ext cx="7363081" cy="7975654"/>
          </a:xfrm>
        </p:spPr>
        <p:txBody>
          <a:bodyPr vert="horz" lIns="91440" tIns="45720" rIns="91440" bIns="45720" rtlCol="0" anchor="ctr">
            <a:noAutofit/>
          </a:bodyPr>
          <a:lstStyle/>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Construcción – Mateo 7:24-27.</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Producción de vino – Lucas 5:37-38.</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La vida del agricultor – Marcos 4:2-20.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Búsqueda de tesoro – Mateo 13:44.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La hacienda – Mateo 18:12-14.</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Dirección y fuerza laboral – Mateo 20:1-16.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Empresas familiares – Mateo 21:28-31.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Propietarios hostiles – Lucas 20:9-19.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Retorno sobre la inversión – Mateo 25:14-30.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Crecimiento y Futuros Mercados – </a:t>
            </a:r>
            <a:r>
              <a:rPr lang="es-ES_tradnl" sz="2400" dirty="0" err="1"/>
              <a:t>Lc</a:t>
            </a:r>
            <a:r>
              <a:rPr lang="es-ES_tradnl" sz="2400" dirty="0"/>
              <a:t> 12:16-21.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Producción de la cosecha – Marcos 13:27-32.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Criterios de gestión – Lucas 12:35-48.</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Observación e investigación – Lucas 14:24-35. </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Mal uso del dinero y quiebra – </a:t>
            </a:r>
            <a:r>
              <a:rPr lang="es-ES_tradnl" sz="2700" dirty="0" err="1"/>
              <a:t>Lc</a:t>
            </a:r>
            <a:r>
              <a:rPr lang="es-ES_tradnl" sz="2700" dirty="0"/>
              <a:t>. 15:11-16.</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La ventaja de la astucia – Lucas 16:1-13.</a:t>
            </a:r>
          </a:p>
          <a:p>
            <a:pPr marL="486918" marR="324611" indent="-228600" defTabSz="914400">
              <a:spcBef>
                <a:spcPts val="0"/>
              </a:spcBef>
              <a:spcAft>
                <a:spcPts val="600"/>
              </a:spcAft>
              <a:buSzTx/>
              <a:defRPr sz="2840">
                <a:solidFill>
                  <a:srgbClr val="000000"/>
                </a:solidFill>
                <a:latin typeface="Calibri"/>
                <a:ea typeface="Calibri"/>
                <a:cs typeface="Calibri"/>
                <a:sym typeface="Calibri"/>
              </a:defRPr>
            </a:pPr>
            <a:r>
              <a:rPr lang="es-ES_tradnl" sz="2700" dirty="0"/>
              <a:t>Capital de inversión en situaciones de riesgo elevado – Lucas 19:11-17.</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0">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0">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0">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0">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0">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0">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639" y="460115"/>
            <a:ext cx="4612159" cy="8835909"/>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48501" y="4744344"/>
            <a:ext cx="3511296" cy="455168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558" y="886435"/>
            <a:ext cx="11632057" cy="797565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La iglesia primitiva emergió y opero en el mercado:"/>
          <p:cNvSpPr txBox="1">
            <a:spLocks noGrp="1"/>
          </p:cNvSpPr>
          <p:nvPr>
            <p:ph type="title"/>
          </p:nvPr>
        </p:nvSpPr>
        <p:spPr>
          <a:xfrm>
            <a:off x="8561283" y="2052821"/>
            <a:ext cx="3486097" cy="4843918"/>
          </a:xfrm>
        </p:spPr>
        <p:txBody>
          <a:bodyPr vert="horz" lIns="91440" tIns="45720" rIns="91440" bIns="45720" rtlCol="0" anchor="ctr">
            <a:normAutofit/>
          </a:bodyPr>
          <a:lstStyle>
            <a:lvl1pPr defTabSz="543305">
              <a:spcBef>
                <a:spcPts val="2100"/>
              </a:spcBef>
              <a:defRPr sz="4836"/>
            </a:lvl1pPr>
          </a:lstStyle>
          <a:p>
            <a:pPr defTabSz="914400">
              <a:spcBef>
                <a:spcPct val="0"/>
              </a:spcBef>
            </a:pPr>
            <a:r>
              <a:rPr lang="en-US" sz="5700" kern="1200">
                <a:solidFill>
                  <a:schemeClr val="tx1"/>
                </a:solidFill>
                <a:latin typeface="+mj-lt"/>
                <a:ea typeface="+mj-ea"/>
                <a:cs typeface="+mj-cs"/>
              </a:rPr>
              <a:t>La iglesia primitiva emergió y opero en el mercado</a:t>
            </a:r>
          </a:p>
        </p:txBody>
      </p:sp>
      <p:sp>
        <p:nvSpPr>
          <p:cNvPr id="194" name="• Discípulos escogidos de entre el mercado.…"/>
          <p:cNvSpPr txBox="1">
            <a:spLocks noGrp="1"/>
          </p:cNvSpPr>
          <p:nvPr>
            <p:ph type="body" idx="1"/>
          </p:nvPr>
        </p:nvSpPr>
        <p:spPr>
          <a:xfrm>
            <a:off x="684557" y="886436"/>
            <a:ext cx="7363082" cy="7975654"/>
          </a:xfrm>
        </p:spPr>
        <p:txBody>
          <a:bodyPr vert="horz" lIns="91440" tIns="45720" rIns="91440" bIns="45720" rtlCol="0" anchor="ctr">
            <a:normAutofit/>
          </a:bodyPr>
          <a:lstStyle/>
          <a:p>
            <a:pPr marL="0" marR="402336" indent="-228600" defTabSz="914400">
              <a:spcBef>
                <a:spcPts val="0"/>
              </a:spcBef>
              <a:spcAft>
                <a:spcPts val="600"/>
              </a:spcAft>
              <a:buSzTx/>
              <a:defRPr sz="3520" b="1">
                <a:solidFill>
                  <a:srgbClr val="000000"/>
                </a:solidFill>
                <a:latin typeface="Calibri"/>
                <a:ea typeface="Calibri"/>
                <a:cs typeface="Calibri"/>
                <a:sym typeface="Calibri"/>
              </a:defRPr>
            </a:pPr>
            <a:endParaRPr lang="es-ES_tradnl" sz="2900" dirty="0"/>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Discípulos escogidos de entre el mercado.</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Evangelios escritos por hombres del mercado – no líderes religiosos.</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Una iglesia nacida fuera del templo.</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Los primeros cristianos fueron frecuentemente  gente del mercado.</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No había “ministerio de tiempo completo”.</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Las personas de mercado eran excelentes líderes.</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Revelación del evangelio a los gentiles presentada a creyentes del mercado.</a:t>
            </a:r>
          </a:p>
          <a:p>
            <a:pPr marL="603504" marR="402336" indent="-228600" defTabSz="914400">
              <a:spcBef>
                <a:spcPts val="0"/>
              </a:spcBef>
              <a:spcAft>
                <a:spcPts val="600"/>
              </a:spcAft>
              <a:buSzTx/>
              <a:defRPr sz="3520">
                <a:solidFill>
                  <a:srgbClr val="000000"/>
                </a:solidFill>
                <a:latin typeface="Calibri"/>
                <a:ea typeface="Calibri"/>
                <a:cs typeface="Calibri"/>
                <a:sym typeface="Calibri"/>
              </a:defRPr>
            </a:pPr>
            <a:r>
              <a:rPr lang="es-ES_tradnl" sz="2900" dirty="0"/>
              <a:t>El centro de la iglesia estaba en Antioquia – centro de 	intercambio comercial, no centro espiritual.</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2535795"/>
            <a:ext cx="8350223" cy="6249219"/>
          </a:xfrm>
        </p:spPr>
        <p:txBody>
          <a:bodyPr vert="horz" lIns="91440" tIns="45720" rIns="91440" bIns="45720" rtlCol="0">
            <a:normAutofit/>
          </a:bodyPr>
          <a:lstStyle/>
          <a:p>
            <a:pPr marL="96515" marR="457200" indent="0" algn="ctr" defTabSz="914400">
              <a:spcBef>
                <a:spcPts val="1000"/>
              </a:spcBef>
              <a:buNone/>
              <a:defRPr sz="1150" i="0" spc="0">
                <a:solidFill>
                  <a:srgbClr val="000000"/>
                </a:solidFill>
                <a:latin typeface="Calibri"/>
                <a:ea typeface="Calibri"/>
                <a:cs typeface="Calibri"/>
                <a:sym typeface="Calibri"/>
              </a:defRPr>
            </a:pPr>
            <a:r>
              <a:rPr lang="es-ES_tradnl" sz="4400" dirty="0"/>
              <a:t>Muestra a Jesús en el mercado:</a:t>
            </a:r>
          </a:p>
          <a:p>
            <a:pPr marL="96515" marR="457200" indent="0" algn="ctr" defTabSz="914400">
              <a:spcBef>
                <a:spcPts val="1000"/>
              </a:spcBef>
              <a:buNone/>
              <a:defRPr sz="1150" i="0" spc="0">
                <a:solidFill>
                  <a:srgbClr val="000000"/>
                </a:solidFill>
                <a:latin typeface="Calibri"/>
                <a:ea typeface="Calibri"/>
                <a:cs typeface="Calibri"/>
                <a:sym typeface="Calibri"/>
              </a:defRPr>
            </a:pPr>
            <a:r>
              <a:rPr lang="es-ES_tradnl" sz="4400" dirty="0"/>
              <a:t> restaura los valores de Jesús de amor al prójimo y generosidad, frente al amor al dinero y el egoísmo del mundo. </a:t>
            </a:r>
            <a:endParaRPr lang="en-US" sz="4400" dirty="0"/>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2535795"/>
            <a:ext cx="8350223" cy="6249219"/>
          </a:xfrm>
        </p:spPr>
        <p:txBody>
          <a:bodyPr vert="horz" lIns="91440" tIns="45720" rIns="91440" bIns="45720" rtlCol="0">
            <a:normAutofit/>
          </a:bodyPr>
          <a:lstStyle/>
          <a:p>
            <a:pPr marL="96515" marR="457200" indent="0" algn="ctr" defTabSz="914400">
              <a:spcBef>
                <a:spcPts val="1000"/>
              </a:spcBef>
              <a:buNone/>
              <a:defRPr sz="1150" i="0" spc="0">
                <a:solidFill>
                  <a:srgbClr val="000000"/>
                </a:solidFill>
                <a:latin typeface="Calibri"/>
                <a:ea typeface="Calibri"/>
                <a:cs typeface="Calibri"/>
                <a:sym typeface="Calibri"/>
              </a:defRPr>
            </a:pPr>
            <a:r>
              <a:rPr lang="es-ES_tradnl" sz="4400" dirty="0"/>
              <a:t>Amor activo: </a:t>
            </a:r>
          </a:p>
          <a:p>
            <a:pPr marL="96515" marR="457200" indent="0" algn="ctr" defTabSz="914400">
              <a:spcBef>
                <a:spcPts val="1000"/>
              </a:spcBef>
              <a:buNone/>
              <a:defRPr sz="1150" i="0" spc="0">
                <a:solidFill>
                  <a:srgbClr val="000000"/>
                </a:solidFill>
                <a:latin typeface="Calibri"/>
                <a:ea typeface="Calibri"/>
                <a:cs typeface="Calibri"/>
                <a:sym typeface="Calibri"/>
              </a:defRPr>
            </a:pPr>
            <a:r>
              <a:rPr lang="es-ES_tradnl" sz="4400" dirty="0"/>
              <a:t>Suple necesidades básicas a la vez que muestra generosidad y solidaridad en la sociedad. </a:t>
            </a:r>
          </a:p>
          <a:p>
            <a:pPr marL="96515" marR="457200" indent="0" algn="r" defTabSz="914400">
              <a:spcBef>
                <a:spcPts val="0"/>
              </a:spcBef>
              <a:buNone/>
              <a:defRPr sz="1150" i="0" spc="0">
                <a:solidFill>
                  <a:srgbClr val="000000"/>
                </a:solidFill>
                <a:latin typeface="Calibri"/>
                <a:ea typeface="Calibri"/>
                <a:cs typeface="Calibri"/>
                <a:sym typeface="Calibri"/>
              </a:defRPr>
            </a:pPr>
            <a:endParaRPr lang="en-US" sz="2500" dirty="0"/>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p:spTree>
    <p:extLst>
      <p:ext uri="{BB962C8B-B14F-4D97-AF65-F5344CB8AC3E}">
        <p14:creationId xmlns:p14="http://schemas.microsoft.com/office/powerpoint/2010/main" val="3601561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6" descr="https://computing.ece.vt.edu/~santol/projects/zsl_via_visual_abstraction/interact/interact_stand-alone_dataset/imgs/2ZO1INMHGYQ46C0GU12FSFFTHX17KP_02.jpg">
            <a:extLst>
              <a:ext uri="{FF2B5EF4-FFF2-40B4-BE49-F238E27FC236}">
                <a16:creationId xmlns:a16="http://schemas.microsoft.com/office/drawing/2014/main" id="{2BC221C4-89E9-CA46-8391-520FD8C622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9091" r="23292" b="1"/>
          <a:stretch/>
        </p:blipFill>
        <p:spPr bwMode="auto">
          <a:xfrm>
            <a:off x="2733574" y="-274319"/>
            <a:ext cx="10271226" cy="9753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Shape 13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79"/>
            <a:ext cx="7204605" cy="9754279"/>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679"/>
            <a:ext cx="6350698" cy="9754279"/>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803" name="Rectangle 5">
            <a:extLst>
              <a:ext uri="{FF2B5EF4-FFF2-40B4-BE49-F238E27FC236}">
                <a16:creationId xmlns:a16="http://schemas.microsoft.com/office/drawing/2014/main" id="{33971C7E-5C32-1B4D-A98A-2A326C9D99BA}"/>
              </a:ext>
            </a:extLst>
          </p:cNvPr>
          <p:cNvSpPr>
            <a:spLocks noChangeArrowheads="1"/>
          </p:cNvSpPr>
          <p:nvPr/>
        </p:nvSpPr>
        <p:spPr bwMode="auto">
          <a:xfrm>
            <a:off x="475488" y="486408"/>
            <a:ext cx="5120640" cy="31973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90000"/>
              </a:lnSpc>
              <a:spcBef>
                <a:spcPct val="0"/>
              </a:spcBef>
              <a:spcAft>
                <a:spcPts val="600"/>
              </a:spcAft>
              <a:buNone/>
            </a:pPr>
            <a:r>
              <a:rPr kumimoji="1" lang="en-US" altLang="en-US" sz="6700" b="1" dirty="0">
                <a:latin typeface="+mj-lt"/>
                <a:ea typeface="+mj-ea"/>
                <a:cs typeface="+mj-cs"/>
              </a:rPr>
              <a:t>CREDIBILIDAD</a:t>
            </a:r>
          </a:p>
        </p:txBody>
      </p:sp>
    </p:spTree>
    <p:extLst>
      <p:ext uri="{BB962C8B-B14F-4D97-AF65-F5344CB8AC3E}">
        <p14:creationId xmlns:p14="http://schemas.microsoft.com/office/powerpoint/2010/main" val="3410139774"/>
      </p:ext>
    </p:extLst>
  </p:cSld>
  <p:clrMapOvr>
    <a:overrideClrMapping bg1="dk1" tx1="lt1" bg2="dk2" tx2="lt2" accent1="accent1" accent2="accent2" accent3="accent3" accent4="accent4" accent5="accent5" accent6="accent6" hlink="hlink" folHlink="folHlink"/>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2535795"/>
            <a:ext cx="8350223" cy="6249219"/>
          </a:xfrm>
        </p:spPr>
        <p:txBody>
          <a:bodyPr vert="horz" lIns="91440" tIns="45720" rIns="91440" bIns="45720" rtlCol="0">
            <a:normAutofit/>
          </a:bodyPr>
          <a:lstStyle/>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Aporta a la comunidad: </a:t>
            </a:r>
          </a:p>
          <a:p>
            <a:pPr marL="96515" marR="457200" indent="0" algn="ctr" defTabSz="914400">
              <a:spcBef>
                <a:spcPts val="0"/>
              </a:spcBef>
              <a:buNone/>
              <a:defRPr sz="1150" i="0" spc="0">
                <a:solidFill>
                  <a:srgbClr val="000000"/>
                </a:solidFill>
                <a:latin typeface="Calibri"/>
                <a:ea typeface="Calibri"/>
                <a:cs typeface="Calibri"/>
                <a:sym typeface="Calibri"/>
              </a:defRPr>
            </a:pPr>
            <a:endParaRPr lang="es-ES_tradnl" sz="4400" dirty="0"/>
          </a:p>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Contribuye con capital, generación de puestos de trabajo y desarrollo de la comunidad local</a:t>
            </a:r>
            <a:r>
              <a:rPr lang="es-ES_tradnl" sz="3200" dirty="0"/>
              <a:t>. </a:t>
            </a:r>
          </a:p>
          <a:p>
            <a:pPr marL="96515" marR="457200" indent="0" algn="r" defTabSz="914400">
              <a:spcBef>
                <a:spcPts val="0"/>
              </a:spcBef>
              <a:buNone/>
              <a:defRPr sz="1150" i="0" spc="0">
                <a:solidFill>
                  <a:srgbClr val="000000"/>
                </a:solidFill>
                <a:latin typeface="Calibri"/>
                <a:ea typeface="Calibri"/>
                <a:cs typeface="Calibri"/>
                <a:sym typeface="Calibri"/>
              </a:defRPr>
            </a:pPr>
            <a:endParaRPr lang="en-US" sz="2500" dirty="0"/>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p:spTree>
    <p:extLst>
      <p:ext uri="{BB962C8B-B14F-4D97-AF65-F5344CB8AC3E}">
        <p14:creationId xmlns:p14="http://schemas.microsoft.com/office/powerpoint/2010/main" val="22245736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2535795"/>
            <a:ext cx="8350223" cy="6249219"/>
          </a:xfrm>
        </p:spPr>
        <p:txBody>
          <a:bodyPr vert="horz" lIns="91440" tIns="45720" rIns="91440" bIns="45720" rtlCol="0">
            <a:normAutofit/>
          </a:bodyPr>
          <a:lstStyle/>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Trae dignidad: </a:t>
            </a:r>
          </a:p>
          <a:p>
            <a:pPr marL="96515" marR="457200" indent="0" algn="ctr" defTabSz="914400">
              <a:spcBef>
                <a:spcPts val="0"/>
              </a:spcBef>
              <a:buNone/>
              <a:defRPr sz="1150" i="0" spc="0">
                <a:solidFill>
                  <a:srgbClr val="000000"/>
                </a:solidFill>
                <a:latin typeface="Calibri"/>
                <a:ea typeface="Calibri"/>
                <a:cs typeface="Calibri"/>
                <a:sym typeface="Calibri"/>
              </a:defRPr>
            </a:pPr>
            <a:endParaRPr lang="es-ES_tradnl" sz="4400" dirty="0"/>
          </a:p>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Por medio del trabajo comparte recursos, aporta dignidad, valor y respeto al nacional. </a:t>
            </a:r>
          </a:p>
          <a:p>
            <a:pPr marL="96515" marR="457200" indent="0" algn="r" defTabSz="914400">
              <a:spcBef>
                <a:spcPts val="0"/>
              </a:spcBef>
              <a:buNone/>
              <a:defRPr sz="1150" i="0" spc="0">
                <a:solidFill>
                  <a:srgbClr val="000000"/>
                </a:solidFill>
                <a:latin typeface="Calibri"/>
                <a:ea typeface="Calibri"/>
                <a:cs typeface="Calibri"/>
                <a:sym typeface="Calibri"/>
              </a:defRPr>
            </a:pPr>
            <a:endParaRPr lang="en-US" sz="2500" dirty="0"/>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p:spTree>
    <p:extLst>
      <p:ext uri="{BB962C8B-B14F-4D97-AF65-F5344CB8AC3E}">
        <p14:creationId xmlns:p14="http://schemas.microsoft.com/office/powerpoint/2010/main" val="9059523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2535795"/>
            <a:ext cx="8350223" cy="6249219"/>
          </a:xfrm>
        </p:spPr>
        <p:txBody>
          <a:bodyPr vert="horz" lIns="91440" tIns="45720" rIns="91440" bIns="45720" rtlCol="0">
            <a:normAutofit/>
          </a:bodyPr>
          <a:lstStyle/>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Da tu mejor versión:</a:t>
            </a:r>
          </a:p>
          <a:p>
            <a:pPr marL="96515" marR="457200" indent="0" algn="ctr" defTabSz="914400">
              <a:spcBef>
                <a:spcPts val="0"/>
              </a:spcBef>
              <a:buNone/>
              <a:defRPr sz="1150" i="0" spc="0">
                <a:solidFill>
                  <a:srgbClr val="000000"/>
                </a:solidFill>
                <a:latin typeface="Calibri"/>
                <a:ea typeface="Calibri"/>
                <a:cs typeface="Calibri"/>
                <a:sym typeface="Calibri"/>
              </a:defRPr>
            </a:pPr>
            <a:endParaRPr lang="es-ES_tradnl" sz="4400" dirty="0"/>
          </a:p>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Trabaja con excelencia, éticamente, el mejor servicio al cliente, profesionalidad y honestidad. </a:t>
            </a:r>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p:spTree>
    <p:extLst>
      <p:ext uri="{BB962C8B-B14F-4D97-AF65-F5344CB8AC3E}">
        <p14:creationId xmlns:p14="http://schemas.microsoft.com/office/powerpoint/2010/main" val="6797250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itle"/>
          <p:cNvSpPr txBox="1">
            <a:spLocks noGrp="1"/>
          </p:cNvSpPr>
          <p:nvPr>
            <p:ph type="title"/>
          </p:nvPr>
        </p:nvSpPr>
        <p:spPr>
          <a:xfrm>
            <a:off x="4956250" y="457577"/>
            <a:ext cx="7362185" cy="1615270"/>
          </a:xfrm>
        </p:spPr>
        <p:txBody>
          <a:bodyPr vert="horz" lIns="91440" tIns="45720" rIns="91440" bIns="45720" rtlCol="0" anchor="ctr">
            <a:normAutofit/>
          </a:bodyPr>
          <a:lstStyle/>
          <a:p>
            <a:pPr algn="ctr" defTabSz="914400">
              <a:defRPr sz="4836"/>
            </a:pPr>
            <a:r>
              <a:rPr lang="en-US" sz="4500" b="1" dirty="0"/>
              <a:t>TESTIGOS EN EL MERCADO</a:t>
            </a:r>
          </a:p>
        </p:txBody>
      </p:sp>
      <p:pic>
        <p:nvPicPr>
          <p:cNvPr id="201" name="Picture 200">
            <a:extLst>
              <a:ext uri="{FF2B5EF4-FFF2-40B4-BE49-F238E27FC236}">
                <a16:creationId xmlns:a16="http://schemas.microsoft.com/office/drawing/2014/main" id="{56F0DD37-C46B-445F-9641-00A56D8CAFB1}"/>
              </a:ext>
            </a:extLst>
          </p:cNvPr>
          <p:cNvPicPr>
            <a:picLocks noChangeAspect="1"/>
          </p:cNvPicPr>
          <p:nvPr/>
        </p:nvPicPr>
        <p:blipFill rotWithShape="1">
          <a:blip r:embed="rId2"/>
          <a:srcRect l="9160" r="61146" b="-1"/>
          <a:stretch/>
        </p:blipFill>
        <p:spPr>
          <a:xfrm>
            <a:off x="-2" y="10"/>
            <a:ext cx="4338932" cy="9753590"/>
          </a:xfrm>
          <a:prstGeom prst="rect">
            <a:avLst/>
          </a:prstGeom>
        </p:spPr>
      </p:pic>
      <p:grpSp>
        <p:nvGrpSpPr>
          <p:cNvPr id="79" name="Group 7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1014225"/>
            <a:ext cx="1140124" cy="3024530"/>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Body"/>
          <p:cNvSpPr txBox="1">
            <a:spLocks noGrp="1"/>
          </p:cNvSpPr>
          <p:nvPr>
            <p:ph type="body" idx="1"/>
          </p:nvPr>
        </p:nvSpPr>
        <p:spPr>
          <a:xfrm>
            <a:off x="4399971" y="1732567"/>
            <a:ext cx="8350223" cy="7563455"/>
          </a:xfrm>
        </p:spPr>
        <p:txBody>
          <a:bodyPr vert="horz" lIns="91440" tIns="45720" rIns="91440" bIns="45720" rtlCol="0">
            <a:normAutofit/>
          </a:bodyPr>
          <a:lstStyle/>
          <a:p>
            <a:pPr marL="96515" marR="457200" indent="0" algn="ctr" defTabSz="914400">
              <a:spcBef>
                <a:spcPts val="0"/>
              </a:spcBef>
              <a:buNone/>
              <a:defRPr sz="1150" i="0" spc="0">
                <a:solidFill>
                  <a:srgbClr val="000000"/>
                </a:solidFill>
                <a:latin typeface="Calibri"/>
                <a:ea typeface="Calibri"/>
                <a:cs typeface="Calibri"/>
                <a:sym typeface="Calibri"/>
              </a:defRPr>
            </a:pPr>
            <a:r>
              <a:rPr lang="es-ES_tradnl" sz="4400" dirty="0"/>
              <a:t>HABLA EL LENGUAJE DEL MUNDO…</a:t>
            </a:r>
          </a:p>
          <a:p>
            <a:pPr marL="96515" marR="457200" indent="0" algn="ctr" defTabSz="914400">
              <a:spcBef>
                <a:spcPts val="0"/>
              </a:spcBef>
              <a:buNone/>
              <a:defRPr sz="1150" i="0" spc="0">
                <a:solidFill>
                  <a:srgbClr val="000000"/>
                </a:solidFill>
                <a:latin typeface="Calibri"/>
                <a:ea typeface="Calibri"/>
                <a:cs typeface="Calibri"/>
                <a:sym typeface="Calibri"/>
              </a:defRPr>
            </a:pPr>
            <a:endParaRPr lang="es-ES_tradnl"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endParaRPr lang="en-US" sz="4400" dirty="0"/>
          </a:p>
          <a:p>
            <a:pPr marL="96515" marR="457200" indent="0" algn="ctr" defTabSz="914400">
              <a:spcBef>
                <a:spcPts val="0"/>
              </a:spcBef>
              <a:buNone/>
              <a:defRPr sz="1150" i="0" spc="0">
                <a:solidFill>
                  <a:srgbClr val="000000"/>
                </a:solidFill>
                <a:latin typeface="Calibri"/>
                <a:ea typeface="Calibri"/>
                <a:cs typeface="Calibri"/>
                <a:sym typeface="Calibri"/>
              </a:defRPr>
            </a:pPr>
            <a:r>
              <a:rPr lang="en-US" sz="4400" dirty="0" err="1"/>
              <a:t>Usándolo</a:t>
            </a:r>
            <a:r>
              <a:rPr lang="en-US" sz="4400" dirty="0"/>
              <a:t> para </a:t>
            </a:r>
            <a:r>
              <a:rPr lang="en-US" sz="4400" dirty="0" err="1"/>
              <a:t>mostrar</a:t>
            </a:r>
            <a:r>
              <a:rPr lang="en-US" sz="4400" dirty="0"/>
              <a:t> los </a:t>
            </a:r>
            <a:r>
              <a:rPr lang="en-US" sz="4400" dirty="0" err="1"/>
              <a:t>valores</a:t>
            </a:r>
            <a:r>
              <a:rPr lang="en-US" sz="4400" dirty="0"/>
              <a:t> </a:t>
            </a:r>
            <a:r>
              <a:rPr lang="en-US" sz="4400" dirty="0" err="1"/>
              <a:t>bíblicos</a:t>
            </a:r>
            <a:r>
              <a:rPr lang="en-US" sz="4400" dirty="0"/>
              <a:t> y </a:t>
            </a:r>
            <a:r>
              <a:rPr lang="en-US" sz="4400" dirty="0" err="1"/>
              <a:t>ganar</a:t>
            </a:r>
            <a:r>
              <a:rPr lang="en-US" sz="4400" dirty="0"/>
              <a:t> amigos para la </a:t>
            </a:r>
            <a:r>
              <a:rPr lang="en-US" sz="4400" dirty="0" err="1"/>
              <a:t>eternidad</a:t>
            </a:r>
            <a:r>
              <a:rPr lang="en-US" sz="4400" dirty="0"/>
              <a:t>. </a:t>
            </a:r>
          </a:p>
          <a:p>
            <a:pPr marR="457200" indent="-228600" algn="r" defTabSz="914400">
              <a:spcBef>
                <a:spcPts val="0"/>
              </a:spcBef>
              <a:defRPr sz="1150" i="0" spc="0">
                <a:solidFill>
                  <a:srgbClr val="000000"/>
                </a:solidFill>
                <a:latin typeface="Calibri"/>
                <a:ea typeface="Calibri"/>
                <a:cs typeface="Calibri"/>
                <a:sym typeface="Calibri"/>
              </a:defRPr>
            </a:pPr>
            <a:endParaRPr lang="en-US" sz="2500" dirty="0"/>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029244" y="7438243"/>
            <a:ext cx="2869447" cy="1081664"/>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944081" y="8233821"/>
            <a:ext cx="690600" cy="5179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Beneficios del BAM:…"/>
          <p:cNvSpPr txBox="1"/>
          <p:nvPr/>
        </p:nvSpPr>
        <p:spPr>
          <a:xfrm>
            <a:off x="6058097" y="5403767"/>
            <a:ext cx="102592" cy="27956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57200" algn="just" defTabSz="457200">
              <a:spcBef>
                <a:spcPts val="0"/>
              </a:spcBef>
              <a:defRPr sz="1150" b="1" i="0" spc="0">
                <a:solidFill>
                  <a:srgbClr val="000000"/>
                </a:solidFill>
                <a:latin typeface="Calibri"/>
                <a:ea typeface="Calibri"/>
                <a:cs typeface="Calibri"/>
                <a:sym typeface="Calibri"/>
              </a:defRPr>
            </a:pPr>
            <a:endParaRPr/>
          </a:p>
        </p:txBody>
      </p:sp>
      <mc:AlternateContent xmlns:mc="http://schemas.openxmlformats.org/markup-compatibility/2006">
        <mc:Choice xmlns:am3d="http://schemas.microsoft.com/office/drawing/2017/model3d" Requires="am3d">
          <p:graphicFrame>
            <p:nvGraphicFramePr>
              <p:cNvPr id="12" name="3D Model 11" descr="US hundred dollar bill">
                <a:extLst>
                  <a:ext uri="{FF2B5EF4-FFF2-40B4-BE49-F238E27FC236}">
                    <a16:creationId xmlns:a16="http://schemas.microsoft.com/office/drawing/2014/main" id="{F99B8D8D-356A-1641-A975-EC57D5DB6B72}"/>
                  </a:ext>
                </a:extLst>
              </p:cNvPr>
              <p:cNvGraphicFramePr>
                <a:graphicFrameLocks noChangeAspect="1"/>
              </p:cNvGraphicFramePr>
              <p:nvPr>
                <p:extLst>
                  <p:ext uri="{D42A27DB-BD31-4B8C-83A1-F6EECF244321}">
                    <p14:modId xmlns:p14="http://schemas.microsoft.com/office/powerpoint/2010/main" val="331044089"/>
                  </p:ext>
                </p:extLst>
              </p:nvPr>
            </p:nvGraphicFramePr>
            <p:xfrm>
              <a:off x="4956250" y="3018417"/>
              <a:ext cx="7712123" cy="3948540"/>
            </p:xfrm>
            <a:graphic>
              <a:graphicData uri="http://schemas.microsoft.com/office/drawing/2017/model3d">
                <am3d:model3d r:embed="rId3">
                  <am3d:spPr>
                    <a:xfrm>
                      <a:off x="0" y="0"/>
                      <a:ext cx="7712123" cy="3948540"/>
                    </a:xfrm>
                    <a:prstGeom prst="rect">
                      <a:avLst/>
                    </a:prstGeom>
                  </am3d:spPr>
                  <am3d:camera>
                    <am3d:pos x="0" y="0" z="51449721"/>
                    <am3d:up dx="0" dy="36000000" dz="0"/>
                    <am3d:lookAt x="0" y="0" z="0"/>
                    <am3d:perspective fov="2700000"/>
                  </am3d:camera>
                  <am3d:trans>
                    <am3d:meterPerModelUnit n="528763" d="1000000"/>
                    <am3d:preTrans dx="1349317" dy="-7952852" dz="-613006"/>
                    <am3d:scale>
                      <am3d:sx n="1000000" d="1000000"/>
                      <am3d:sy n="1000000" d="1000000"/>
                      <am3d:sz n="1000000" d="1000000"/>
                    </am3d:scale>
                    <am3d:rot ax="848973" ay="1204232" az="296664"/>
                    <am3d:postTrans dx="0" dy="0" dz="0"/>
                  </am3d:trans>
                  <am3d:raster rName="Office3DRenderer" rVer="16.0.8326">
                    <am3d:blip r:embed="rId4"/>
                  </am3d:raster>
                  <am3d:objViewport viewportSz="8216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US hundred dollar bill">
                <a:extLst>
                  <a:ext uri="{FF2B5EF4-FFF2-40B4-BE49-F238E27FC236}">
                    <a16:creationId xmlns:a16="http://schemas.microsoft.com/office/drawing/2014/main" id="{F99B8D8D-356A-1641-A975-EC57D5DB6B72}"/>
                  </a:ext>
                </a:extLst>
              </p:cNvPr>
              <p:cNvPicPr>
                <a:picLocks noGrp="1" noRot="1" noChangeAspect="1" noMove="1" noResize="1" noEditPoints="1" noAdjustHandles="1" noChangeArrowheads="1" noChangeShapeType="1" noCrop="1"/>
              </p:cNvPicPr>
              <p:nvPr/>
            </p:nvPicPr>
            <p:blipFill>
              <a:blip r:embed="rId4"/>
              <a:stretch>
                <a:fillRect/>
              </a:stretch>
            </p:blipFill>
            <p:spPr>
              <a:xfrm>
                <a:off x="4956250" y="3018417"/>
                <a:ext cx="7712123" cy="3948540"/>
              </a:xfrm>
              <a:prstGeom prst="rect">
                <a:avLst/>
              </a:prstGeom>
            </p:spPr>
          </p:pic>
        </mc:Fallback>
      </mc:AlternateContent>
    </p:spTree>
    <p:extLst>
      <p:ext uri="{BB962C8B-B14F-4D97-AF65-F5344CB8AC3E}">
        <p14:creationId xmlns:p14="http://schemas.microsoft.com/office/powerpoint/2010/main" val="27498327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4T">
            <a:extLst>
              <a:ext uri="{FF2B5EF4-FFF2-40B4-BE49-F238E27FC236}">
                <a16:creationId xmlns:a16="http://schemas.microsoft.com/office/drawing/2014/main" id="{2FDD013E-19CE-4E7A-B91E-CB0ED048A8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169" y="1666885"/>
            <a:ext cx="6419829" cy="64198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37050B-60DB-436D-9F70-07AB42BB3927}"/>
              </a:ext>
            </a:extLst>
          </p:cNvPr>
          <p:cNvSpPr/>
          <p:nvPr/>
        </p:nvSpPr>
        <p:spPr>
          <a:xfrm>
            <a:off x="8480924" y="3769895"/>
            <a:ext cx="914400" cy="3125466"/>
          </a:xfrm>
          <a:prstGeom prst="rect">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436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a:extLst>
              <a:ext uri="{FF2B5EF4-FFF2-40B4-BE49-F238E27FC236}">
                <a16:creationId xmlns:a16="http://schemas.microsoft.com/office/drawing/2014/main" id="{C56ACFDE-C69D-42C1-835A-63357B7EAF85}"/>
              </a:ext>
            </a:extLst>
          </p:cNvPr>
          <p:cNvSpPr>
            <a:spLocks noChangeArrowheads="1"/>
          </p:cNvSpPr>
          <p:nvPr/>
        </p:nvSpPr>
        <p:spPr bwMode="auto">
          <a:xfrm>
            <a:off x="5356609" y="5422867"/>
            <a:ext cx="6896306" cy="21561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6000" b="1" kern="1200">
                <a:solidFill>
                  <a:srgbClr val="FFFFFF"/>
                </a:solidFill>
                <a:latin typeface="+mj-lt"/>
                <a:ea typeface="+mj-ea"/>
                <a:cs typeface="+mj-cs"/>
              </a:rPr>
              <a:t>CAFETERIAS</a:t>
            </a:r>
            <a:endParaRPr lang="en-US" altLang="en-US" sz="6000" kern="1200">
              <a:solidFill>
                <a:srgbClr val="FFFFFF"/>
              </a:solidFill>
              <a:latin typeface="+mj-lt"/>
              <a:ea typeface="+mj-ea"/>
              <a:cs typeface="+mj-cs"/>
            </a:endParaRPr>
          </a:p>
        </p:txBody>
      </p:sp>
      <p:pic>
        <p:nvPicPr>
          <p:cNvPr id="32771" name="Picture 2" descr="http://media-cdn.tripadvisor.com/media/photo-s/06/27/d8/ea/sierra-coffee.jpg">
            <a:extLst>
              <a:ext uri="{FF2B5EF4-FFF2-40B4-BE49-F238E27FC236}">
                <a16:creationId xmlns:a16="http://schemas.microsoft.com/office/drawing/2014/main" id="{3C86D57C-6CA1-46E3-8092-2920790EC7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63" r="14429" b="3"/>
          <a:stretch/>
        </p:blipFill>
        <p:spPr bwMode="auto">
          <a:xfrm>
            <a:off x="338810" y="457575"/>
            <a:ext cx="4428460" cy="4304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http://skiesoverbishkek.files.wordpress.com/2012/08/baristas.jpg">
            <a:extLst>
              <a:ext uri="{FF2B5EF4-FFF2-40B4-BE49-F238E27FC236}">
                <a16:creationId xmlns:a16="http://schemas.microsoft.com/office/drawing/2014/main" id="{B51F74BE-A3EF-4CCB-BE63-4151A58F0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55" r="16355"/>
          <a:stretch/>
        </p:blipFill>
        <p:spPr bwMode="auto">
          <a:xfrm>
            <a:off x="4948218" y="457575"/>
            <a:ext cx="3775975" cy="42464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https://irs0.4sqi.net/img/general/600x600/31278678_0cE88ElEGyaLhP3AKTs9utrdinCwhvAs7cT-sY4L-Oc.jpg">
            <a:extLst>
              <a:ext uri="{FF2B5EF4-FFF2-40B4-BE49-F238E27FC236}">
                <a16:creationId xmlns:a16="http://schemas.microsoft.com/office/drawing/2014/main" id="{4FE9DE52-95D3-4811-BF7C-DFCCC67B01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2" r="8536" b="-2"/>
          <a:stretch/>
        </p:blipFill>
        <p:spPr bwMode="auto">
          <a:xfrm>
            <a:off x="8905141" y="457577"/>
            <a:ext cx="3771296" cy="4246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70" name="Picture 4" descr="http://skiesoverbishkek.files.wordpress.com/2012/08/sierra.jpg">
            <a:extLst>
              <a:ext uri="{FF2B5EF4-FFF2-40B4-BE49-F238E27FC236}">
                <a16:creationId xmlns:a16="http://schemas.microsoft.com/office/drawing/2014/main" id="{D74659FA-E361-4110-9A07-A3674841C2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27" r="14664" b="1"/>
          <a:stretch/>
        </p:blipFill>
        <p:spPr bwMode="auto">
          <a:xfrm>
            <a:off x="338810" y="4991193"/>
            <a:ext cx="4437816" cy="4304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200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
            <a:extLst>
              <a:ext uri="{FF2B5EF4-FFF2-40B4-BE49-F238E27FC236}">
                <a16:creationId xmlns:a16="http://schemas.microsoft.com/office/drawing/2014/main" id="{E6CCA4BD-C641-448E-9638-768AD3C4A8A9}"/>
              </a:ext>
            </a:extLst>
          </p:cNvPr>
          <p:cNvSpPr>
            <a:spLocks noChangeArrowheads="1"/>
          </p:cNvSpPr>
          <p:nvPr/>
        </p:nvSpPr>
        <p:spPr bwMode="auto">
          <a:xfrm>
            <a:off x="5356609" y="5422867"/>
            <a:ext cx="6896306" cy="21561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6000" b="1" kern="1200">
                <a:solidFill>
                  <a:srgbClr val="FFFFFF"/>
                </a:solidFill>
                <a:latin typeface="+mj-lt"/>
                <a:ea typeface="+mj-ea"/>
                <a:cs typeface="+mj-cs"/>
              </a:rPr>
              <a:t>BANCA</a:t>
            </a:r>
            <a:endParaRPr lang="en-US" altLang="en-US" sz="6000" kern="1200">
              <a:solidFill>
                <a:srgbClr val="FFFFFF"/>
              </a:solidFill>
              <a:latin typeface="+mj-lt"/>
              <a:ea typeface="+mj-ea"/>
              <a:cs typeface="+mj-cs"/>
            </a:endParaRPr>
          </a:p>
        </p:txBody>
      </p:sp>
      <p:pic>
        <p:nvPicPr>
          <p:cNvPr id="14" name="Picture 13" descr="A group of people standing in front of a building&#10;&#10;Description generated with very high confidence">
            <a:extLst>
              <a:ext uri="{FF2B5EF4-FFF2-40B4-BE49-F238E27FC236}">
                <a16:creationId xmlns:a16="http://schemas.microsoft.com/office/drawing/2014/main" id="{91CA3760-2D82-463D-9D57-481A1991CE3F}"/>
              </a:ext>
            </a:extLst>
          </p:cNvPr>
          <p:cNvPicPr>
            <a:picLocks noChangeAspect="1"/>
          </p:cNvPicPr>
          <p:nvPr/>
        </p:nvPicPr>
        <p:blipFill rotWithShape="1">
          <a:blip r:embed="rId3">
            <a:extLst>
              <a:ext uri="{28A0092B-C50C-407E-A947-70E740481C1C}">
                <a14:useLocalDpi xmlns:a14="http://schemas.microsoft.com/office/drawing/2010/main" val="0"/>
              </a:ext>
            </a:extLst>
          </a:blip>
          <a:srcRect l="9287" r="13557" b="-3"/>
          <a:stretch/>
        </p:blipFill>
        <p:spPr>
          <a:xfrm>
            <a:off x="338810" y="457575"/>
            <a:ext cx="4428460" cy="4304831"/>
          </a:xfrm>
          <a:prstGeom prst="rect">
            <a:avLst/>
          </a:prstGeom>
        </p:spPr>
      </p:pic>
      <p:pic>
        <p:nvPicPr>
          <p:cNvPr id="55300" name="Picture 6" descr="IMG_8886">
            <a:extLst>
              <a:ext uri="{FF2B5EF4-FFF2-40B4-BE49-F238E27FC236}">
                <a16:creationId xmlns:a16="http://schemas.microsoft.com/office/drawing/2014/main" id="{B0B4330F-2120-400C-A326-E142F7FA4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82" r="23328"/>
          <a:stretch/>
        </p:blipFill>
        <p:spPr bwMode="auto">
          <a:xfrm>
            <a:off x="4948218" y="457575"/>
            <a:ext cx="3775975" cy="42464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people standing in front of a building&#10;&#10;Description generated with very high confidence">
            <a:extLst>
              <a:ext uri="{FF2B5EF4-FFF2-40B4-BE49-F238E27FC236}">
                <a16:creationId xmlns:a16="http://schemas.microsoft.com/office/drawing/2014/main" id="{037F2D82-CB1D-45D7-942B-589034E04263}"/>
              </a:ext>
            </a:extLst>
          </p:cNvPr>
          <p:cNvPicPr>
            <a:picLocks noChangeAspect="1"/>
          </p:cNvPicPr>
          <p:nvPr/>
        </p:nvPicPr>
        <p:blipFill rotWithShape="1">
          <a:blip r:embed="rId5">
            <a:extLst>
              <a:ext uri="{28A0092B-C50C-407E-A947-70E740481C1C}">
                <a14:useLocalDpi xmlns:a14="http://schemas.microsoft.com/office/drawing/2010/main" val="0"/>
              </a:ext>
            </a:extLst>
          </a:blip>
          <a:srcRect l="24373" r="9020"/>
          <a:stretch/>
        </p:blipFill>
        <p:spPr>
          <a:xfrm>
            <a:off x="8905141" y="457577"/>
            <a:ext cx="3771296" cy="4246496"/>
          </a:xfrm>
          <a:prstGeom prst="rect">
            <a:avLst/>
          </a:prstGeom>
        </p:spPr>
      </p:pic>
      <p:cxnSp>
        <p:nvCxnSpPr>
          <p:cNvPr id="138" name="Straight Connector 13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descr="A group of people standing in front of a building&#10;&#10;Description generated with very high confidence">
            <a:extLst>
              <a:ext uri="{FF2B5EF4-FFF2-40B4-BE49-F238E27FC236}">
                <a16:creationId xmlns:a16="http://schemas.microsoft.com/office/drawing/2014/main" id="{6E72ADE8-D51E-40CE-BB1F-34DFEF9A38E8}"/>
              </a:ext>
            </a:extLst>
          </p:cNvPr>
          <p:cNvPicPr>
            <a:picLocks noChangeAspect="1"/>
          </p:cNvPicPr>
          <p:nvPr/>
        </p:nvPicPr>
        <p:blipFill rotWithShape="1">
          <a:blip r:embed="rId6">
            <a:extLst>
              <a:ext uri="{28A0092B-C50C-407E-A947-70E740481C1C}">
                <a14:useLocalDpi xmlns:a14="http://schemas.microsoft.com/office/drawing/2010/main" val="0"/>
              </a:ext>
            </a:extLst>
          </a:blip>
          <a:srcRect l="13261" r="9420" b="-3"/>
          <a:stretch/>
        </p:blipFill>
        <p:spPr>
          <a:xfrm>
            <a:off x="338810" y="4991193"/>
            <a:ext cx="4437816" cy="4304829"/>
          </a:xfrm>
          <a:prstGeom prst="rect">
            <a:avLst/>
          </a:prstGeom>
        </p:spPr>
      </p:pic>
      <p:sp>
        <p:nvSpPr>
          <p:cNvPr id="16" name="Rectangle 1">
            <a:extLst>
              <a:ext uri="{FF2B5EF4-FFF2-40B4-BE49-F238E27FC236}">
                <a16:creationId xmlns:a16="http://schemas.microsoft.com/office/drawing/2014/main" id="{2568182A-F413-4788-ACF8-2A9583A3A27A}"/>
              </a:ext>
            </a:extLst>
          </p:cNvPr>
          <p:cNvSpPr>
            <a:spLocks noChangeArrowheads="1"/>
          </p:cNvSpPr>
          <p:nvPr/>
        </p:nvSpPr>
        <p:spPr bwMode="auto">
          <a:xfrm>
            <a:off x="399276" y="9516857"/>
            <a:ext cx="9753600" cy="11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r>
              <a:rPr lang="en-US" altLang="en-US" sz="6827" b="1" dirty="0">
                <a:solidFill>
                  <a:schemeClr val="bg1"/>
                </a:solidFill>
                <a:latin typeface="Arial" panose="020B0604020202020204" pitchFamily="34" charset="0"/>
                <a:cs typeface="Arial" panose="020B0604020202020204" pitchFamily="34" charset="0"/>
              </a:rPr>
              <a:t>Banking</a:t>
            </a:r>
            <a:endParaRPr lang="en-US" altLang="en-US" sz="682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161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9342" y="442949"/>
            <a:ext cx="4621128" cy="878869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0B3F8A53-5939-4DF4-B57C-EB7256D960CA}"/>
              </a:ext>
            </a:extLst>
          </p:cNvPr>
          <p:cNvSpPr>
            <a:spLocks noChangeArrowheads="1"/>
          </p:cNvSpPr>
          <p:nvPr/>
        </p:nvSpPr>
        <p:spPr bwMode="auto">
          <a:xfrm>
            <a:off x="792480" y="1056641"/>
            <a:ext cx="3708400" cy="7057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lnSpc>
                <a:spcPct val="90000"/>
              </a:lnSpc>
              <a:spcBef>
                <a:spcPct val="0"/>
              </a:spcBef>
              <a:spcAft>
                <a:spcPts val="600"/>
              </a:spcAft>
              <a:buNone/>
            </a:pPr>
            <a:r>
              <a:rPr lang="en-US" altLang="en-US" sz="6000" b="1" kern="1200">
                <a:solidFill>
                  <a:srgbClr val="FFFFFF"/>
                </a:solidFill>
                <a:latin typeface="+mj-lt"/>
                <a:ea typeface="+mj-ea"/>
                <a:cs typeface="+mj-cs"/>
              </a:rPr>
              <a:t>GRANJAS</a:t>
            </a:r>
            <a:endParaRPr lang="en-US" altLang="en-US" sz="6000" kern="1200">
              <a:solidFill>
                <a:srgbClr val="FFFFFF"/>
              </a:solidFill>
              <a:latin typeface="+mj-lt"/>
              <a:ea typeface="+mj-ea"/>
              <a:cs typeface="+mj-cs"/>
            </a:endParaRPr>
          </a:p>
        </p:txBody>
      </p:sp>
      <p:pic>
        <p:nvPicPr>
          <p:cNvPr id="36868" name="Picture 3" descr="C:\Users\PTL\Documents\11Datafiles\Pictures\Kyrgyzstan\2009\Maruf in 1st CH.JPG">
            <a:extLst>
              <a:ext uri="{FF2B5EF4-FFF2-40B4-BE49-F238E27FC236}">
                <a16:creationId xmlns:a16="http://schemas.microsoft.com/office/drawing/2014/main" id="{CCB14461-3381-4E7A-9721-088FB2C390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97410" y="2261029"/>
            <a:ext cx="6990448" cy="52428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82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2.bp.blogspot.com/-DLbdp0yhvY4/U8PzVm-aJXI/AAAAAAAAKfQ/rnMAP2NaaSE/s1600/IMG_3639.JPG">
            <a:extLst>
              <a:ext uri="{FF2B5EF4-FFF2-40B4-BE49-F238E27FC236}">
                <a16:creationId xmlns:a16="http://schemas.microsoft.com/office/drawing/2014/main" id="{A5F8A022-DE26-4701-AE55-7A2F4BCFD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9" y="1751717"/>
            <a:ext cx="12986421" cy="866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www.telunasresorts.com/wp-content/uploads/2015/09/SV-at-night-v1.jpg">
            <a:extLst>
              <a:ext uri="{FF2B5EF4-FFF2-40B4-BE49-F238E27FC236}">
                <a16:creationId xmlns:a16="http://schemas.microsoft.com/office/drawing/2014/main" id="{E9C1FF7C-EA72-424A-91EE-15004FD2B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8" y="0"/>
            <a:ext cx="12986421" cy="40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
            <a:extLst>
              <a:ext uri="{FF2B5EF4-FFF2-40B4-BE49-F238E27FC236}">
                <a16:creationId xmlns:a16="http://schemas.microsoft.com/office/drawing/2014/main" id="{C009CDA7-2366-4EDE-B8F6-7FA1D3F2876F}"/>
              </a:ext>
            </a:extLst>
          </p:cNvPr>
          <p:cNvSpPr>
            <a:spLocks noChangeArrowheads="1"/>
          </p:cNvSpPr>
          <p:nvPr/>
        </p:nvSpPr>
        <p:spPr bwMode="auto">
          <a:xfrm>
            <a:off x="8667610" y="8617938"/>
            <a:ext cx="4318811" cy="11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6827" b="1" dirty="0">
                <a:latin typeface="Arial" panose="020B0604020202020204" pitchFamily="34" charset="0"/>
                <a:cs typeface="Arial" panose="020B0604020202020204" pitchFamily="34" charset="0"/>
              </a:rPr>
              <a:t>HOTELES</a:t>
            </a:r>
          </a:p>
        </p:txBody>
      </p:sp>
      <p:sp>
        <p:nvSpPr>
          <p:cNvPr id="18437" name="Rectangle 2">
            <a:extLst>
              <a:ext uri="{FF2B5EF4-FFF2-40B4-BE49-F238E27FC236}">
                <a16:creationId xmlns:a16="http://schemas.microsoft.com/office/drawing/2014/main" id="{EF89F7C8-6CB1-41DA-A152-A8630E2A7D38}"/>
              </a:ext>
            </a:extLst>
          </p:cNvPr>
          <p:cNvSpPr>
            <a:spLocks noChangeArrowheads="1"/>
          </p:cNvSpPr>
          <p:nvPr/>
        </p:nvSpPr>
        <p:spPr bwMode="auto">
          <a:xfrm>
            <a:off x="7861449" y="518892"/>
            <a:ext cx="4187365" cy="10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6258" b="1" dirty="0">
                <a:solidFill>
                  <a:schemeClr val="bg1"/>
                </a:solidFill>
                <a:latin typeface="Arial" panose="020B0604020202020204" pitchFamily="34" charset="0"/>
                <a:cs typeface="Arial" panose="020B0604020202020204" pitchFamily="34" charset="0"/>
              </a:rPr>
              <a:t>RESORTS</a:t>
            </a:r>
            <a:r>
              <a:rPr lang="en-US" altLang="en-US" sz="3413" b="1" dirty="0">
                <a:solidFill>
                  <a:schemeClr val="bg1"/>
                </a:solidFill>
                <a:latin typeface="Arial" panose="020B0604020202020204" pitchFamily="34" charset="0"/>
                <a:cs typeface="Arial" panose="020B0604020202020204" pitchFamily="34" charset="0"/>
              </a:rPr>
              <a:t> </a:t>
            </a:r>
            <a:endParaRPr lang="en-US" altLang="en-US" sz="3129" dirty="0">
              <a:solidFill>
                <a:schemeClr val="bg1"/>
              </a:solidFill>
              <a:latin typeface="Impact" panose="020B0806030902050204" pitchFamily="34" charset="0"/>
            </a:endParaRPr>
          </a:p>
        </p:txBody>
      </p:sp>
    </p:spTree>
    <p:extLst>
      <p:ext uri="{BB962C8B-B14F-4D97-AF65-F5344CB8AC3E}">
        <p14:creationId xmlns:p14="http://schemas.microsoft.com/office/powerpoint/2010/main" val="3670037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5">
            <a:extLst>
              <a:ext uri="{FF2B5EF4-FFF2-40B4-BE49-F238E27FC236}">
                <a16:creationId xmlns:a16="http://schemas.microsoft.com/office/drawing/2014/main" id="{1DDFAD87-13F3-46CD-BFB5-39E395B75013}"/>
              </a:ext>
            </a:extLst>
          </p:cNvPr>
          <p:cNvSpPr>
            <a:spLocks noChangeArrowheads="1"/>
          </p:cNvSpPr>
          <p:nvPr/>
        </p:nvSpPr>
        <p:spPr bwMode="auto">
          <a:xfrm>
            <a:off x="5356609" y="5422867"/>
            <a:ext cx="6896306" cy="21561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6000" b="1" kern="1200" dirty="0">
                <a:solidFill>
                  <a:srgbClr val="FFFFFF"/>
                </a:solidFill>
                <a:latin typeface="+mj-lt"/>
                <a:ea typeface="+mj-ea"/>
                <a:cs typeface="+mj-cs"/>
              </a:rPr>
              <a:t>FÁBRICAS</a:t>
            </a:r>
          </a:p>
        </p:txBody>
      </p:sp>
      <p:pic>
        <p:nvPicPr>
          <p:cNvPr id="6" name="Picture 2">
            <a:extLst>
              <a:ext uri="{FF2B5EF4-FFF2-40B4-BE49-F238E27FC236}">
                <a16:creationId xmlns:a16="http://schemas.microsoft.com/office/drawing/2014/main" id="{6CD6BD25-FD37-4694-9387-4AA6476E4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18" r="16816" b="2"/>
          <a:stretch/>
        </p:blipFill>
        <p:spPr bwMode="auto">
          <a:xfrm>
            <a:off x="338810" y="457575"/>
            <a:ext cx="4428460" cy="4304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6" name="Picture 3" descr="IMG_0008">
            <a:extLst>
              <a:ext uri="{FF2B5EF4-FFF2-40B4-BE49-F238E27FC236}">
                <a16:creationId xmlns:a16="http://schemas.microsoft.com/office/drawing/2014/main" id="{9AC9272C-986E-4CC3-8BF6-1B56157A31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634" b="-3"/>
          <a:stretch/>
        </p:blipFill>
        <p:spPr bwMode="auto">
          <a:xfrm>
            <a:off x="4948218" y="457575"/>
            <a:ext cx="3775975" cy="42464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Users\PTL\Documents\11Datafiles\Pictures\India\2004\India.Factory4.JPG">
            <a:extLst>
              <a:ext uri="{FF2B5EF4-FFF2-40B4-BE49-F238E27FC236}">
                <a16:creationId xmlns:a16="http://schemas.microsoft.com/office/drawing/2014/main" id="{193A5C10-C390-4EF2-87A1-742B86AF8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70" r="9823"/>
          <a:stretch/>
        </p:blipFill>
        <p:spPr bwMode="auto">
          <a:xfrm>
            <a:off x="8905141" y="457577"/>
            <a:ext cx="3771296" cy="4246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7587" name="Picture 3" descr="IMG_0193.jpg">
            <a:extLst>
              <a:ext uri="{FF2B5EF4-FFF2-40B4-BE49-F238E27FC236}">
                <a16:creationId xmlns:a16="http://schemas.microsoft.com/office/drawing/2014/main" id="{A75D261C-C022-4B5D-843A-37D3128D367E}"/>
              </a:ext>
            </a:extLst>
          </p:cNvPr>
          <p:cNvPicPr>
            <a:picLocks noChangeAspect="1"/>
          </p:cNvPicPr>
          <p:nvPr/>
        </p:nvPicPr>
        <p:blipFill rotWithShape="1">
          <a:blip r:embed="rId6">
            <a:extLst>
              <a:ext uri="{28A0092B-C50C-407E-A947-70E740481C1C}">
                <a14:useLocalDpi xmlns:a14="http://schemas.microsoft.com/office/drawing/2010/main" val="0"/>
              </a:ext>
            </a:extLst>
          </a:blip>
          <a:srcRect l="10409" r="18975"/>
          <a:stretch/>
        </p:blipFill>
        <p:spPr bwMode="auto">
          <a:xfrm>
            <a:off x="338810" y="4991193"/>
            <a:ext cx="4437816" cy="4304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287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person, person, standing&#10;&#10;Description automatically generated">
            <a:extLst>
              <a:ext uri="{FF2B5EF4-FFF2-40B4-BE49-F238E27FC236}">
                <a16:creationId xmlns:a16="http://schemas.microsoft.com/office/drawing/2014/main" id="{6748AE3A-B568-A541-AEB3-D929B6BD6BA2}"/>
              </a:ext>
            </a:extLst>
          </p:cNvPr>
          <p:cNvPicPr>
            <a:picLocks noChangeAspect="1"/>
          </p:cNvPicPr>
          <p:nvPr/>
        </p:nvPicPr>
        <p:blipFill rotWithShape="1">
          <a:blip r:embed="rId2"/>
          <a:srcRect t="16012" r="819" b="13350"/>
          <a:stretch/>
        </p:blipFill>
        <p:spPr>
          <a:xfrm>
            <a:off x="2733574" y="1"/>
            <a:ext cx="10271226" cy="9753599"/>
          </a:xfrm>
          <a:prstGeom prst="rect">
            <a:avLst/>
          </a:prstGeom>
        </p:spPr>
      </p:pic>
      <p:sp>
        <p:nvSpPr>
          <p:cNvPr id="71" name="Freeform: Shape 70">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79"/>
            <a:ext cx="7204605" cy="9754279"/>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679"/>
            <a:ext cx="6350698" cy="9754279"/>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50" name="Rectangle 1">
            <a:extLst>
              <a:ext uri="{FF2B5EF4-FFF2-40B4-BE49-F238E27FC236}">
                <a16:creationId xmlns:a16="http://schemas.microsoft.com/office/drawing/2014/main" id="{2C060D5D-35CB-C84C-9762-892E8C271941}"/>
              </a:ext>
            </a:extLst>
          </p:cNvPr>
          <p:cNvSpPr>
            <a:spLocks noChangeArrowheads="1"/>
          </p:cNvSpPr>
          <p:nvPr/>
        </p:nvSpPr>
        <p:spPr bwMode="auto">
          <a:xfrm>
            <a:off x="858316" y="486408"/>
            <a:ext cx="4137848" cy="31973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90000"/>
              </a:lnSpc>
              <a:spcBef>
                <a:spcPct val="0"/>
              </a:spcBef>
              <a:spcAft>
                <a:spcPts val="600"/>
              </a:spcAft>
              <a:buNone/>
            </a:pPr>
            <a:r>
              <a:rPr kumimoji="1" lang="en-US" altLang="en-US" sz="6700" b="1" dirty="0">
                <a:latin typeface="+mj-lt"/>
                <a:ea typeface="+mj-ea"/>
                <a:cs typeface="+mj-cs"/>
              </a:rPr>
              <a:t>IDENTIDAD </a:t>
            </a:r>
          </a:p>
        </p:txBody>
      </p:sp>
    </p:spTree>
    <p:extLst>
      <p:ext uri="{BB962C8B-B14F-4D97-AF65-F5344CB8AC3E}">
        <p14:creationId xmlns:p14="http://schemas.microsoft.com/office/powerpoint/2010/main" val="4012515219"/>
      </p:ext>
    </p:extLst>
  </p:cSld>
  <p:clrMapOvr>
    <a:overrideClrMapping bg1="dk1" tx1="lt1" bg2="dk2" tx2="lt2" accent1="accent1" accent2="accent2" accent3="accent3" accent4="accent4" accent5="accent5" accent6="accent6" hlink="hlink" folHlink="folHlink"/>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A045D3-0358-4D84-99B0-45C45F913F60}"/>
              </a:ext>
            </a:extLst>
          </p:cNvPr>
          <p:cNvPicPr>
            <a:picLocks noChangeAspect="1"/>
          </p:cNvPicPr>
          <p:nvPr/>
        </p:nvPicPr>
        <p:blipFill rotWithShape="1">
          <a:blip r:embed="rId3">
            <a:extLst>
              <a:ext uri="{28A0092B-C50C-407E-A947-70E740481C1C}">
                <a14:useLocalDpi xmlns:a14="http://schemas.microsoft.com/office/drawing/2010/main" val="0"/>
              </a:ext>
            </a:extLst>
          </a:blip>
          <a:srcRect l="1285" r="9715" b="-1"/>
          <a:stretch/>
        </p:blipFill>
        <p:spPr bwMode="auto">
          <a:xfrm>
            <a:off x="20" y="11"/>
            <a:ext cx="13004780" cy="97535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66424"/>
            <a:ext cx="13004800" cy="104753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48ACD2CE-48A9-4526-A168-4E50C7A16408}"/>
              </a:ext>
            </a:extLst>
          </p:cNvPr>
          <p:cNvSpPr>
            <a:spLocks noChangeArrowheads="1"/>
          </p:cNvSpPr>
          <p:nvPr/>
        </p:nvSpPr>
        <p:spPr bwMode="auto">
          <a:xfrm>
            <a:off x="558800" y="7562296"/>
            <a:ext cx="11958320" cy="105932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lnSpc>
                <a:spcPct val="90000"/>
              </a:lnSpc>
              <a:spcBef>
                <a:spcPct val="0"/>
              </a:spcBef>
              <a:spcAft>
                <a:spcPts val="600"/>
              </a:spcAft>
              <a:buNone/>
            </a:pPr>
            <a:r>
              <a:rPr lang="en-US" altLang="en-US" sz="4500" b="1" dirty="0">
                <a:solidFill>
                  <a:schemeClr val="tx1">
                    <a:lumMod val="85000"/>
                    <a:lumOff val="15000"/>
                  </a:schemeClr>
                </a:solidFill>
                <a:latin typeface="+mj-lt"/>
                <a:ea typeface="+mj-ea"/>
                <a:cs typeface="+mj-cs"/>
              </a:rPr>
              <a:t>ESCUELA DE IDIOMAS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455264"/>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25122"/>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753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28" name="Rectangle 7">
            <a:extLst>
              <a:ext uri="{FF2B5EF4-FFF2-40B4-BE49-F238E27FC236}">
                <a16:creationId xmlns:a16="http://schemas.microsoft.com/office/drawing/2014/main" id="{1042107A-98B3-41E2-9052-250958C917BC}"/>
              </a:ext>
            </a:extLst>
          </p:cNvPr>
          <p:cNvSpPr>
            <a:spLocks noChangeArrowheads="1"/>
          </p:cNvSpPr>
          <p:nvPr/>
        </p:nvSpPr>
        <p:spPr bwMode="auto">
          <a:xfrm>
            <a:off x="5356609" y="5422867"/>
            <a:ext cx="6896306" cy="21561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6000" b="1" kern="1200" dirty="0">
                <a:solidFill>
                  <a:srgbClr val="FFFFFF"/>
                </a:solidFill>
                <a:latin typeface="+mj-lt"/>
                <a:ea typeface="+mj-ea"/>
                <a:cs typeface="+mj-cs"/>
              </a:rPr>
              <a:t>RESTAURANTES</a:t>
            </a:r>
          </a:p>
        </p:txBody>
      </p:sp>
      <p:pic>
        <p:nvPicPr>
          <p:cNvPr id="52226" name="Picture 4">
            <a:extLst>
              <a:ext uri="{FF2B5EF4-FFF2-40B4-BE49-F238E27FC236}">
                <a16:creationId xmlns:a16="http://schemas.microsoft.com/office/drawing/2014/main" id="{1AC08878-A196-485B-9CB3-EB55B9DFC338}"/>
              </a:ext>
            </a:extLst>
          </p:cNvPr>
          <p:cNvPicPr>
            <a:picLocks noChangeAspect="1"/>
          </p:cNvPicPr>
          <p:nvPr/>
        </p:nvPicPr>
        <p:blipFill rotWithShape="1">
          <a:blip r:embed="rId3">
            <a:extLst>
              <a:ext uri="{28A0092B-C50C-407E-A947-70E740481C1C}">
                <a14:useLocalDpi xmlns:a14="http://schemas.microsoft.com/office/drawing/2010/main" val="0"/>
              </a:ext>
            </a:extLst>
          </a:blip>
          <a:srcRect l="14588" r="8660" b="-3"/>
          <a:stretch/>
        </p:blipFill>
        <p:spPr bwMode="auto">
          <a:xfrm>
            <a:off x="338810" y="425760"/>
            <a:ext cx="4437816" cy="43366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a:extLst>
              <a:ext uri="{FF2B5EF4-FFF2-40B4-BE49-F238E27FC236}">
                <a16:creationId xmlns:a16="http://schemas.microsoft.com/office/drawing/2014/main" id="{E16FCF74-6069-4050-9008-360422571A7B}"/>
              </a:ext>
            </a:extLst>
          </p:cNvPr>
          <p:cNvPicPr>
            <a:picLocks noChangeAspect="1"/>
          </p:cNvPicPr>
          <p:nvPr/>
        </p:nvPicPr>
        <p:blipFill rotWithShape="1">
          <a:blip r:embed="rId4">
            <a:extLst>
              <a:ext uri="{28A0092B-C50C-407E-A947-70E740481C1C}">
                <a14:useLocalDpi xmlns:a14="http://schemas.microsoft.com/office/drawing/2010/main" val="0"/>
              </a:ext>
            </a:extLst>
          </a:blip>
          <a:srcRect r="2" b="16430"/>
          <a:stretch/>
        </p:blipFill>
        <p:spPr bwMode="auto">
          <a:xfrm>
            <a:off x="4964582" y="425760"/>
            <a:ext cx="7698224" cy="4278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2229" name="Picture 2">
            <a:extLst>
              <a:ext uri="{FF2B5EF4-FFF2-40B4-BE49-F238E27FC236}">
                <a16:creationId xmlns:a16="http://schemas.microsoft.com/office/drawing/2014/main" id="{52B9DE8D-5A5B-4626-8D70-6F55AA9D7576}"/>
              </a:ext>
            </a:extLst>
          </p:cNvPr>
          <p:cNvPicPr>
            <a:picLocks noChangeAspect="1"/>
          </p:cNvPicPr>
          <p:nvPr/>
        </p:nvPicPr>
        <p:blipFill rotWithShape="1">
          <a:blip r:embed="rId5">
            <a:extLst>
              <a:ext uri="{28A0092B-C50C-407E-A947-70E740481C1C}">
                <a14:useLocalDpi xmlns:a14="http://schemas.microsoft.com/office/drawing/2010/main" val="0"/>
              </a:ext>
            </a:extLst>
          </a:blip>
          <a:srcRect l="22684" r="-3" b="-3"/>
          <a:stretch/>
        </p:blipFill>
        <p:spPr bwMode="auto">
          <a:xfrm>
            <a:off x="338810" y="4991193"/>
            <a:ext cx="4437816" cy="4304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81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1" descr="1000000011.jpg">
            <a:extLst>
              <a:ext uri="{FF2B5EF4-FFF2-40B4-BE49-F238E27FC236}">
                <a16:creationId xmlns:a16="http://schemas.microsoft.com/office/drawing/2014/main" id="{293CDA75-6826-4ED4-8D1C-6CD1FC29C5B6}"/>
              </a:ext>
            </a:extLst>
          </p:cNvPr>
          <p:cNvPicPr>
            <a:picLocks noChangeAspect="1"/>
          </p:cNvPicPr>
          <p:nvPr/>
        </p:nvPicPr>
        <p:blipFill rotWithShape="1">
          <a:blip r:embed="rId2">
            <a:extLst>
              <a:ext uri="{28A0092B-C50C-407E-A947-70E740481C1C}">
                <a14:useLocalDpi xmlns:a14="http://schemas.microsoft.com/office/drawing/2010/main" val="0"/>
              </a:ext>
            </a:extLst>
          </a:blip>
          <a:srcRect l="333" r="1" b="1"/>
          <a:stretch/>
        </p:blipFill>
        <p:spPr bwMode="auto">
          <a:xfrm>
            <a:off x="20" y="10"/>
            <a:ext cx="13004780" cy="97535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66424"/>
            <a:ext cx="13004800" cy="104753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Rectangle 7">
            <a:extLst>
              <a:ext uri="{FF2B5EF4-FFF2-40B4-BE49-F238E27FC236}">
                <a16:creationId xmlns:a16="http://schemas.microsoft.com/office/drawing/2014/main" id="{976288F4-E714-4594-9AF5-AEAB7BE248B1}"/>
              </a:ext>
            </a:extLst>
          </p:cNvPr>
          <p:cNvSpPr>
            <a:spLocks noChangeArrowheads="1"/>
          </p:cNvSpPr>
          <p:nvPr/>
        </p:nvSpPr>
        <p:spPr bwMode="auto">
          <a:xfrm>
            <a:off x="558800" y="7562296"/>
            <a:ext cx="11958320" cy="105932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lnSpc>
                <a:spcPct val="90000"/>
              </a:lnSpc>
              <a:spcBef>
                <a:spcPct val="0"/>
              </a:spcBef>
              <a:spcAft>
                <a:spcPts val="600"/>
              </a:spcAft>
              <a:buNone/>
            </a:pPr>
            <a:r>
              <a:rPr lang="en-US" altLang="en-US" sz="4500" b="1" dirty="0">
                <a:solidFill>
                  <a:schemeClr val="tx1">
                    <a:lumMod val="85000"/>
                    <a:lumOff val="15000"/>
                  </a:schemeClr>
                </a:solidFill>
                <a:latin typeface="+mj-lt"/>
                <a:ea typeface="+mj-ea"/>
                <a:cs typeface="+mj-cs"/>
              </a:rPr>
              <a:t>CAFETERÍA</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455264"/>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25122"/>
            <a:ext cx="130048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7746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9" name="Picture 2" descr="http://mycooffice.com/wp-content/uploads/2015/11/private-office-c.jpg">
            <a:extLst>
              <a:ext uri="{FF2B5EF4-FFF2-40B4-BE49-F238E27FC236}">
                <a16:creationId xmlns:a16="http://schemas.microsoft.com/office/drawing/2014/main" id="{AE93D680-B5B6-44B5-BCF2-B5E225290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77" b="4323"/>
          <a:stretch/>
        </p:blipFill>
        <p:spPr bwMode="auto">
          <a:xfrm>
            <a:off x="20" y="10"/>
            <a:ext cx="6502380" cy="4876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descr="http://mycooffice.com/wp-content/uploads/2015/11/fixed-coworking-b.jpg">
            <a:extLst>
              <a:ext uri="{FF2B5EF4-FFF2-40B4-BE49-F238E27FC236}">
                <a16:creationId xmlns:a16="http://schemas.microsoft.com/office/drawing/2014/main" id="{469468B2-4AC9-4D60-B393-9D0975EBF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67" r="-1" b="-1"/>
          <a:stretch/>
        </p:blipFill>
        <p:spPr bwMode="auto">
          <a:xfrm>
            <a:off x="6502400" y="10"/>
            <a:ext cx="6502400" cy="4876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8" descr="http://mycooffice.com/wp-content/uploads/2015/11/reception.jpg">
            <a:extLst>
              <a:ext uri="{FF2B5EF4-FFF2-40B4-BE49-F238E27FC236}">
                <a16:creationId xmlns:a16="http://schemas.microsoft.com/office/drawing/2014/main" id="{6C69CAB9-8A1D-440D-87C0-0612CC8BB0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02" b="14098"/>
          <a:stretch/>
        </p:blipFill>
        <p:spPr bwMode="auto">
          <a:xfrm>
            <a:off x="20" y="4876800"/>
            <a:ext cx="6502380"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6" descr="http://mycooffice.com/wp-content/uploads/2015/11/IMG_4915.jpg">
            <a:extLst>
              <a:ext uri="{FF2B5EF4-FFF2-40B4-BE49-F238E27FC236}">
                <a16:creationId xmlns:a16="http://schemas.microsoft.com/office/drawing/2014/main" id="{A8F44BF5-B2B6-45BF-BD43-97CEDBF553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002" b="2"/>
          <a:stretch/>
        </p:blipFill>
        <p:spPr bwMode="auto">
          <a:xfrm>
            <a:off x="6502400" y="4876800"/>
            <a:ext cx="6502400"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4412" y="3078310"/>
            <a:ext cx="4795975" cy="35969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02" name="Rectangle 1">
            <a:extLst>
              <a:ext uri="{FF2B5EF4-FFF2-40B4-BE49-F238E27FC236}">
                <a16:creationId xmlns:a16="http://schemas.microsoft.com/office/drawing/2014/main" id="{254C4606-5B31-4893-811F-FF4E5108701F}"/>
              </a:ext>
            </a:extLst>
          </p:cNvPr>
          <p:cNvSpPr>
            <a:spLocks noChangeArrowheads="1"/>
          </p:cNvSpPr>
          <p:nvPr/>
        </p:nvSpPr>
        <p:spPr bwMode="auto">
          <a:xfrm>
            <a:off x="4285412" y="3881887"/>
            <a:ext cx="4433976" cy="23394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lnSpc>
                <a:spcPct val="90000"/>
              </a:lnSpc>
              <a:spcBef>
                <a:spcPct val="0"/>
              </a:spcBef>
              <a:spcAft>
                <a:spcPts val="600"/>
              </a:spcAft>
              <a:buNone/>
            </a:pPr>
            <a:r>
              <a:rPr lang="en-US" altLang="en-US" sz="4000" b="1" kern="1200" dirty="0">
                <a:solidFill>
                  <a:srgbClr val="080808"/>
                </a:solidFill>
                <a:latin typeface="+mj-lt"/>
                <a:ea typeface="+mj-ea"/>
                <a:cs typeface="+mj-cs"/>
              </a:rPr>
              <a:t>CENTROS DE NEGOCIOS Y </a:t>
            </a:r>
          </a:p>
          <a:p>
            <a:pPr algn="ctr" defTabSz="914400">
              <a:lnSpc>
                <a:spcPct val="90000"/>
              </a:lnSpc>
              <a:spcBef>
                <a:spcPct val="0"/>
              </a:spcBef>
              <a:spcAft>
                <a:spcPts val="600"/>
              </a:spcAft>
              <a:buNone/>
            </a:pPr>
            <a:r>
              <a:rPr lang="en-US" altLang="en-US" sz="4000" b="1" kern="1200" dirty="0">
                <a:solidFill>
                  <a:srgbClr val="080808"/>
                </a:solidFill>
                <a:latin typeface="+mj-lt"/>
                <a:ea typeface="+mj-ea"/>
                <a:cs typeface="+mj-cs"/>
              </a:rPr>
              <a:t>CO-WORKING</a:t>
            </a:r>
          </a:p>
        </p:txBody>
      </p:sp>
      <p:sp>
        <p:nvSpPr>
          <p:cNvPr id="77"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80572" y="2610430"/>
            <a:ext cx="6043657" cy="4532740"/>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52500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8" name="Picture 5" descr="http://static.guim.co.uk/sys-images/Guardian/Pix/pictures/2012/5/4/1336123893651/computer-class-india-008.jpg">
            <a:extLst>
              <a:ext uri="{FF2B5EF4-FFF2-40B4-BE49-F238E27FC236}">
                <a16:creationId xmlns:a16="http://schemas.microsoft.com/office/drawing/2014/main" id="{F8C9DE7E-3004-4F45-8178-BC2788433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9" r="20198" b="-1"/>
          <a:stretch/>
        </p:blipFill>
        <p:spPr bwMode="auto">
          <a:xfrm>
            <a:off x="3815700" y="10"/>
            <a:ext cx="5311257" cy="4837775"/>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descr="http://2.bp.blogspot.com/-nbzK_Gbv0Xo/UdP_GV7AZXI/AAAAAAAAAT0/6-GCLLoHOcw/s640/microtask-crowdsourcing-CloudFactory-cloud-workers.jpg">
            <a:extLst>
              <a:ext uri="{FF2B5EF4-FFF2-40B4-BE49-F238E27FC236}">
                <a16:creationId xmlns:a16="http://schemas.microsoft.com/office/drawing/2014/main" id="{179F5273-C31E-4C81-82C2-C4D238188D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99" r="6794"/>
          <a:stretch/>
        </p:blipFill>
        <p:spPr bwMode="auto">
          <a:xfrm>
            <a:off x="8344024" y="4915815"/>
            <a:ext cx="4660776" cy="483778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4" descr="http://4.bp.blogspot.com/-Q2g_crjDlFY/UhsyQmfiIiI/AAAAAAAAAUU/8jxobiA7ZsU/s1600/CloudFactory-Engineer.jpg">
            <a:extLst>
              <a:ext uri="{FF2B5EF4-FFF2-40B4-BE49-F238E27FC236}">
                <a16:creationId xmlns:a16="http://schemas.microsoft.com/office/drawing/2014/main" id="{FF4CA991-FB83-4F49-8CA6-BCDE403F28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36" r="24373"/>
          <a:stretch/>
        </p:blipFill>
        <p:spPr bwMode="auto">
          <a:xfrm>
            <a:off x="3872277" y="4915814"/>
            <a:ext cx="5253844" cy="483778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7" name="Freeform: Shape 76">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0278" cy="97536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78937" cy="97536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350" name="Rectangle 1">
            <a:extLst>
              <a:ext uri="{FF2B5EF4-FFF2-40B4-BE49-F238E27FC236}">
                <a16:creationId xmlns:a16="http://schemas.microsoft.com/office/drawing/2014/main" id="{792125D3-9241-4955-8359-F13A1668C7ED}"/>
              </a:ext>
            </a:extLst>
          </p:cNvPr>
          <p:cNvSpPr>
            <a:spLocks noChangeArrowheads="1"/>
          </p:cNvSpPr>
          <p:nvPr/>
        </p:nvSpPr>
        <p:spPr bwMode="auto">
          <a:xfrm>
            <a:off x="179293" y="2145792"/>
            <a:ext cx="4499643" cy="412252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5000" b="1" kern="1200" dirty="0">
                <a:solidFill>
                  <a:schemeClr val="tx1"/>
                </a:solidFill>
                <a:latin typeface="+mj-lt"/>
                <a:ea typeface="+mj-ea"/>
                <a:cs typeface="+mj-cs"/>
              </a:rPr>
              <a:t>NEGOCIOS DE IT</a:t>
            </a:r>
          </a:p>
        </p:txBody>
      </p:sp>
      <p:sp>
        <p:nvSpPr>
          <p:cNvPr id="81" name="Rectangle 80">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3179" y="618385"/>
            <a:ext cx="208077" cy="7510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349" name="Picture 1">
            <a:extLst>
              <a:ext uri="{FF2B5EF4-FFF2-40B4-BE49-F238E27FC236}">
                <a16:creationId xmlns:a16="http://schemas.microsoft.com/office/drawing/2014/main" id="{A8D161DC-0820-4478-9A39-178D7431CE40}"/>
              </a:ext>
            </a:extLst>
          </p:cNvPr>
          <p:cNvPicPr>
            <a:picLocks noChangeAspect="1"/>
          </p:cNvPicPr>
          <p:nvPr/>
        </p:nvPicPr>
        <p:blipFill rotWithShape="1">
          <a:blip r:embed="rId6">
            <a:extLst>
              <a:ext uri="{28A0092B-C50C-407E-A947-70E740481C1C}">
                <a14:useLocalDpi xmlns:a14="http://schemas.microsoft.com/office/drawing/2010/main" val="0"/>
              </a:ext>
            </a:extLst>
          </a:blip>
          <a:srcRect l="30251" r="5972"/>
          <a:stretch/>
        </p:blipFill>
        <p:spPr bwMode="auto">
          <a:xfrm>
            <a:off x="8368220" y="10"/>
            <a:ext cx="4636582" cy="4837775"/>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172" y="6463385"/>
            <a:ext cx="3642631" cy="2601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67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8" name="Rectangle 3">
            <a:extLst>
              <a:ext uri="{FF2B5EF4-FFF2-40B4-BE49-F238E27FC236}">
                <a16:creationId xmlns:a16="http://schemas.microsoft.com/office/drawing/2014/main" id="{7DB91DA4-6943-4D5E-B025-3C69A1112FBB}"/>
              </a:ext>
            </a:extLst>
          </p:cNvPr>
          <p:cNvSpPr>
            <a:spLocks noChangeArrowheads="1"/>
          </p:cNvSpPr>
          <p:nvPr/>
        </p:nvSpPr>
        <p:spPr bwMode="auto">
          <a:xfrm>
            <a:off x="5356609" y="5422867"/>
            <a:ext cx="6896306" cy="21561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6000" b="1" kern="1200" dirty="0">
                <a:solidFill>
                  <a:srgbClr val="FFFFFF"/>
                </a:solidFill>
                <a:latin typeface="+mj-lt"/>
                <a:ea typeface="+mj-ea"/>
                <a:cs typeface="+mj-cs"/>
              </a:rPr>
              <a:t>TRABAJO PARA NEGOCIOS LOCALES</a:t>
            </a:r>
          </a:p>
        </p:txBody>
      </p:sp>
      <p:pic>
        <p:nvPicPr>
          <p:cNvPr id="59394" name="Picture 2" descr="http://media-2.web.britannica.com/eb-media/97/5797-004-E8AC23AF.jpg">
            <a:extLst>
              <a:ext uri="{FF2B5EF4-FFF2-40B4-BE49-F238E27FC236}">
                <a16:creationId xmlns:a16="http://schemas.microsoft.com/office/drawing/2014/main" id="{8C67A573-8D37-4333-B093-74246D760D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00" r="21561" b="-3"/>
          <a:stretch/>
        </p:blipFill>
        <p:spPr bwMode="auto">
          <a:xfrm>
            <a:off x="338810" y="457575"/>
            <a:ext cx="4428460" cy="4304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http://www.yementimes.com/get_img?ImageId=4557">
            <a:extLst>
              <a:ext uri="{FF2B5EF4-FFF2-40B4-BE49-F238E27FC236}">
                <a16:creationId xmlns:a16="http://schemas.microsoft.com/office/drawing/2014/main" id="{EA551C97-9185-45E3-9360-48881F824F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7" r="25672" b="-1"/>
          <a:stretch/>
        </p:blipFill>
        <p:spPr bwMode="auto">
          <a:xfrm>
            <a:off x="4948218" y="457575"/>
            <a:ext cx="3775975" cy="42464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descr="https://www.icrc.org/eng/assets/images/photos/2012/yemen-p1000462.jpg">
            <a:extLst>
              <a:ext uri="{FF2B5EF4-FFF2-40B4-BE49-F238E27FC236}">
                <a16:creationId xmlns:a16="http://schemas.microsoft.com/office/drawing/2014/main" id="{E75C1D78-B028-4406-BDF8-602E6F055A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48" r="21892" b="-2"/>
          <a:stretch/>
        </p:blipFill>
        <p:spPr bwMode="auto">
          <a:xfrm>
            <a:off x="8905141" y="457577"/>
            <a:ext cx="3771296" cy="4246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9396" name="Picture 6" descr="http://www.glccouncil.org/wp-content/uploads/2014/10/Adding-Value-Oil-Rig-II-300x249.jpg">
            <a:extLst>
              <a:ext uri="{FF2B5EF4-FFF2-40B4-BE49-F238E27FC236}">
                <a16:creationId xmlns:a16="http://schemas.microsoft.com/office/drawing/2014/main" id="{BBC137C6-0D69-48FC-B3C1-3005CEE141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1" r="12953" b="-3"/>
          <a:stretch/>
        </p:blipFill>
        <p:spPr bwMode="auto">
          <a:xfrm>
            <a:off x="338810" y="4991193"/>
            <a:ext cx="4437816" cy="4304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222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6" name="Picture 7">
            <a:extLst>
              <a:ext uri="{FF2B5EF4-FFF2-40B4-BE49-F238E27FC236}">
                <a16:creationId xmlns:a16="http://schemas.microsoft.com/office/drawing/2014/main" id="{73E2FBF8-109F-490A-9FD5-824D3D810887}"/>
              </a:ext>
            </a:extLst>
          </p:cNvPr>
          <p:cNvPicPr>
            <a:picLocks noChangeAspect="1"/>
          </p:cNvPicPr>
          <p:nvPr/>
        </p:nvPicPr>
        <p:blipFill rotWithShape="1">
          <a:blip r:embed="rId3">
            <a:extLst>
              <a:ext uri="{28A0092B-C50C-407E-A947-70E740481C1C}">
                <a14:useLocalDpi xmlns:a14="http://schemas.microsoft.com/office/drawing/2010/main" val="0"/>
              </a:ext>
            </a:extLst>
          </a:blip>
          <a:srcRect l="20711" r="2466" b="1"/>
          <a:stretch/>
        </p:blipFill>
        <p:spPr bwMode="auto">
          <a:xfrm>
            <a:off x="6588195" y="10"/>
            <a:ext cx="6416605" cy="5575163"/>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4" descr="http://www.elizabethtownyouthsoccer.com/wp-content/uploads/2012/04/EYSA-4.jpg">
            <a:extLst>
              <a:ext uri="{FF2B5EF4-FFF2-40B4-BE49-F238E27FC236}">
                <a16:creationId xmlns:a16="http://schemas.microsoft.com/office/drawing/2014/main" id="{08EBA6FA-33A5-41B9-BE2A-436579F76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6" r="2481"/>
          <a:stretch/>
        </p:blipFill>
        <p:spPr bwMode="auto">
          <a:xfrm>
            <a:off x="20" y="5788410"/>
            <a:ext cx="3770999" cy="3965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6" descr="http://skiesoverbishkek.files.wordpress.com/2012/08/baristas.jpg">
            <a:extLst>
              <a:ext uri="{FF2B5EF4-FFF2-40B4-BE49-F238E27FC236}">
                <a16:creationId xmlns:a16="http://schemas.microsoft.com/office/drawing/2014/main" id="{A0AC03C1-6658-4E90-925D-32D813BF51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68" r="12321" b="2"/>
          <a:stretch/>
        </p:blipFill>
        <p:spPr bwMode="auto">
          <a:xfrm>
            <a:off x="3942612" y="4632428"/>
            <a:ext cx="5108366" cy="51211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descr="IMG_0193.jpg">
            <a:extLst>
              <a:ext uri="{FF2B5EF4-FFF2-40B4-BE49-F238E27FC236}">
                <a16:creationId xmlns:a16="http://schemas.microsoft.com/office/drawing/2014/main" id="{25177B1C-943B-4F71-ACEB-66B9A5C058E5}"/>
              </a:ext>
            </a:extLst>
          </p:cNvPr>
          <p:cNvPicPr>
            <a:picLocks noChangeAspect="1"/>
          </p:cNvPicPr>
          <p:nvPr/>
        </p:nvPicPr>
        <p:blipFill rotWithShape="1">
          <a:blip r:embed="rId6">
            <a:extLst>
              <a:ext uri="{28A0092B-C50C-407E-A947-70E740481C1C}">
                <a14:useLocalDpi xmlns:a14="http://schemas.microsoft.com/office/drawing/2010/main" val="0"/>
              </a:ext>
            </a:extLst>
          </a:blip>
          <a:srcRect l="6297" r="14863" b="-2"/>
          <a:stretch/>
        </p:blipFill>
        <p:spPr bwMode="auto">
          <a:xfrm>
            <a:off x="1" y="10"/>
            <a:ext cx="6416604" cy="5575163"/>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a:extLst>
              <a:ext uri="{FF2B5EF4-FFF2-40B4-BE49-F238E27FC236}">
                <a16:creationId xmlns:a16="http://schemas.microsoft.com/office/drawing/2014/main" id="{C2705034-A6EF-471D-A634-7E63EA3BDD43}"/>
              </a:ext>
            </a:extLst>
          </p:cNvPr>
          <p:cNvPicPr>
            <a:picLocks noChangeAspect="1"/>
          </p:cNvPicPr>
          <p:nvPr/>
        </p:nvPicPr>
        <p:blipFill rotWithShape="1">
          <a:blip r:embed="rId7">
            <a:extLst>
              <a:ext uri="{28A0092B-C50C-407E-A947-70E740481C1C}">
                <a14:useLocalDpi xmlns:a14="http://schemas.microsoft.com/office/drawing/2010/main" val="0"/>
              </a:ext>
            </a:extLst>
          </a:blip>
          <a:srcRect l="14731" r="13728" b="-2"/>
          <a:stretch/>
        </p:blipFill>
        <p:spPr bwMode="auto">
          <a:xfrm>
            <a:off x="9222571" y="5788410"/>
            <a:ext cx="3782230" cy="3965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150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149148"/>
            <a:ext cx="13004798" cy="5604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F1AC5F-1E00-EA47-BF1C-FCD5FEBDD818}"/>
              </a:ext>
            </a:extLst>
          </p:cNvPr>
          <p:cNvSpPr txBox="1"/>
          <p:nvPr/>
        </p:nvSpPr>
        <p:spPr>
          <a:xfrm>
            <a:off x="693812" y="6484654"/>
            <a:ext cx="11628236" cy="1758493"/>
          </a:xfrm>
          <a:noFill/>
        </p:spPr>
        <p:txBody>
          <a:bodyPr vert="horz" lIns="91440" tIns="45720" rIns="91440" bIns="45720" rtlCol="0" anchor="b">
            <a:normAutofit/>
          </a:bodyPr>
          <a:lstStyle/>
          <a:p>
            <a:pPr algn="ctr" defTabSz="914400">
              <a:lnSpc>
                <a:spcPct val="90000"/>
              </a:lnSpc>
              <a:spcBef>
                <a:spcPct val="0"/>
              </a:spcBef>
              <a:spcAft>
                <a:spcPts val="600"/>
              </a:spcAft>
            </a:pPr>
            <a:r>
              <a:rPr lang="en-US" sz="6000">
                <a:solidFill>
                  <a:schemeClr val="bg1"/>
                </a:solidFill>
                <a:latin typeface="+mj-lt"/>
                <a:ea typeface="+mj-ea"/>
                <a:cs typeface="+mj-cs"/>
              </a:rPr>
              <a:t>¿QUE OFRECE OPEN LATINO?</a:t>
            </a:r>
          </a:p>
        </p:txBody>
      </p:sp>
      <p:pic>
        <p:nvPicPr>
          <p:cNvPr id="5" name="Picture 4" descr="Logo&#10;&#10;Description automatically generated">
            <a:extLst>
              <a:ext uri="{FF2B5EF4-FFF2-40B4-BE49-F238E27FC236}">
                <a16:creationId xmlns:a16="http://schemas.microsoft.com/office/drawing/2014/main" id="{E22045D1-ED41-8A4E-8CC7-94B633E37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828" y="860611"/>
            <a:ext cx="9899141" cy="2725270"/>
          </a:xfrm>
          <a:prstGeom prst="rect">
            <a:avLst/>
          </a:prstGeom>
        </p:spPr>
      </p:pic>
    </p:spTree>
    <p:extLst>
      <p:ext uri="{BB962C8B-B14F-4D97-AF65-F5344CB8AC3E}">
        <p14:creationId xmlns:p14="http://schemas.microsoft.com/office/powerpoint/2010/main" val="10429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55D19A-D48A-43EF-BEDD-E986764E3F2B}"/>
              </a:ext>
            </a:extLst>
          </p:cNvPr>
          <p:cNvSpPr/>
          <p:nvPr/>
        </p:nvSpPr>
        <p:spPr>
          <a:xfrm>
            <a:off x="467822" y="3175263"/>
            <a:ext cx="7944096" cy="5628078"/>
          </a:xfrm>
        </p:spPr>
        <p:txBody>
          <a:bodyPr vert="horz" lIns="91440" tIns="45720" rIns="91440" bIns="45720" rtlCol="0" anchor="t">
            <a:normAutofit fontScale="92500" lnSpcReduction="10000"/>
          </a:bodyPr>
          <a:lstStyle/>
          <a:p>
            <a:pPr marL="571500" indent="-571500" defTabSz="914400">
              <a:lnSpc>
                <a:spcPct val="90000"/>
              </a:lnSpc>
              <a:spcAft>
                <a:spcPts val="600"/>
              </a:spcAft>
              <a:buFont typeface="Arial" panose="020B0604020202020204" pitchFamily="34" charset="0"/>
              <a:buChar char="•"/>
            </a:pPr>
            <a:r>
              <a:rPr lang="es-ES_tradnl" sz="4000" b="1" dirty="0"/>
              <a:t>AFILIACIÓN AL NETWORK</a:t>
            </a:r>
          </a:p>
          <a:p>
            <a:pPr defTabSz="914400">
              <a:lnSpc>
                <a:spcPct val="90000"/>
              </a:lnSpc>
              <a:spcAft>
                <a:spcPts val="600"/>
              </a:spcAft>
            </a:pPr>
            <a:r>
              <a:rPr lang="es-ES_tradnl" sz="4000" b="1" dirty="0"/>
              <a:t>(Exclusivo para obreros B4T en 10/40) </a:t>
            </a:r>
          </a:p>
          <a:p>
            <a:pPr marL="571500" indent="-571500" defTabSz="914400">
              <a:lnSpc>
                <a:spcPct val="90000"/>
              </a:lnSpc>
              <a:spcAft>
                <a:spcPts val="600"/>
              </a:spcAft>
              <a:buFont typeface="Arial" panose="020B0604020202020204" pitchFamily="34" charset="0"/>
              <a:buChar char="•"/>
            </a:pPr>
            <a:r>
              <a:rPr lang="es-ES_tradnl" sz="4000" b="1" dirty="0"/>
              <a:t>CURSOS DE ENTRENAMIENTOS</a:t>
            </a:r>
          </a:p>
          <a:p>
            <a:pPr marL="571500" indent="-571500" defTabSz="914400">
              <a:lnSpc>
                <a:spcPct val="90000"/>
              </a:lnSpc>
              <a:spcAft>
                <a:spcPts val="600"/>
              </a:spcAft>
              <a:buFont typeface="Arial" panose="020B0604020202020204" pitchFamily="34" charset="0"/>
              <a:buChar char="•"/>
            </a:pPr>
            <a:r>
              <a:rPr lang="es-ES_tradnl" sz="4000" b="1" dirty="0"/>
              <a:t>CONSULTORIA DE NEGOCIOS</a:t>
            </a:r>
          </a:p>
          <a:p>
            <a:pPr marL="571500" indent="-571500" defTabSz="914400">
              <a:lnSpc>
                <a:spcPct val="90000"/>
              </a:lnSpc>
              <a:spcAft>
                <a:spcPts val="600"/>
              </a:spcAft>
              <a:buFont typeface="Arial" panose="020B0604020202020204" pitchFamily="34" charset="0"/>
              <a:buChar char="•"/>
            </a:pPr>
            <a:r>
              <a:rPr lang="es-ES_tradnl" sz="4000" b="1" dirty="0"/>
              <a:t>INVERSIONES</a:t>
            </a:r>
          </a:p>
          <a:p>
            <a:pPr marL="571500" indent="-571500" defTabSz="914400">
              <a:lnSpc>
                <a:spcPct val="90000"/>
              </a:lnSpc>
              <a:spcAft>
                <a:spcPts val="600"/>
              </a:spcAft>
              <a:buFont typeface="Arial" panose="020B0604020202020204" pitchFamily="34" charset="0"/>
              <a:buChar char="•"/>
            </a:pPr>
            <a:r>
              <a:rPr lang="es-ES_tradnl" sz="4000" b="1" dirty="0"/>
              <a:t>MENTORÍA</a:t>
            </a:r>
          </a:p>
          <a:p>
            <a:pPr marL="571500" indent="-571500" defTabSz="914400">
              <a:lnSpc>
                <a:spcPct val="90000"/>
              </a:lnSpc>
              <a:spcAft>
                <a:spcPts val="600"/>
              </a:spcAft>
              <a:buFont typeface="Arial" panose="020B0604020202020204" pitchFamily="34" charset="0"/>
              <a:buChar char="•"/>
            </a:pPr>
            <a:r>
              <a:rPr lang="es-ES_tradnl" sz="4000" b="1" dirty="0"/>
              <a:t>PASANTÍAS </a:t>
            </a:r>
          </a:p>
          <a:p>
            <a:pPr marL="571500" indent="-571500" defTabSz="914400">
              <a:lnSpc>
                <a:spcPct val="90000"/>
              </a:lnSpc>
              <a:spcAft>
                <a:spcPts val="600"/>
              </a:spcAft>
              <a:buFont typeface="Arial" panose="020B0604020202020204" pitchFamily="34" charset="0"/>
              <a:buChar char="•"/>
            </a:pPr>
            <a:r>
              <a:rPr lang="es-ES_tradnl" sz="4000" b="1" dirty="0"/>
              <a:t>PROCESO DE APRENDIZ</a:t>
            </a:r>
          </a:p>
          <a:p>
            <a:pPr marL="571500" indent="-571500" defTabSz="914400">
              <a:lnSpc>
                <a:spcPct val="90000"/>
              </a:lnSpc>
              <a:spcAft>
                <a:spcPts val="600"/>
              </a:spcAft>
              <a:buFont typeface="Arial" panose="020B0604020202020204" pitchFamily="34" charset="0"/>
              <a:buChar char="•"/>
            </a:pPr>
            <a:r>
              <a:rPr lang="es-ES_tradnl" sz="4000" b="1" dirty="0"/>
              <a:t>VIAJES EXPLORATORIOS</a:t>
            </a:r>
          </a:p>
          <a:p>
            <a:pPr marL="571500" indent="-571500" defTabSz="914400">
              <a:lnSpc>
                <a:spcPct val="90000"/>
              </a:lnSpc>
              <a:spcAft>
                <a:spcPts val="600"/>
              </a:spcAft>
              <a:buFont typeface="Arial" panose="020B0604020202020204" pitchFamily="34" charset="0"/>
              <a:buChar char="•"/>
            </a:pPr>
            <a:r>
              <a:rPr lang="es-ES_tradnl" sz="4000" b="1" dirty="0"/>
              <a:t>MAS DE 200 SERVICIOS</a:t>
            </a:r>
          </a:p>
          <a:p>
            <a:pPr defTabSz="914400">
              <a:lnSpc>
                <a:spcPct val="90000"/>
              </a:lnSpc>
              <a:spcAft>
                <a:spcPts val="600"/>
              </a:spcAft>
            </a:pPr>
            <a:endParaRPr lang="en-US" sz="2200" b="1" dirty="0"/>
          </a:p>
        </p:txBody>
      </p:sp>
      <p:sp>
        <p:nvSpPr>
          <p:cNvPr id="73" name="Freeform: Shape 7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62197" y="1"/>
            <a:ext cx="6921020" cy="4318878"/>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2" name="Picture 2" descr="Image result for business coach">
            <a:extLst>
              <a:ext uri="{FF2B5EF4-FFF2-40B4-BE49-F238E27FC236}">
                <a16:creationId xmlns:a16="http://schemas.microsoft.com/office/drawing/2014/main" id="{7617B5BB-6EE2-47FC-8BF8-8DFDF6988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39" r="2838" b="1"/>
          <a:stretch/>
        </p:blipFill>
        <p:spPr bwMode="auto">
          <a:xfrm>
            <a:off x="5485806" y="4"/>
            <a:ext cx="6473797" cy="4038802"/>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0254" y="4125522"/>
            <a:ext cx="5544546" cy="5628078"/>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4" name="Picture 4" descr="Image result for business investors">
            <a:extLst>
              <a:ext uri="{FF2B5EF4-FFF2-40B4-BE49-F238E27FC236}">
                <a16:creationId xmlns:a16="http://schemas.microsoft.com/office/drawing/2014/main" id="{CFD4957E-0B18-44F1-8CDB-C3EE279B1A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15" r="20799" b="-1"/>
          <a:stretch/>
        </p:blipFill>
        <p:spPr bwMode="auto">
          <a:xfrm>
            <a:off x="7669959" y="4444137"/>
            <a:ext cx="5334843" cy="5309460"/>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93866"/>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oup of people sitting at a table&#10;&#10;Description automatically generated">
            <a:extLst>
              <a:ext uri="{FF2B5EF4-FFF2-40B4-BE49-F238E27FC236}">
                <a16:creationId xmlns:a16="http://schemas.microsoft.com/office/drawing/2014/main" id="{3CE17557-EFB0-4986-BDEE-A9159B587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 r="8371" b="1"/>
          <a:stretch/>
        </p:blipFill>
        <p:spPr bwMode="auto">
          <a:xfrm>
            <a:off x="5506188" y="4654347"/>
            <a:ext cx="6512408" cy="50992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6" name="Picture 2" descr="Image result for 10/40 Window map">
            <a:extLst>
              <a:ext uri="{FF2B5EF4-FFF2-40B4-BE49-F238E27FC236}">
                <a16:creationId xmlns:a16="http://schemas.microsoft.com/office/drawing/2014/main" id="{F4FF33F2-71FB-41B4-85F5-5F51883506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04" r="6212" b="-1"/>
          <a:stretch/>
        </p:blipFill>
        <p:spPr bwMode="auto">
          <a:xfrm>
            <a:off x="20" y="12"/>
            <a:ext cx="7765220" cy="5540032"/>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3" name="Picture 6" descr="http://skiesoverbishkek.files.wordpress.com/2012/08/baristas.jpg">
            <a:extLst>
              <a:ext uri="{FF2B5EF4-FFF2-40B4-BE49-F238E27FC236}">
                <a16:creationId xmlns:a16="http://schemas.microsoft.com/office/drawing/2014/main" id="{85799AC4-AC5B-442B-80FD-8F83372B5A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76" r="15578" b="2"/>
          <a:stretch/>
        </p:blipFill>
        <p:spPr bwMode="auto">
          <a:xfrm>
            <a:off x="7955522" y="-32066"/>
            <a:ext cx="4063074" cy="4465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87622"/>
            <a:ext cx="5334598" cy="39659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85497" y="0"/>
            <a:ext cx="819303" cy="975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174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774" y="2743084"/>
            <a:ext cx="4741332" cy="373237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DCB478-9676-754C-BFFD-40D0E9C6AC89}"/>
              </a:ext>
            </a:extLst>
          </p:cNvPr>
          <p:cNvSpPr txBox="1"/>
          <p:nvPr/>
        </p:nvSpPr>
        <p:spPr>
          <a:xfrm>
            <a:off x="765251" y="2797889"/>
            <a:ext cx="3136189" cy="3622765"/>
          </a:xfrm>
          <a:noFill/>
        </p:spPr>
        <p:txBody>
          <a:bodyPr vert="horz" lIns="91440" tIns="45720" rIns="91440" bIns="45720" rtlCol="0" anchor="ctr">
            <a:normAutofit/>
          </a:bodyPr>
          <a:lstStyle/>
          <a:p>
            <a:pPr algn="ctr" defTabSz="914400">
              <a:lnSpc>
                <a:spcPct val="90000"/>
              </a:lnSpc>
              <a:spcBef>
                <a:spcPct val="0"/>
              </a:spcBef>
              <a:spcAft>
                <a:spcPts val="600"/>
              </a:spcAft>
            </a:pPr>
            <a:r>
              <a:rPr lang="en-US" sz="4500" kern="1200" dirty="0">
                <a:solidFill>
                  <a:srgbClr val="FFFFFF"/>
                </a:solidFill>
                <a:latin typeface="+mj-lt"/>
                <a:ea typeface="+mj-ea"/>
                <a:cs typeface="+mj-cs"/>
              </a:rPr>
              <a:t>MODELADO</a:t>
            </a:r>
          </a:p>
        </p:txBody>
      </p:sp>
      <p:pic>
        <p:nvPicPr>
          <p:cNvPr id="6" name="Graphic 5" descr="Group">
            <a:extLst>
              <a:ext uri="{FF2B5EF4-FFF2-40B4-BE49-F238E27FC236}">
                <a16:creationId xmlns:a16="http://schemas.microsoft.com/office/drawing/2014/main" id="{6C1CE143-C899-7C4F-838E-71CD6C34AF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5803" y="1258770"/>
            <a:ext cx="7232747" cy="7232747"/>
          </a:xfrm>
          <a:prstGeom prst="rect">
            <a:avLst/>
          </a:prstGeom>
        </p:spPr>
      </p:pic>
    </p:spTree>
    <p:extLst>
      <p:ext uri="{BB962C8B-B14F-4D97-AF65-F5344CB8AC3E}">
        <p14:creationId xmlns:p14="http://schemas.microsoft.com/office/powerpoint/2010/main" val="219436114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atic.tumblr.com/b61bc9113da88b9d43b50c6e9492adc7/3fv1fh3/ev9n5mfe8/tumblr_static_3vx2ewv4ipesk888cok44ck8.png">
            <a:extLst>
              <a:ext uri="{FF2B5EF4-FFF2-40B4-BE49-F238E27FC236}">
                <a16:creationId xmlns:a16="http://schemas.microsoft.com/office/drawing/2014/main" id="{D28EA042-CC03-2F4A-81F4-A506789F4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650240"/>
            <a:ext cx="13682135" cy="7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A close up of a sign&#10;&#10;Description generated with very high confidence">
            <a:extLst>
              <a:ext uri="{FF2B5EF4-FFF2-40B4-BE49-F238E27FC236}">
                <a16:creationId xmlns:a16="http://schemas.microsoft.com/office/drawing/2014/main" id="{C35D0014-1E81-3B4D-860B-334378008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307" y="3458916"/>
            <a:ext cx="7911253" cy="131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A close up of a sign&#10;&#10;Description generated with very high confidence">
            <a:extLst>
              <a:ext uri="{FF2B5EF4-FFF2-40B4-BE49-F238E27FC236}">
                <a16:creationId xmlns:a16="http://schemas.microsoft.com/office/drawing/2014/main" id="{88E3B680-197E-1A4B-B612-A259A50D1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067" y="5657992"/>
            <a:ext cx="2316480" cy="54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a:extLst>
              <a:ext uri="{FF2B5EF4-FFF2-40B4-BE49-F238E27FC236}">
                <a16:creationId xmlns:a16="http://schemas.microsoft.com/office/drawing/2014/main" id="{2B1F3FA7-4237-CE44-AAE0-01BB715B5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 y="2571610"/>
            <a:ext cx="4949049" cy="13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10;&#10;Description automatically generated">
            <a:extLst>
              <a:ext uri="{FF2B5EF4-FFF2-40B4-BE49-F238E27FC236}">
                <a16:creationId xmlns:a16="http://schemas.microsoft.com/office/drawing/2014/main" id="{EA0EB367-52DB-9843-B940-489D467372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2691" y="6808782"/>
            <a:ext cx="2502956" cy="689073"/>
          </a:xfrm>
          <a:prstGeom prst="rect">
            <a:avLst/>
          </a:prstGeom>
        </p:spPr>
      </p:pic>
    </p:spTree>
    <p:extLst>
      <p:ext uri="{BB962C8B-B14F-4D97-AF65-F5344CB8AC3E}">
        <p14:creationId xmlns:p14="http://schemas.microsoft.com/office/powerpoint/2010/main" val="2060063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5" name="Rectangle 9">
            <a:extLst>
              <a:ext uri="{FF2B5EF4-FFF2-40B4-BE49-F238E27FC236}">
                <a16:creationId xmlns:a16="http://schemas.microsoft.com/office/drawing/2014/main" id="{A9CCD583-D4D7-F64F-A450-6D449893D9EE}"/>
              </a:ext>
            </a:extLst>
          </p:cNvPr>
          <p:cNvSpPr>
            <a:spLocks noGrp="1" noChangeArrowheads="1"/>
          </p:cNvSpPr>
          <p:nvPr>
            <p:ph type="title"/>
          </p:nvPr>
        </p:nvSpPr>
        <p:spPr>
          <a:xfrm>
            <a:off x="-866986" y="8453120"/>
            <a:ext cx="13273476" cy="1625600"/>
          </a:xfrm>
          <a:noFill/>
        </p:spPr>
        <p:txBody>
          <a:bodyPr>
            <a:normAutofit fontScale="90000"/>
          </a:bodyPr>
          <a:lstStyle/>
          <a:p>
            <a:pPr eaLnBrk="1" hangingPunct="1"/>
            <a:r>
              <a:rPr lang="en-GB" altLang="en-US" sz="5120" b="1" i="1">
                <a:solidFill>
                  <a:srgbClr val="000099"/>
                </a:solidFill>
              </a:rPr>
              <a:t>Paises en los que vivimos y trabajamos! </a:t>
            </a:r>
            <a:br>
              <a:rPr lang="en-GB" altLang="en-US" sz="5120" b="1" i="1">
                <a:solidFill>
                  <a:srgbClr val="000099"/>
                </a:solidFill>
              </a:rPr>
            </a:br>
            <a:r>
              <a:rPr lang="en-GB" altLang="en-US" sz="5120" b="1" i="1">
                <a:solidFill>
                  <a:srgbClr val="FF0000"/>
                </a:solidFill>
              </a:rPr>
              <a:t>Paises que envian! </a:t>
            </a:r>
            <a:br>
              <a:rPr lang="en-GB" altLang="en-US" sz="5120" b="1" i="1">
                <a:solidFill>
                  <a:srgbClr val="FF0000"/>
                </a:solidFill>
              </a:rPr>
            </a:br>
            <a:endParaRPr lang="en-GB" altLang="en-US" sz="5120" b="1" i="1">
              <a:solidFill>
                <a:srgbClr val="FF0000"/>
              </a:solidFill>
            </a:endParaRPr>
          </a:p>
        </p:txBody>
      </p:sp>
      <p:pic>
        <p:nvPicPr>
          <p:cNvPr id="14338" name="Picture 2">
            <a:extLst>
              <a:ext uri="{FF2B5EF4-FFF2-40B4-BE49-F238E27FC236}">
                <a16:creationId xmlns:a16="http://schemas.microsoft.com/office/drawing/2014/main" id="{D8C736B4-D317-0B42-8995-7F76C2BB26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7973" y="59831"/>
            <a:ext cx="13722773" cy="9864232"/>
          </a:xfrm>
        </p:spPr>
      </p:pic>
      <p:sp>
        <p:nvSpPr>
          <p:cNvPr id="26627" name="AutoShape 3">
            <a:extLst>
              <a:ext uri="{FF2B5EF4-FFF2-40B4-BE49-F238E27FC236}">
                <a16:creationId xmlns:a16="http://schemas.microsoft.com/office/drawing/2014/main" id="{10F3849B-ABAE-0A4A-9B93-2F50434E8A35}"/>
              </a:ext>
            </a:extLst>
          </p:cNvPr>
          <p:cNvSpPr>
            <a:spLocks noChangeArrowheads="1"/>
          </p:cNvSpPr>
          <p:nvPr/>
        </p:nvSpPr>
        <p:spPr bwMode="auto">
          <a:xfrm>
            <a:off x="7936090" y="395562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000099"/>
              </a:solidFill>
              <a:latin typeface="Times New Roman" panose="02020603050405020304" pitchFamily="18" charset="0"/>
            </a:endParaRPr>
          </a:p>
        </p:txBody>
      </p:sp>
      <p:sp>
        <p:nvSpPr>
          <p:cNvPr id="26628" name="AutoShape 4">
            <a:extLst>
              <a:ext uri="{FF2B5EF4-FFF2-40B4-BE49-F238E27FC236}">
                <a16:creationId xmlns:a16="http://schemas.microsoft.com/office/drawing/2014/main" id="{74F7433E-E233-AB48-A443-74016ABF6654}"/>
              </a:ext>
            </a:extLst>
          </p:cNvPr>
          <p:cNvSpPr>
            <a:spLocks noChangeArrowheads="1"/>
          </p:cNvSpPr>
          <p:nvPr/>
        </p:nvSpPr>
        <p:spPr bwMode="auto">
          <a:xfrm>
            <a:off x="8448604" y="415882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29" name="AutoShape 5">
            <a:extLst>
              <a:ext uri="{FF2B5EF4-FFF2-40B4-BE49-F238E27FC236}">
                <a16:creationId xmlns:a16="http://schemas.microsoft.com/office/drawing/2014/main" id="{7B5A18E8-78E9-CA4E-BF93-3A150151EACC}"/>
              </a:ext>
            </a:extLst>
          </p:cNvPr>
          <p:cNvSpPr>
            <a:spLocks noChangeArrowheads="1"/>
          </p:cNvSpPr>
          <p:nvPr/>
        </p:nvSpPr>
        <p:spPr bwMode="auto">
          <a:xfrm>
            <a:off x="7936090" y="2725139"/>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30" name="AutoShape 6">
            <a:extLst>
              <a:ext uri="{FF2B5EF4-FFF2-40B4-BE49-F238E27FC236}">
                <a16:creationId xmlns:a16="http://schemas.microsoft.com/office/drawing/2014/main" id="{D69E35F5-6501-8247-9A4C-649CE273E562}"/>
              </a:ext>
            </a:extLst>
          </p:cNvPr>
          <p:cNvSpPr>
            <a:spLocks noChangeArrowheads="1"/>
          </p:cNvSpPr>
          <p:nvPr/>
        </p:nvSpPr>
        <p:spPr bwMode="auto">
          <a:xfrm>
            <a:off x="9780693" y="4775201"/>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31" name="AutoShape 7">
            <a:extLst>
              <a:ext uri="{FF2B5EF4-FFF2-40B4-BE49-F238E27FC236}">
                <a16:creationId xmlns:a16="http://schemas.microsoft.com/office/drawing/2014/main" id="{A97471EB-9FF3-1C4B-BB9D-4E1DF6ABCF2C}"/>
              </a:ext>
            </a:extLst>
          </p:cNvPr>
          <p:cNvSpPr>
            <a:spLocks noChangeArrowheads="1"/>
          </p:cNvSpPr>
          <p:nvPr/>
        </p:nvSpPr>
        <p:spPr bwMode="auto">
          <a:xfrm>
            <a:off x="9575236" y="3648569"/>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32" name="AutoShape 8">
            <a:extLst>
              <a:ext uri="{FF2B5EF4-FFF2-40B4-BE49-F238E27FC236}">
                <a16:creationId xmlns:a16="http://schemas.microsoft.com/office/drawing/2014/main" id="{242B5DE5-E7ED-3C44-82EF-C3633333514D}"/>
              </a:ext>
            </a:extLst>
          </p:cNvPr>
          <p:cNvSpPr>
            <a:spLocks noChangeArrowheads="1"/>
          </p:cNvSpPr>
          <p:nvPr/>
        </p:nvSpPr>
        <p:spPr bwMode="auto">
          <a:xfrm>
            <a:off x="6502400" y="3443112"/>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34" name="AutoShape 10">
            <a:extLst>
              <a:ext uri="{FF2B5EF4-FFF2-40B4-BE49-F238E27FC236}">
                <a16:creationId xmlns:a16="http://schemas.microsoft.com/office/drawing/2014/main" id="{5B3EBDDE-7F41-1A47-9243-F8F02FB53974}"/>
              </a:ext>
            </a:extLst>
          </p:cNvPr>
          <p:cNvSpPr>
            <a:spLocks noChangeArrowheads="1"/>
          </p:cNvSpPr>
          <p:nvPr/>
        </p:nvSpPr>
        <p:spPr bwMode="auto">
          <a:xfrm>
            <a:off x="9575236" y="5468338"/>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35" name="AutoShape 11">
            <a:extLst>
              <a:ext uri="{FF2B5EF4-FFF2-40B4-BE49-F238E27FC236}">
                <a16:creationId xmlns:a16="http://schemas.microsoft.com/office/drawing/2014/main" id="{C7CD9A06-DF50-5C44-B26B-E5353C0CB62E}"/>
              </a:ext>
            </a:extLst>
          </p:cNvPr>
          <p:cNvSpPr>
            <a:spLocks noChangeArrowheads="1"/>
          </p:cNvSpPr>
          <p:nvPr/>
        </p:nvSpPr>
        <p:spPr bwMode="auto">
          <a:xfrm>
            <a:off x="5581227" y="3851769"/>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36" name="AutoShape 12">
            <a:extLst>
              <a:ext uri="{FF2B5EF4-FFF2-40B4-BE49-F238E27FC236}">
                <a16:creationId xmlns:a16="http://schemas.microsoft.com/office/drawing/2014/main" id="{72206930-B0E8-134A-A536-DAF434BE8C52}"/>
              </a:ext>
            </a:extLst>
          </p:cNvPr>
          <p:cNvSpPr>
            <a:spLocks noChangeArrowheads="1"/>
          </p:cNvSpPr>
          <p:nvPr/>
        </p:nvSpPr>
        <p:spPr bwMode="auto">
          <a:xfrm>
            <a:off x="5581227" y="2521939"/>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37" name="AutoShape 13">
            <a:extLst>
              <a:ext uri="{FF2B5EF4-FFF2-40B4-BE49-F238E27FC236}">
                <a16:creationId xmlns:a16="http://schemas.microsoft.com/office/drawing/2014/main" id="{38739EEF-5750-D249-9E8C-45AB34725BA1}"/>
              </a:ext>
            </a:extLst>
          </p:cNvPr>
          <p:cNvSpPr>
            <a:spLocks noChangeArrowheads="1"/>
          </p:cNvSpPr>
          <p:nvPr/>
        </p:nvSpPr>
        <p:spPr bwMode="auto">
          <a:xfrm>
            <a:off x="6260818" y="7516143"/>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38" name="AutoShape 14">
            <a:extLst>
              <a:ext uri="{FF2B5EF4-FFF2-40B4-BE49-F238E27FC236}">
                <a16:creationId xmlns:a16="http://schemas.microsoft.com/office/drawing/2014/main" id="{9E974177-3530-1C4D-A5B0-C1BF3A49C8B6}"/>
              </a:ext>
            </a:extLst>
          </p:cNvPr>
          <p:cNvSpPr>
            <a:spLocks noChangeArrowheads="1"/>
          </p:cNvSpPr>
          <p:nvPr/>
        </p:nvSpPr>
        <p:spPr bwMode="auto">
          <a:xfrm>
            <a:off x="11178258" y="7310685"/>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39" name="AutoShape 15">
            <a:extLst>
              <a:ext uri="{FF2B5EF4-FFF2-40B4-BE49-F238E27FC236}">
                <a16:creationId xmlns:a16="http://schemas.microsoft.com/office/drawing/2014/main" id="{45C6CBFC-6171-3C4F-AADC-DFF750836DAC}"/>
              </a:ext>
            </a:extLst>
          </p:cNvPr>
          <p:cNvSpPr>
            <a:spLocks noChangeArrowheads="1"/>
          </p:cNvSpPr>
          <p:nvPr/>
        </p:nvSpPr>
        <p:spPr bwMode="auto">
          <a:xfrm>
            <a:off x="12406490" y="815509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0" name="AutoShape 16">
            <a:extLst>
              <a:ext uri="{FF2B5EF4-FFF2-40B4-BE49-F238E27FC236}">
                <a16:creationId xmlns:a16="http://schemas.microsoft.com/office/drawing/2014/main" id="{CD009542-D882-2444-ADF7-C1C838323553}"/>
              </a:ext>
            </a:extLst>
          </p:cNvPr>
          <p:cNvSpPr>
            <a:spLocks noChangeArrowheads="1"/>
          </p:cNvSpPr>
          <p:nvPr/>
        </p:nvSpPr>
        <p:spPr bwMode="auto">
          <a:xfrm>
            <a:off x="1074702" y="2111023"/>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1" name="AutoShape 17">
            <a:extLst>
              <a:ext uri="{FF2B5EF4-FFF2-40B4-BE49-F238E27FC236}">
                <a16:creationId xmlns:a16="http://schemas.microsoft.com/office/drawing/2014/main" id="{272B8DD9-1B73-1545-BEE6-DF3423D83631}"/>
              </a:ext>
            </a:extLst>
          </p:cNvPr>
          <p:cNvSpPr>
            <a:spLocks noChangeArrowheads="1"/>
          </p:cNvSpPr>
          <p:nvPr/>
        </p:nvSpPr>
        <p:spPr bwMode="auto">
          <a:xfrm>
            <a:off x="1408853" y="357632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2" name="AutoShape 18">
            <a:extLst>
              <a:ext uri="{FF2B5EF4-FFF2-40B4-BE49-F238E27FC236}">
                <a16:creationId xmlns:a16="http://schemas.microsoft.com/office/drawing/2014/main" id="{AADA783B-8C79-C544-9AE5-D285FE48043A}"/>
              </a:ext>
            </a:extLst>
          </p:cNvPr>
          <p:cNvSpPr>
            <a:spLocks noChangeArrowheads="1"/>
          </p:cNvSpPr>
          <p:nvPr/>
        </p:nvSpPr>
        <p:spPr bwMode="auto">
          <a:xfrm>
            <a:off x="975360" y="422656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3" name="AutoShape 19">
            <a:extLst>
              <a:ext uri="{FF2B5EF4-FFF2-40B4-BE49-F238E27FC236}">
                <a16:creationId xmlns:a16="http://schemas.microsoft.com/office/drawing/2014/main" id="{0CF3787F-198D-0C4E-AD71-781A503979D7}"/>
              </a:ext>
            </a:extLst>
          </p:cNvPr>
          <p:cNvSpPr>
            <a:spLocks noChangeArrowheads="1"/>
          </p:cNvSpPr>
          <p:nvPr/>
        </p:nvSpPr>
        <p:spPr bwMode="auto">
          <a:xfrm>
            <a:off x="10496410" y="5797974"/>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4" name="AutoShape 20">
            <a:extLst>
              <a:ext uri="{FF2B5EF4-FFF2-40B4-BE49-F238E27FC236}">
                <a16:creationId xmlns:a16="http://schemas.microsoft.com/office/drawing/2014/main" id="{0783F92F-302D-614A-8610-31E4EA621121}"/>
              </a:ext>
            </a:extLst>
          </p:cNvPr>
          <p:cNvSpPr>
            <a:spLocks noChangeArrowheads="1"/>
          </p:cNvSpPr>
          <p:nvPr/>
        </p:nvSpPr>
        <p:spPr bwMode="auto">
          <a:xfrm>
            <a:off x="9164321" y="4468143"/>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45" name="AutoShape 21">
            <a:extLst>
              <a:ext uri="{FF2B5EF4-FFF2-40B4-BE49-F238E27FC236}">
                <a16:creationId xmlns:a16="http://schemas.microsoft.com/office/drawing/2014/main" id="{1FFC32A0-4FE1-2340-B307-42A2594A9768}"/>
              </a:ext>
            </a:extLst>
          </p:cNvPr>
          <p:cNvSpPr>
            <a:spLocks noChangeArrowheads="1"/>
          </p:cNvSpPr>
          <p:nvPr/>
        </p:nvSpPr>
        <p:spPr bwMode="auto">
          <a:xfrm>
            <a:off x="8448604" y="375017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000099"/>
              </a:solidFill>
              <a:latin typeface="Times New Roman" panose="02020603050405020304" pitchFamily="18" charset="0"/>
            </a:endParaRPr>
          </a:p>
        </p:txBody>
      </p:sp>
      <p:sp>
        <p:nvSpPr>
          <p:cNvPr id="26646" name="AutoShape 22">
            <a:extLst>
              <a:ext uri="{FF2B5EF4-FFF2-40B4-BE49-F238E27FC236}">
                <a16:creationId xmlns:a16="http://schemas.microsoft.com/office/drawing/2014/main" id="{003FC48A-DE00-1D46-A744-3EF6DC21702A}"/>
              </a:ext>
            </a:extLst>
          </p:cNvPr>
          <p:cNvSpPr>
            <a:spLocks noChangeArrowheads="1"/>
          </p:cNvSpPr>
          <p:nvPr/>
        </p:nvSpPr>
        <p:spPr bwMode="auto">
          <a:xfrm>
            <a:off x="5170311" y="2521939"/>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7" name="AutoShape 23">
            <a:extLst>
              <a:ext uri="{FF2B5EF4-FFF2-40B4-BE49-F238E27FC236}">
                <a16:creationId xmlns:a16="http://schemas.microsoft.com/office/drawing/2014/main" id="{F1450279-3D4B-E24B-A7C7-33167267E3CB}"/>
              </a:ext>
            </a:extLst>
          </p:cNvPr>
          <p:cNvSpPr>
            <a:spLocks noChangeArrowheads="1"/>
          </p:cNvSpPr>
          <p:nvPr/>
        </p:nvSpPr>
        <p:spPr bwMode="auto">
          <a:xfrm>
            <a:off x="4967111" y="2111023"/>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8" name="AutoShape 24">
            <a:extLst>
              <a:ext uri="{FF2B5EF4-FFF2-40B4-BE49-F238E27FC236}">
                <a16:creationId xmlns:a16="http://schemas.microsoft.com/office/drawing/2014/main" id="{2EF77A4C-BFD0-004D-A88C-30F9A670ADBC}"/>
              </a:ext>
            </a:extLst>
          </p:cNvPr>
          <p:cNvSpPr>
            <a:spLocks noChangeArrowheads="1"/>
          </p:cNvSpPr>
          <p:nvPr/>
        </p:nvSpPr>
        <p:spPr bwMode="auto">
          <a:xfrm>
            <a:off x="4967111" y="2418081"/>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49" name="AutoShape 25">
            <a:extLst>
              <a:ext uri="{FF2B5EF4-FFF2-40B4-BE49-F238E27FC236}">
                <a16:creationId xmlns:a16="http://schemas.microsoft.com/office/drawing/2014/main" id="{E95A5285-2FB3-6543-B863-27B4F5C5FA62}"/>
              </a:ext>
            </a:extLst>
          </p:cNvPr>
          <p:cNvSpPr>
            <a:spLocks noChangeArrowheads="1"/>
          </p:cNvSpPr>
          <p:nvPr/>
        </p:nvSpPr>
        <p:spPr bwMode="auto">
          <a:xfrm>
            <a:off x="9676836" y="579797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0" name="AutoShape 26">
            <a:extLst>
              <a:ext uri="{FF2B5EF4-FFF2-40B4-BE49-F238E27FC236}">
                <a16:creationId xmlns:a16="http://schemas.microsoft.com/office/drawing/2014/main" id="{44E6D8E1-B325-6F40-B000-CFB7D10ADBB2}"/>
              </a:ext>
            </a:extLst>
          </p:cNvPr>
          <p:cNvSpPr>
            <a:spLocks noChangeArrowheads="1"/>
          </p:cNvSpPr>
          <p:nvPr/>
        </p:nvSpPr>
        <p:spPr bwMode="auto">
          <a:xfrm>
            <a:off x="9983893" y="4468143"/>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1" name="AutoShape 27">
            <a:extLst>
              <a:ext uri="{FF2B5EF4-FFF2-40B4-BE49-F238E27FC236}">
                <a16:creationId xmlns:a16="http://schemas.microsoft.com/office/drawing/2014/main" id="{3B6F92BF-5967-B041-A019-E5DBF47D4EB6}"/>
              </a:ext>
            </a:extLst>
          </p:cNvPr>
          <p:cNvSpPr>
            <a:spLocks noChangeArrowheads="1"/>
          </p:cNvSpPr>
          <p:nvPr/>
        </p:nvSpPr>
        <p:spPr bwMode="auto">
          <a:xfrm>
            <a:off x="7936090" y="375017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52" name="AutoShape 28">
            <a:extLst>
              <a:ext uri="{FF2B5EF4-FFF2-40B4-BE49-F238E27FC236}">
                <a16:creationId xmlns:a16="http://schemas.microsoft.com/office/drawing/2014/main" id="{63B98C89-47B0-B44F-8211-D920FEA4BC24}"/>
              </a:ext>
            </a:extLst>
          </p:cNvPr>
          <p:cNvSpPr>
            <a:spLocks noChangeArrowheads="1"/>
          </p:cNvSpPr>
          <p:nvPr/>
        </p:nvSpPr>
        <p:spPr bwMode="auto">
          <a:xfrm>
            <a:off x="10403840" y="335957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3" name="AutoShape 29">
            <a:extLst>
              <a:ext uri="{FF2B5EF4-FFF2-40B4-BE49-F238E27FC236}">
                <a16:creationId xmlns:a16="http://schemas.microsoft.com/office/drawing/2014/main" id="{E4D49B48-B6E1-3F4B-B087-57B627F745D8}"/>
              </a:ext>
            </a:extLst>
          </p:cNvPr>
          <p:cNvSpPr>
            <a:spLocks noChangeArrowheads="1"/>
          </p:cNvSpPr>
          <p:nvPr/>
        </p:nvSpPr>
        <p:spPr bwMode="auto">
          <a:xfrm>
            <a:off x="4985173" y="379306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4" name="AutoShape 30">
            <a:extLst>
              <a:ext uri="{FF2B5EF4-FFF2-40B4-BE49-F238E27FC236}">
                <a16:creationId xmlns:a16="http://schemas.microsoft.com/office/drawing/2014/main" id="{C0C12F4A-F37C-5945-8FC5-1971C1C032B7}"/>
              </a:ext>
            </a:extLst>
          </p:cNvPr>
          <p:cNvSpPr>
            <a:spLocks noChangeArrowheads="1"/>
          </p:cNvSpPr>
          <p:nvPr/>
        </p:nvSpPr>
        <p:spPr bwMode="auto">
          <a:xfrm>
            <a:off x="6285653" y="411818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5" name="AutoShape 31">
            <a:extLst>
              <a:ext uri="{FF2B5EF4-FFF2-40B4-BE49-F238E27FC236}">
                <a16:creationId xmlns:a16="http://schemas.microsoft.com/office/drawing/2014/main" id="{F5A20E78-B81E-DD42-95DA-414877C755B4}"/>
              </a:ext>
            </a:extLst>
          </p:cNvPr>
          <p:cNvSpPr>
            <a:spLocks noChangeArrowheads="1"/>
          </p:cNvSpPr>
          <p:nvPr/>
        </p:nvSpPr>
        <p:spPr bwMode="auto">
          <a:xfrm>
            <a:off x="7261013" y="422656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6" name="AutoShape 32">
            <a:extLst>
              <a:ext uri="{FF2B5EF4-FFF2-40B4-BE49-F238E27FC236}">
                <a16:creationId xmlns:a16="http://schemas.microsoft.com/office/drawing/2014/main" id="{DECE8A21-35EE-454B-B4CF-3E382CB06C19}"/>
              </a:ext>
            </a:extLst>
          </p:cNvPr>
          <p:cNvSpPr>
            <a:spLocks noChangeArrowheads="1"/>
          </p:cNvSpPr>
          <p:nvPr/>
        </p:nvSpPr>
        <p:spPr bwMode="auto">
          <a:xfrm>
            <a:off x="7802880" y="346794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7" name="AutoShape 33">
            <a:extLst>
              <a:ext uri="{FF2B5EF4-FFF2-40B4-BE49-F238E27FC236}">
                <a16:creationId xmlns:a16="http://schemas.microsoft.com/office/drawing/2014/main" id="{0120A18B-F234-5E40-9CA3-A846854D49E1}"/>
              </a:ext>
            </a:extLst>
          </p:cNvPr>
          <p:cNvSpPr>
            <a:spLocks noChangeArrowheads="1"/>
          </p:cNvSpPr>
          <p:nvPr/>
        </p:nvSpPr>
        <p:spPr bwMode="auto">
          <a:xfrm>
            <a:off x="8128000" y="379306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8" name="AutoShape 34">
            <a:extLst>
              <a:ext uri="{FF2B5EF4-FFF2-40B4-BE49-F238E27FC236}">
                <a16:creationId xmlns:a16="http://schemas.microsoft.com/office/drawing/2014/main" id="{835969F0-8322-B94C-98C3-13437D6AC751}"/>
              </a:ext>
            </a:extLst>
          </p:cNvPr>
          <p:cNvSpPr>
            <a:spLocks noChangeArrowheads="1"/>
          </p:cNvSpPr>
          <p:nvPr/>
        </p:nvSpPr>
        <p:spPr bwMode="auto">
          <a:xfrm>
            <a:off x="8778240" y="400981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59" name="AutoShape 35">
            <a:extLst>
              <a:ext uri="{FF2B5EF4-FFF2-40B4-BE49-F238E27FC236}">
                <a16:creationId xmlns:a16="http://schemas.microsoft.com/office/drawing/2014/main" id="{2668F4F4-1F3E-114E-AD03-5CF1B942F3CA}"/>
              </a:ext>
            </a:extLst>
          </p:cNvPr>
          <p:cNvSpPr>
            <a:spLocks noChangeArrowheads="1"/>
          </p:cNvSpPr>
          <p:nvPr/>
        </p:nvSpPr>
        <p:spPr bwMode="auto">
          <a:xfrm>
            <a:off x="6068907" y="3359574"/>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0" name="AutoShape 36">
            <a:extLst>
              <a:ext uri="{FF2B5EF4-FFF2-40B4-BE49-F238E27FC236}">
                <a16:creationId xmlns:a16="http://schemas.microsoft.com/office/drawing/2014/main" id="{4046AFB6-4977-044B-8E42-4CF66311C54D}"/>
              </a:ext>
            </a:extLst>
          </p:cNvPr>
          <p:cNvSpPr>
            <a:spLocks noChangeArrowheads="1"/>
          </p:cNvSpPr>
          <p:nvPr/>
        </p:nvSpPr>
        <p:spPr bwMode="auto">
          <a:xfrm>
            <a:off x="6610773" y="3576320"/>
            <a:ext cx="650240" cy="541867"/>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1" name="AutoShape 37">
            <a:extLst>
              <a:ext uri="{FF2B5EF4-FFF2-40B4-BE49-F238E27FC236}">
                <a16:creationId xmlns:a16="http://schemas.microsoft.com/office/drawing/2014/main" id="{C790FC84-484A-324A-A25D-6E0EFD7AC66D}"/>
              </a:ext>
            </a:extLst>
          </p:cNvPr>
          <p:cNvSpPr>
            <a:spLocks noChangeArrowheads="1"/>
          </p:cNvSpPr>
          <p:nvPr/>
        </p:nvSpPr>
        <p:spPr bwMode="auto">
          <a:xfrm>
            <a:off x="6285653" y="476842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2" name="AutoShape 38">
            <a:extLst>
              <a:ext uri="{FF2B5EF4-FFF2-40B4-BE49-F238E27FC236}">
                <a16:creationId xmlns:a16="http://schemas.microsoft.com/office/drawing/2014/main" id="{9A374B62-ACB3-4A41-BC36-65E0A1BA5875}"/>
              </a:ext>
            </a:extLst>
          </p:cNvPr>
          <p:cNvSpPr>
            <a:spLocks noChangeArrowheads="1"/>
          </p:cNvSpPr>
          <p:nvPr/>
        </p:nvSpPr>
        <p:spPr bwMode="auto">
          <a:xfrm>
            <a:off x="6719147" y="4985174"/>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3" name="AutoShape 39">
            <a:extLst>
              <a:ext uri="{FF2B5EF4-FFF2-40B4-BE49-F238E27FC236}">
                <a16:creationId xmlns:a16="http://schemas.microsoft.com/office/drawing/2014/main" id="{7FA3544B-A34B-1044-9EA2-4DB7F5FAB016}"/>
              </a:ext>
            </a:extLst>
          </p:cNvPr>
          <p:cNvSpPr>
            <a:spLocks noChangeArrowheads="1"/>
          </p:cNvSpPr>
          <p:nvPr/>
        </p:nvSpPr>
        <p:spPr bwMode="auto">
          <a:xfrm>
            <a:off x="7152640" y="476842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4" name="AutoShape 40">
            <a:extLst>
              <a:ext uri="{FF2B5EF4-FFF2-40B4-BE49-F238E27FC236}">
                <a16:creationId xmlns:a16="http://schemas.microsoft.com/office/drawing/2014/main" id="{9414C6F7-5390-C64E-B0AC-63A8D66B7C70}"/>
              </a:ext>
            </a:extLst>
          </p:cNvPr>
          <p:cNvSpPr>
            <a:spLocks noChangeArrowheads="1"/>
          </p:cNvSpPr>
          <p:nvPr/>
        </p:nvSpPr>
        <p:spPr bwMode="auto">
          <a:xfrm>
            <a:off x="7369387" y="455168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5" name="AutoShape 41">
            <a:extLst>
              <a:ext uri="{FF2B5EF4-FFF2-40B4-BE49-F238E27FC236}">
                <a16:creationId xmlns:a16="http://schemas.microsoft.com/office/drawing/2014/main" id="{F2D2C515-75C9-704F-AB78-C6CF4319591D}"/>
              </a:ext>
            </a:extLst>
          </p:cNvPr>
          <p:cNvSpPr>
            <a:spLocks noChangeArrowheads="1"/>
          </p:cNvSpPr>
          <p:nvPr/>
        </p:nvSpPr>
        <p:spPr bwMode="auto">
          <a:xfrm>
            <a:off x="7694507" y="314282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6" name="AutoShape 42">
            <a:extLst>
              <a:ext uri="{FF2B5EF4-FFF2-40B4-BE49-F238E27FC236}">
                <a16:creationId xmlns:a16="http://schemas.microsoft.com/office/drawing/2014/main" id="{77A0EF82-AADC-EE42-812E-689AC22AF643}"/>
              </a:ext>
            </a:extLst>
          </p:cNvPr>
          <p:cNvSpPr>
            <a:spLocks noChangeArrowheads="1"/>
          </p:cNvSpPr>
          <p:nvPr/>
        </p:nvSpPr>
        <p:spPr bwMode="auto">
          <a:xfrm>
            <a:off x="9211733" y="487680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7" name="AutoShape 43">
            <a:extLst>
              <a:ext uri="{FF2B5EF4-FFF2-40B4-BE49-F238E27FC236}">
                <a16:creationId xmlns:a16="http://schemas.microsoft.com/office/drawing/2014/main" id="{AC4D3BA3-89B3-2543-9BE5-F28532FD55E7}"/>
              </a:ext>
            </a:extLst>
          </p:cNvPr>
          <p:cNvSpPr>
            <a:spLocks noChangeArrowheads="1"/>
          </p:cNvSpPr>
          <p:nvPr/>
        </p:nvSpPr>
        <p:spPr bwMode="auto">
          <a:xfrm>
            <a:off x="2384213" y="520192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8" name="AutoShape 44">
            <a:extLst>
              <a:ext uri="{FF2B5EF4-FFF2-40B4-BE49-F238E27FC236}">
                <a16:creationId xmlns:a16="http://schemas.microsoft.com/office/drawing/2014/main" id="{49096B53-39BD-6A41-9579-0F11F9B6399C}"/>
              </a:ext>
            </a:extLst>
          </p:cNvPr>
          <p:cNvSpPr>
            <a:spLocks noChangeArrowheads="1"/>
          </p:cNvSpPr>
          <p:nvPr/>
        </p:nvSpPr>
        <p:spPr bwMode="auto">
          <a:xfrm>
            <a:off x="2600960" y="758613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69" name="AutoShape 45">
            <a:extLst>
              <a:ext uri="{FF2B5EF4-FFF2-40B4-BE49-F238E27FC236}">
                <a16:creationId xmlns:a16="http://schemas.microsoft.com/office/drawing/2014/main" id="{F9D1FFA2-F7DA-A046-9E7A-40043729E4F3}"/>
              </a:ext>
            </a:extLst>
          </p:cNvPr>
          <p:cNvSpPr>
            <a:spLocks noChangeArrowheads="1"/>
          </p:cNvSpPr>
          <p:nvPr/>
        </p:nvSpPr>
        <p:spPr bwMode="auto">
          <a:xfrm>
            <a:off x="1517227" y="4985174"/>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0" name="AutoShape 46">
            <a:extLst>
              <a:ext uri="{FF2B5EF4-FFF2-40B4-BE49-F238E27FC236}">
                <a16:creationId xmlns:a16="http://schemas.microsoft.com/office/drawing/2014/main" id="{D89BC35C-DD36-3D4A-B349-DC55C3F8C660}"/>
              </a:ext>
            </a:extLst>
          </p:cNvPr>
          <p:cNvSpPr>
            <a:spLocks noChangeArrowheads="1"/>
          </p:cNvSpPr>
          <p:nvPr/>
        </p:nvSpPr>
        <p:spPr bwMode="auto">
          <a:xfrm>
            <a:off x="8128000" y="357632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1" name="AutoShape 47">
            <a:extLst>
              <a:ext uri="{FF2B5EF4-FFF2-40B4-BE49-F238E27FC236}">
                <a16:creationId xmlns:a16="http://schemas.microsoft.com/office/drawing/2014/main" id="{0500CD6F-D07E-C14D-97DA-3974BF52C470}"/>
              </a:ext>
            </a:extLst>
          </p:cNvPr>
          <p:cNvSpPr>
            <a:spLocks noChangeArrowheads="1"/>
          </p:cNvSpPr>
          <p:nvPr/>
        </p:nvSpPr>
        <p:spPr bwMode="auto">
          <a:xfrm>
            <a:off x="10078720" y="606890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2" name="AutoShape 48">
            <a:extLst>
              <a:ext uri="{FF2B5EF4-FFF2-40B4-BE49-F238E27FC236}">
                <a16:creationId xmlns:a16="http://schemas.microsoft.com/office/drawing/2014/main" id="{41204BE9-039B-0B4C-800E-F5475FC213DF}"/>
              </a:ext>
            </a:extLst>
          </p:cNvPr>
          <p:cNvSpPr>
            <a:spLocks noChangeArrowheads="1"/>
          </p:cNvSpPr>
          <p:nvPr/>
        </p:nvSpPr>
        <p:spPr bwMode="auto">
          <a:xfrm>
            <a:off x="5527040" y="281770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3" name="AutoShape 49">
            <a:extLst>
              <a:ext uri="{FF2B5EF4-FFF2-40B4-BE49-F238E27FC236}">
                <a16:creationId xmlns:a16="http://schemas.microsoft.com/office/drawing/2014/main" id="{011B742F-360E-FA47-8FE5-DBD54601B243}"/>
              </a:ext>
            </a:extLst>
          </p:cNvPr>
          <p:cNvSpPr>
            <a:spLocks noChangeArrowheads="1"/>
          </p:cNvSpPr>
          <p:nvPr/>
        </p:nvSpPr>
        <p:spPr bwMode="auto">
          <a:xfrm>
            <a:off x="8344747" y="476842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4" name="AutoShape 50">
            <a:extLst>
              <a:ext uri="{FF2B5EF4-FFF2-40B4-BE49-F238E27FC236}">
                <a16:creationId xmlns:a16="http://schemas.microsoft.com/office/drawing/2014/main" id="{302A1111-FCE3-7842-9FBC-7703E3617172}"/>
              </a:ext>
            </a:extLst>
          </p:cNvPr>
          <p:cNvSpPr>
            <a:spLocks noChangeArrowheads="1"/>
          </p:cNvSpPr>
          <p:nvPr/>
        </p:nvSpPr>
        <p:spPr bwMode="auto">
          <a:xfrm>
            <a:off x="7369387" y="216746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560">
              <a:solidFill>
                <a:srgbClr val="000000"/>
              </a:solidFill>
            </a:endParaRPr>
          </a:p>
        </p:txBody>
      </p:sp>
      <p:sp>
        <p:nvSpPr>
          <p:cNvPr id="26675" name="AutoShape 51">
            <a:extLst>
              <a:ext uri="{FF2B5EF4-FFF2-40B4-BE49-F238E27FC236}">
                <a16:creationId xmlns:a16="http://schemas.microsoft.com/office/drawing/2014/main" id="{F6D922DA-A664-294C-B213-841B1159FAD9}"/>
              </a:ext>
            </a:extLst>
          </p:cNvPr>
          <p:cNvSpPr>
            <a:spLocks noChangeArrowheads="1"/>
          </p:cNvSpPr>
          <p:nvPr/>
        </p:nvSpPr>
        <p:spPr bwMode="auto">
          <a:xfrm>
            <a:off x="2167467" y="780288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6676" name="AutoShape 52">
            <a:extLst>
              <a:ext uri="{FF2B5EF4-FFF2-40B4-BE49-F238E27FC236}">
                <a16:creationId xmlns:a16="http://schemas.microsoft.com/office/drawing/2014/main" id="{F1045902-89D7-0640-A2A1-72915B631B34}"/>
              </a:ext>
            </a:extLst>
          </p:cNvPr>
          <p:cNvSpPr>
            <a:spLocks noChangeArrowheads="1"/>
          </p:cNvSpPr>
          <p:nvPr/>
        </p:nvSpPr>
        <p:spPr bwMode="auto">
          <a:xfrm>
            <a:off x="2059093" y="541866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3" name="AutoShape 37">
            <a:extLst>
              <a:ext uri="{FF2B5EF4-FFF2-40B4-BE49-F238E27FC236}">
                <a16:creationId xmlns:a16="http://schemas.microsoft.com/office/drawing/2014/main" id="{C57962EC-B46C-934A-B94B-7697721AB558}"/>
              </a:ext>
            </a:extLst>
          </p:cNvPr>
          <p:cNvSpPr>
            <a:spLocks noChangeArrowheads="1"/>
          </p:cNvSpPr>
          <p:nvPr/>
        </p:nvSpPr>
        <p:spPr bwMode="auto">
          <a:xfrm>
            <a:off x="4845191" y="4551680"/>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4" name="AutoShape 37">
            <a:extLst>
              <a:ext uri="{FF2B5EF4-FFF2-40B4-BE49-F238E27FC236}">
                <a16:creationId xmlns:a16="http://schemas.microsoft.com/office/drawing/2014/main" id="{C10CC515-C8FA-4E41-92E0-A38B9B03B868}"/>
              </a:ext>
            </a:extLst>
          </p:cNvPr>
          <p:cNvSpPr>
            <a:spLocks noChangeArrowheads="1"/>
          </p:cNvSpPr>
          <p:nvPr/>
        </p:nvSpPr>
        <p:spPr bwMode="auto">
          <a:xfrm>
            <a:off x="4876800" y="505290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5" name="AutoShape 37">
            <a:extLst>
              <a:ext uri="{FF2B5EF4-FFF2-40B4-BE49-F238E27FC236}">
                <a16:creationId xmlns:a16="http://schemas.microsoft.com/office/drawing/2014/main" id="{1B71DE43-B7F6-9B4B-BAA4-9AA4D8608B00}"/>
              </a:ext>
            </a:extLst>
          </p:cNvPr>
          <p:cNvSpPr>
            <a:spLocks noChangeArrowheads="1"/>
          </p:cNvSpPr>
          <p:nvPr/>
        </p:nvSpPr>
        <p:spPr bwMode="auto">
          <a:xfrm>
            <a:off x="6563361" y="671914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6" name="AutoShape 37">
            <a:extLst>
              <a:ext uri="{FF2B5EF4-FFF2-40B4-BE49-F238E27FC236}">
                <a16:creationId xmlns:a16="http://schemas.microsoft.com/office/drawing/2014/main" id="{A2E0E82B-46E5-2A40-B910-4AA69FD67CA0}"/>
              </a:ext>
            </a:extLst>
          </p:cNvPr>
          <p:cNvSpPr>
            <a:spLocks noChangeArrowheads="1"/>
          </p:cNvSpPr>
          <p:nvPr/>
        </p:nvSpPr>
        <p:spPr bwMode="auto">
          <a:xfrm>
            <a:off x="5743787" y="444330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7" name="AutoShape 28">
            <a:extLst>
              <a:ext uri="{FF2B5EF4-FFF2-40B4-BE49-F238E27FC236}">
                <a16:creationId xmlns:a16="http://schemas.microsoft.com/office/drawing/2014/main" id="{24785C56-D95F-2D48-BE1B-DB45C0AC054D}"/>
              </a:ext>
            </a:extLst>
          </p:cNvPr>
          <p:cNvSpPr>
            <a:spLocks noChangeArrowheads="1"/>
          </p:cNvSpPr>
          <p:nvPr/>
        </p:nvSpPr>
        <p:spPr bwMode="auto">
          <a:xfrm>
            <a:off x="11054080" y="390144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8" name="AutoShape 44">
            <a:extLst>
              <a:ext uri="{FF2B5EF4-FFF2-40B4-BE49-F238E27FC236}">
                <a16:creationId xmlns:a16="http://schemas.microsoft.com/office/drawing/2014/main" id="{7FA46343-AD02-6C4A-8841-81A79D91B4CB}"/>
              </a:ext>
            </a:extLst>
          </p:cNvPr>
          <p:cNvSpPr>
            <a:spLocks noChangeArrowheads="1"/>
          </p:cNvSpPr>
          <p:nvPr/>
        </p:nvSpPr>
        <p:spPr bwMode="auto">
          <a:xfrm>
            <a:off x="3034453" y="639402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59" name="AutoShape 44">
            <a:extLst>
              <a:ext uri="{FF2B5EF4-FFF2-40B4-BE49-F238E27FC236}">
                <a16:creationId xmlns:a16="http://schemas.microsoft.com/office/drawing/2014/main" id="{02AD887B-0B13-9449-A43C-0EB9916E08F2}"/>
              </a:ext>
            </a:extLst>
          </p:cNvPr>
          <p:cNvSpPr>
            <a:spLocks noChangeArrowheads="1"/>
          </p:cNvSpPr>
          <p:nvPr/>
        </p:nvSpPr>
        <p:spPr bwMode="auto">
          <a:xfrm>
            <a:off x="1564641" y="4630703"/>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0" name="AutoShape 44">
            <a:extLst>
              <a:ext uri="{FF2B5EF4-FFF2-40B4-BE49-F238E27FC236}">
                <a16:creationId xmlns:a16="http://schemas.microsoft.com/office/drawing/2014/main" id="{46ADAA49-85EB-DD4C-A877-1F8886A79069}"/>
              </a:ext>
            </a:extLst>
          </p:cNvPr>
          <p:cNvSpPr>
            <a:spLocks noChangeArrowheads="1"/>
          </p:cNvSpPr>
          <p:nvPr/>
        </p:nvSpPr>
        <p:spPr bwMode="auto">
          <a:xfrm>
            <a:off x="1815253" y="5172570"/>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1" name="AutoShape 44">
            <a:extLst>
              <a:ext uri="{FF2B5EF4-FFF2-40B4-BE49-F238E27FC236}">
                <a16:creationId xmlns:a16="http://schemas.microsoft.com/office/drawing/2014/main" id="{EDF7FED2-900E-F945-AD2A-9321E089ECE5}"/>
              </a:ext>
            </a:extLst>
          </p:cNvPr>
          <p:cNvSpPr>
            <a:spLocks noChangeArrowheads="1"/>
          </p:cNvSpPr>
          <p:nvPr/>
        </p:nvSpPr>
        <p:spPr bwMode="auto">
          <a:xfrm>
            <a:off x="5554133" y="1517227"/>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2" name="AutoShape 44">
            <a:extLst>
              <a:ext uri="{FF2B5EF4-FFF2-40B4-BE49-F238E27FC236}">
                <a16:creationId xmlns:a16="http://schemas.microsoft.com/office/drawing/2014/main" id="{6A46B84A-121C-DD46-9E80-4D7E44B78C17}"/>
              </a:ext>
            </a:extLst>
          </p:cNvPr>
          <p:cNvSpPr>
            <a:spLocks noChangeArrowheads="1"/>
          </p:cNvSpPr>
          <p:nvPr/>
        </p:nvSpPr>
        <p:spPr bwMode="auto">
          <a:xfrm>
            <a:off x="2562578" y="6958471"/>
            <a:ext cx="650240" cy="433493"/>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3" name="AutoShape 37">
            <a:extLst>
              <a:ext uri="{FF2B5EF4-FFF2-40B4-BE49-F238E27FC236}">
                <a16:creationId xmlns:a16="http://schemas.microsoft.com/office/drawing/2014/main" id="{770A1DEB-586A-2643-A91D-407A3DFCE947}"/>
              </a:ext>
            </a:extLst>
          </p:cNvPr>
          <p:cNvSpPr>
            <a:spLocks noChangeArrowheads="1"/>
          </p:cNvSpPr>
          <p:nvPr/>
        </p:nvSpPr>
        <p:spPr bwMode="auto">
          <a:xfrm>
            <a:off x="4617156" y="4341708"/>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4" name="AutoShape 37">
            <a:extLst>
              <a:ext uri="{FF2B5EF4-FFF2-40B4-BE49-F238E27FC236}">
                <a16:creationId xmlns:a16="http://schemas.microsoft.com/office/drawing/2014/main" id="{C44E97F7-4E14-FA4E-86D6-17C1E3088FA9}"/>
              </a:ext>
            </a:extLst>
          </p:cNvPr>
          <p:cNvSpPr>
            <a:spLocks noChangeArrowheads="1"/>
          </p:cNvSpPr>
          <p:nvPr/>
        </p:nvSpPr>
        <p:spPr bwMode="auto">
          <a:xfrm>
            <a:off x="4599094" y="4890347"/>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5" name="AutoShape 37">
            <a:extLst>
              <a:ext uri="{FF2B5EF4-FFF2-40B4-BE49-F238E27FC236}">
                <a16:creationId xmlns:a16="http://schemas.microsoft.com/office/drawing/2014/main" id="{4BB4348A-8750-7B4A-BC1F-88160053EA37}"/>
              </a:ext>
            </a:extLst>
          </p:cNvPr>
          <p:cNvSpPr>
            <a:spLocks noChangeArrowheads="1"/>
          </p:cNvSpPr>
          <p:nvPr/>
        </p:nvSpPr>
        <p:spPr bwMode="auto">
          <a:xfrm>
            <a:off x="6746240" y="3933049"/>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6" name="AutoShape 37">
            <a:extLst>
              <a:ext uri="{FF2B5EF4-FFF2-40B4-BE49-F238E27FC236}">
                <a16:creationId xmlns:a16="http://schemas.microsoft.com/office/drawing/2014/main" id="{9420D967-E12B-E940-8211-8C06867D4225}"/>
              </a:ext>
            </a:extLst>
          </p:cNvPr>
          <p:cNvSpPr>
            <a:spLocks noChangeArrowheads="1"/>
          </p:cNvSpPr>
          <p:nvPr/>
        </p:nvSpPr>
        <p:spPr bwMode="auto">
          <a:xfrm>
            <a:off x="8523112" y="3027681"/>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67" name="AutoShape 37">
            <a:extLst>
              <a:ext uri="{FF2B5EF4-FFF2-40B4-BE49-F238E27FC236}">
                <a16:creationId xmlns:a16="http://schemas.microsoft.com/office/drawing/2014/main" id="{494949F9-0B1B-184A-ADFE-C69D3DE50C52}"/>
              </a:ext>
            </a:extLst>
          </p:cNvPr>
          <p:cNvSpPr>
            <a:spLocks noChangeArrowheads="1"/>
          </p:cNvSpPr>
          <p:nvPr/>
        </p:nvSpPr>
        <p:spPr bwMode="auto">
          <a:xfrm>
            <a:off x="9622649" y="4285262"/>
            <a:ext cx="650240" cy="433493"/>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70" name="AutoShape 37">
            <a:extLst>
              <a:ext uri="{FF2B5EF4-FFF2-40B4-BE49-F238E27FC236}">
                <a16:creationId xmlns:a16="http://schemas.microsoft.com/office/drawing/2014/main" id="{5706B17E-85D8-5B44-B750-765F874E31D8}"/>
              </a:ext>
            </a:extLst>
          </p:cNvPr>
          <p:cNvSpPr>
            <a:spLocks noChangeArrowheads="1"/>
          </p:cNvSpPr>
          <p:nvPr/>
        </p:nvSpPr>
        <p:spPr bwMode="auto">
          <a:xfrm>
            <a:off x="5086665" y="3382152"/>
            <a:ext cx="524022" cy="329636"/>
          </a:xfrm>
          <a:prstGeom prst="sun">
            <a:avLst>
              <a:gd name="adj" fmla="val 250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413">
              <a:solidFill>
                <a:srgbClr val="FFFFFF"/>
              </a:solidFill>
              <a:latin typeface="Times New Roman" panose="02020603050405020304" pitchFamily="18" charset="0"/>
            </a:endParaRPr>
          </a:p>
        </p:txBody>
      </p:sp>
      <p:sp>
        <p:nvSpPr>
          <p:cNvPr id="2" name="TextBox 1">
            <a:extLst>
              <a:ext uri="{FF2B5EF4-FFF2-40B4-BE49-F238E27FC236}">
                <a16:creationId xmlns:a16="http://schemas.microsoft.com/office/drawing/2014/main" id="{78DF343B-D8CC-DB4A-9058-2C264ED6EE03}"/>
              </a:ext>
            </a:extLst>
          </p:cNvPr>
          <p:cNvSpPr txBox="1"/>
          <p:nvPr/>
        </p:nvSpPr>
        <p:spPr>
          <a:xfrm>
            <a:off x="4124278" y="173187"/>
            <a:ext cx="4923319" cy="954107"/>
          </a:xfrm>
          <a:prstGeom prst="rect">
            <a:avLst/>
          </a:prstGeom>
          <a:noFill/>
        </p:spPr>
        <p:txBody>
          <a:bodyPr wrap="square" rtlCol="0">
            <a:spAutoFit/>
          </a:bodyPr>
          <a:lstStyle/>
          <a:p>
            <a:r>
              <a:rPr lang="en-US" sz="2800" b="1" dirty="0">
                <a:solidFill>
                  <a:srgbClr val="FF0000"/>
                </a:solidFill>
              </a:rPr>
              <a:t>ROJO IGLESIAS ENVIADORAS</a:t>
            </a:r>
          </a:p>
          <a:p>
            <a:r>
              <a:rPr lang="en-US" sz="2800" b="1" dirty="0">
                <a:solidFill>
                  <a:srgbClr val="002060"/>
                </a:solidFill>
              </a:rPr>
              <a:t>AZUL PLANTACION DE IGLESIAS </a:t>
            </a:r>
          </a:p>
        </p:txBody>
      </p:sp>
    </p:spTree>
    <p:extLst>
      <p:ext uri="{BB962C8B-B14F-4D97-AF65-F5344CB8AC3E}">
        <p14:creationId xmlns:p14="http://schemas.microsoft.com/office/powerpoint/2010/main" val="427938675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1000" fill="hold"/>
                                        <p:tgtEl>
                                          <p:spTgt spid="26627"/>
                                        </p:tgtEl>
                                        <p:attrNameLst>
                                          <p:attrName>ppt_x</p:attrName>
                                        </p:attrNameLst>
                                      </p:cBhvr>
                                      <p:tavLst>
                                        <p:tav tm="0">
                                          <p:val>
                                            <p:strVal val="0-#ppt_w/2"/>
                                          </p:val>
                                        </p:tav>
                                        <p:tav tm="100000">
                                          <p:val>
                                            <p:strVal val="#ppt_x"/>
                                          </p:val>
                                        </p:tav>
                                      </p:tavLst>
                                    </p:anim>
                                    <p:anim calcmode="lin" valueType="num">
                                      <p:cBhvr additive="base">
                                        <p:cTn id="8" dur="1000" fill="hold"/>
                                        <p:tgtEl>
                                          <p:spTgt spid="2662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0-#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0-#ppt_w/2"/>
                                          </p:val>
                                        </p:tav>
                                        <p:tav tm="100000">
                                          <p:val>
                                            <p:strVal val="#ppt_x"/>
                                          </p:val>
                                        </p:tav>
                                      </p:tavLst>
                                    </p:anim>
                                    <p:anim calcmode="lin" valueType="num">
                                      <p:cBhvr additive="base">
                                        <p:cTn id="24" dur="500" fill="hold"/>
                                        <p:tgtEl>
                                          <p:spTgt spid="63"/>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0-#ppt_w/2"/>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0-#ppt_w/2"/>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6632"/>
                                        </p:tgtEl>
                                        <p:attrNameLst>
                                          <p:attrName>style.visibility</p:attrName>
                                        </p:attrNameLst>
                                      </p:cBhvr>
                                      <p:to>
                                        <p:strVal val="visible"/>
                                      </p:to>
                                    </p:set>
                                    <p:anim calcmode="lin" valueType="num">
                                      <p:cBhvr additive="base">
                                        <p:cTn id="35" dur="1000" fill="hold"/>
                                        <p:tgtEl>
                                          <p:spTgt spid="26632"/>
                                        </p:tgtEl>
                                        <p:attrNameLst>
                                          <p:attrName>ppt_x</p:attrName>
                                        </p:attrNameLst>
                                      </p:cBhvr>
                                      <p:tavLst>
                                        <p:tav tm="0">
                                          <p:val>
                                            <p:strVal val="1+#ppt_w/2"/>
                                          </p:val>
                                        </p:tav>
                                        <p:tav tm="100000">
                                          <p:val>
                                            <p:strVal val="#ppt_x"/>
                                          </p:val>
                                        </p:tav>
                                      </p:tavLst>
                                    </p:anim>
                                    <p:anim calcmode="lin" valueType="num">
                                      <p:cBhvr additive="base">
                                        <p:cTn id="36" dur="1000" fill="hold"/>
                                        <p:tgtEl>
                                          <p:spTgt spid="26632"/>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6628"/>
                                        </p:tgtEl>
                                        <p:attrNameLst>
                                          <p:attrName>style.visibility</p:attrName>
                                        </p:attrNameLst>
                                      </p:cBhvr>
                                      <p:to>
                                        <p:strVal val="visible"/>
                                      </p:to>
                                    </p:set>
                                    <p:anim calcmode="lin" valueType="num">
                                      <p:cBhvr additive="base">
                                        <p:cTn id="39" dur="1000" fill="hold"/>
                                        <p:tgtEl>
                                          <p:spTgt spid="26628"/>
                                        </p:tgtEl>
                                        <p:attrNameLst>
                                          <p:attrName>ppt_x</p:attrName>
                                        </p:attrNameLst>
                                      </p:cBhvr>
                                      <p:tavLst>
                                        <p:tav tm="0">
                                          <p:val>
                                            <p:strVal val="#ppt_x"/>
                                          </p:val>
                                        </p:tav>
                                        <p:tav tm="100000">
                                          <p:val>
                                            <p:strVal val="#ppt_x"/>
                                          </p:val>
                                        </p:tav>
                                      </p:tavLst>
                                    </p:anim>
                                    <p:anim calcmode="lin" valueType="num">
                                      <p:cBhvr additive="base">
                                        <p:cTn id="40" dur="1000" fill="hold"/>
                                        <p:tgtEl>
                                          <p:spTgt spid="26628"/>
                                        </p:tgtEl>
                                        <p:attrNameLst>
                                          <p:attrName>ppt_y</p:attrName>
                                        </p:attrNameLst>
                                      </p:cBhvr>
                                      <p:tavLst>
                                        <p:tav tm="0">
                                          <p:val>
                                            <p:strVal val="0-#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6665"/>
                                        </p:tgtEl>
                                        <p:attrNameLst>
                                          <p:attrName>style.visibility</p:attrName>
                                        </p:attrNameLst>
                                      </p:cBhvr>
                                      <p:to>
                                        <p:strVal val="visible"/>
                                      </p:to>
                                    </p:set>
                                    <p:anim calcmode="lin" valueType="num">
                                      <p:cBhvr additive="base">
                                        <p:cTn id="47" dur="1000" fill="hold"/>
                                        <p:tgtEl>
                                          <p:spTgt spid="26665"/>
                                        </p:tgtEl>
                                        <p:attrNameLst>
                                          <p:attrName>ppt_x</p:attrName>
                                        </p:attrNameLst>
                                      </p:cBhvr>
                                      <p:tavLst>
                                        <p:tav tm="0">
                                          <p:val>
                                            <p:strVal val="0-#ppt_w/2"/>
                                          </p:val>
                                        </p:tav>
                                        <p:tav tm="100000">
                                          <p:val>
                                            <p:strVal val="#ppt_x"/>
                                          </p:val>
                                        </p:tav>
                                      </p:tavLst>
                                    </p:anim>
                                    <p:anim calcmode="lin" valueType="num">
                                      <p:cBhvr additive="base">
                                        <p:cTn id="48" dur="1000" fill="hold"/>
                                        <p:tgtEl>
                                          <p:spTgt spid="26665"/>
                                        </p:tgtEl>
                                        <p:attrNameLst>
                                          <p:attrName>ppt_y</p:attrName>
                                        </p:attrNameLst>
                                      </p:cBhvr>
                                      <p:tavLst>
                                        <p:tav tm="0">
                                          <p:val>
                                            <p:strVal val="#ppt_y"/>
                                          </p:val>
                                        </p:tav>
                                        <p:tav tm="100000">
                                          <p:val>
                                            <p:strVal val="#ppt_y"/>
                                          </p:val>
                                        </p:tav>
                                      </p:tavLst>
                                    </p:anim>
                                  </p:childTnLst>
                                </p:cTn>
                              </p:par>
                              <p:par>
                                <p:cTn id="49" presetID="2" presetClass="entr" presetSubtype="12"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 calcmode="lin" valueType="num">
                                      <p:cBhvr additive="base">
                                        <p:cTn id="51" dur="500" fill="hold"/>
                                        <p:tgtEl>
                                          <p:spTgt spid="67"/>
                                        </p:tgtEl>
                                        <p:attrNameLst>
                                          <p:attrName>ppt_x</p:attrName>
                                        </p:attrNameLst>
                                      </p:cBhvr>
                                      <p:tavLst>
                                        <p:tav tm="0">
                                          <p:val>
                                            <p:strVal val="0-#ppt_w/2"/>
                                          </p:val>
                                        </p:tav>
                                        <p:tav tm="100000">
                                          <p:val>
                                            <p:strVal val="#ppt_x"/>
                                          </p:val>
                                        </p:tav>
                                      </p:tavLst>
                                    </p:anim>
                                    <p:anim calcmode="lin" valueType="num">
                                      <p:cBhvr additive="base">
                                        <p:cTn id="52" dur="500" fill="hold"/>
                                        <p:tgtEl>
                                          <p:spTgt spid="67"/>
                                        </p:tgtEl>
                                        <p:attrNameLst>
                                          <p:attrName>ppt_y</p:attrName>
                                        </p:attrNameLst>
                                      </p:cBhvr>
                                      <p:tavLst>
                                        <p:tav tm="0">
                                          <p:val>
                                            <p:strVal val="1+#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26656"/>
                                        </p:tgtEl>
                                        <p:attrNameLst>
                                          <p:attrName>style.visibility</p:attrName>
                                        </p:attrNameLst>
                                      </p:cBhvr>
                                      <p:to>
                                        <p:strVal val="visible"/>
                                      </p:to>
                                    </p:set>
                                    <p:anim calcmode="lin" valueType="num">
                                      <p:cBhvr additive="base">
                                        <p:cTn id="55" dur="1000" fill="hold"/>
                                        <p:tgtEl>
                                          <p:spTgt spid="26656"/>
                                        </p:tgtEl>
                                        <p:attrNameLst>
                                          <p:attrName>ppt_x</p:attrName>
                                        </p:attrNameLst>
                                      </p:cBhvr>
                                      <p:tavLst>
                                        <p:tav tm="0">
                                          <p:val>
                                            <p:strVal val="0-#ppt_w/2"/>
                                          </p:val>
                                        </p:tav>
                                        <p:tav tm="100000">
                                          <p:val>
                                            <p:strVal val="#ppt_x"/>
                                          </p:val>
                                        </p:tav>
                                      </p:tavLst>
                                    </p:anim>
                                    <p:anim calcmode="lin" valueType="num">
                                      <p:cBhvr additive="base">
                                        <p:cTn id="56" dur="1000" fill="hold"/>
                                        <p:tgtEl>
                                          <p:spTgt spid="26656"/>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629"/>
                                        </p:tgtEl>
                                        <p:attrNameLst>
                                          <p:attrName>style.visibility</p:attrName>
                                        </p:attrNameLst>
                                      </p:cBhvr>
                                      <p:to>
                                        <p:strVal val="visible"/>
                                      </p:to>
                                    </p:set>
                                    <p:anim calcmode="lin" valueType="num">
                                      <p:cBhvr additive="base">
                                        <p:cTn id="59" dur="500" fill="hold"/>
                                        <p:tgtEl>
                                          <p:spTgt spid="26629"/>
                                        </p:tgtEl>
                                        <p:attrNameLst>
                                          <p:attrName>ppt_x</p:attrName>
                                        </p:attrNameLst>
                                      </p:cBhvr>
                                      <p:tavLst>
                                        <p:tav tm="0">
                                          <p:val>
                                            <p:strVal val="#ppt_x"/>
                                          </p:val>
                                        </p:tav>
                                        <p:tav tm="100000">
                                          <p:val>
                                            <p:strVal val="#ppt_x"/>
                                          </p:val>
                                        </p:tav>
                                      </p:tavLst>
                                    </p:anim>
                                    <p:anim calcmode="lin" valueType="num">
                                      <p:cBhvr additive="base">
                                        <p:cTn id="60" dur="500" fill="hold"/>
                                        <p:tgtEl>
                                          <p:spTgt spid="26629"/>
                                        </p:tgtEl>
                                        <p:attrNameLst>
                                          <p:attrName>ppt_y</p:attrName>
                                        </p:attrNameLst>
                                      </p:cBhvr>
                                      <p:tavLst>
                                        <p:tav tm="0">
                                          <p:val>
                                            <p:strVal val="1+#ppt_h/2"/>
                                          </p:val>
                                        </p:tav>
                                        <p:tav tm="100000">
                                          <p:val>
                                            <p:strVal val="#ppt_y"/>
                                          </p:val>
                                        </p:tav>
                                      </p:tavLst>
                                    </p:anim>
                                  </p:childTnLst>
                                </p:cTn>
                              </p:par>
                              <p:par>
                                <p:cTn id="61" presetID="2" presetClass="entr" presetSubtype="12"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0-#ppt_w/2"/>
                                          </p:val>
                                        </p:tav>
                                        <p:tav tm="100000">
                                          <p:val>
                                            <p:strVal val="#ppt_x"/>
                                          </p:val>
                                        </p:tav>
                                      </p:tavLst>
                                    </p:anim>
                                    <p:anim calcmode="lin" valueType="num">
                                      <p:cBhvr additive="base">
                                        <p:cTn id="64" dur="500" fill="hold"/>
                                        <p:tgtEl>
                                          <p:spTgt spid="66"/>
                                        </p:tgtEl>
                                        <p:attrNameLst>
                                          <p:attrName>ppt_y</p:attrName>
                                        </p:attrNameLst>
                                      </p:cBhvr>
                                      <p:tavLst>
                                        <p:tav tm="0">
                                          <p:val>
                                            <p:strVal val="1+#ppt_h/2"/>
                                          </p:val>
                                        </p:tav>
                                        <p:tav tm="100000">
                                          <p:val>
                                            <p:strVal val="#ppt_y"/>
                                          </p:val>
                                        </p:tav>
                                      </p:tavLst>
                                    </p:anim>
                                  </p:childTnLst>
                                </p:cTn>
                              </p:par>
                              <p:par>
                                <p:cTn id="65" presetID="2" presetClass="entr" presetSubtype="12" fill="hold" grpId="0" nodeType="withEffect">
                                  <p:stCondLst>
                                    <p:cond delay="0"/>
                                  </p:stCondLst>
                                  <p:childTnLst>
                                    <p:set>
                                      <p:cBhvr>
                                        <p:cTn id="66" dur="1" fill="hold">
                                          <p:stCondLst>
                                            <p:cond delay="0"/>
                                          </p:stCondLst>
                                        </p:cTn>
                                        <p:tgtEl>
                                          <p:spTgt spid="26630"/>
                                        </p:tgtEl>
                                        <p:attrNameLst>
                                          <p:attrName>style.visibility</p:attrName>
                                        </p:attrNameLst>
                                      </p:cBhvr>
                                      <p:to>
                                        <p:strVal val="visible"/>
                                      </p:to>
                                    </p:set>
                                    <p:anim calcmode="lin" valueType="num">
                                      <p:cBhvr additive="base">
                                        <p:cTn id="67" dur="1000" fill="hold"/>
                                        <p:tgtEl>
                                          <p:spTgt spid="26630"/>
                                        </p:tgtEl>
                                        <p:attrNameLst>
                                          <p:attrName>ppt_x</p:attrName>
                                        </p:attrNameLst>
                                      </p:cBhvr>
                                      <p:tavLst>
                                        <p:tav tm="0">
                                          <p:val>
                                            <p:strVal val="0-#ppt_w/2"/>
                                          </p:val>
                                        </p:tav>
                                        <p:tav tm="100000">
                                          <p:val>
                                            <p:strVal val="#ppt_x"/>
                                          </p:val>
                                        </p:tav>
                                      </p:tavLst>
                                    </p:anim>
                                    <p:anim calcmode="lin" valueType="num">
                                      <p:cBhvr additive="base">
                                        <p:cTn id="68" dur="1000" fill="hold"/>
                                        <p:tgtEl>
                                          <p:spTgt spid="26630"/>
                                        </p:tgtEl>
                                        <p:attrNameLst>
                                          <p:attrName>ppt_y</p:attrName>
                                        </p:attrNameLst>
                                      </p:cBhvr>
                                      <p:tavLst>
                                        <p:tav tm="0">
                                          <p:val>
                                            <p:strVal val="1+#ppt_h/2"/>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26631"/>
                                        </p:tgtEl>
                                        <p:attrNameLst>
                                          <p:attrName>style.visibility</p:attrName>
                                        </p:attrNameLst>
                                      </p:cBhvr>
                                      <p:to>
                                        <p:strVal val="visible"/>
                                      </p:to>
                                    </p:set>
                                    <p:anim calcmode="lin" valueType="num">
                                      <p:cBhvr additive="base">
                                        <p:cTn id="71" dur="1000" fill="hold"/>
                                        <p:tgtEl>
                                          <p:spTgt spid="26631"/>
                                        </p:tgtEl>
                                        <p:attrNameLst>
                                          <p:attrName>ppt_x</p:attrName>
                                        </p:attrNameLst>
                                      </p:cBhvr>
                                      <p:tavLst>
                                        <p:tav tm="0">
                                          <p:val>
                                            <p:strVal val="1+#ppt_w/2"/>
                                          </p:val>
                                        </p:tav>
                                        <p:tav tm="100000">
                                          <p:val>
                                            <p:strVal val="#ppt_x"/>
                                          </p:val>
                                        </p:tav>
                                      </p:tavLst>
                                    </p:anim>
                                    <p:anim calcmode="lin" valueType="num">
                                      <p:cBhvr additive="base">
                                        <p:cTn id="72" dur="1000" fill="hold"/>
                                        <p:tgtEl>
                                          <p:spTgt spid="26631"/>
                                        </p:tgtEl>
                                        <p:attrNameLst>
                                          <p:attrName>ppt_y</p:attrName>
                                        </p:attrNameLst>
                                      </p:cBhvr>
                                      <p:tavLst>
                                        <p:tav tm="0">
                                          <p:val>
                                            <p:strVal val="1+#ppt_h/2"/>
                                          </p:val>
                                        </p:tav>
                                        <p:tav tm="100000">
                                          <p:val>
                                            <p:strVal val="#ppt_y"/>
                                          </p:val>
                                        </p:tav>
                                      </p:tavLst>
                                    </p:anim>
                                  </p:childTnLst>
                                </p:cTn>
                              </p:par>
                              <p:par>
                                <p:cTn id="73" presetID="2" presetClass="entr" presetSubtype="9" fill="hold" grpId="0" nodeType="withEffect">
                                  <p:stCondLst>
                                    <p:cond delay="0"/>
                                  </p:stCondLst>
                                  <p:childTnLst>
                                    <p:set>
                                      <p:cBhvr>
                                        <p:cTn id="74" dur="1" fill="hold">
                                          <p:stCondLst>
                                            <p:cond delay="0"/>
                                          </p:stCondLst>
                                        </p:cTn>
                                        <p:tgtEl>
                                          <p:spTgt spid="26634"/>
                                        </p:tgtEl>
                                        <p:attrNameLst>
                                          <p:attrName>style.visibility</p:attrName>
                                        </p:attrNameLst>
                                      </p:cBhvr>
                                      <p:to>
                                        <p:strVal val="visible"/>
                                      </p:to>
                                    </p:set>
                                    <p:anim calcmode="lin" valueType="num">
                                      <p:cBhvr additive="base">
                                        <p:cTn id="75" dur="1000" fill="hold"/>
                                        <p:tgtEl>
                                          <p:spTgt spid="26634"/>
                                        </p:tgtEl>
                                        <p:attrNameLst>
                                          <p:attrName>ppt_x</p:attrName>
                                        </p:attrNameLst>
                                      </p:cBhvr>
                                      <p:tavLst>
                                        <p:tav tm="0">
                                          <p:val>
                                            <p:strVal val="0-#ppt_w/2"/>
                                          </p:val>
                                        </p:tav>
                                        <p:tav tm="100000">
                                          <p:val>
                                            <p:strVal val="#ppt_x"/>
                                          </p:val>
                                        </p:tav>
                                      </p:tavLst>
                                    </p:anim>
                                    <p:anim calcmode="lin" valueType="num">
                                      <p:cBhvr additive="base">
                                        <p:cTn id="76" dur="1000" fill="hold"/>
                                        <p:tgtEl>
                                          <p:spTgt spid="26634"/>
                                        </p:tgtEl>
                                        <p:attrNameLst>
                                          <p:attrName>ppt_y</p:attrName>
                                        </p:attrNameLst>
                                      </p:cBhvr>
                                      <p:tavLst>
                                        <p:tav tm="0">
                                          <p:val>
                                            <p:strVal val="0-#ppt_h/2"/>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6635"/>
                                        </p:tgtEl>
                                        <p:attrNameLst>
                                          <p:attrName>style.visibility</p:attrName>
                                        </p:attrNameLst>
                                      </p:cBhvr>
                                      <p:to>
                                        <p:strVal val="visible"/>
                                      </p:to>
                                    </p:set>
                                    <p:anim calcmode="lin" valueType="num">
                                      <p:cBhvr additive="base">
                                        <p:cTn id="79" dur="1000" fill="hold"/>
                                        <p:tgtEl>
                                          <p:spTgt spid="26635"/>
                                        </p:tgtEl>
                                        <p:attrNameLst>
                                          <p:attrName>ppt_x</p:attrName>
                                        </p:attrNameLst>
                                      </p:cBhvr>
                                      <p:tavLst>
                                        <p:tav tm="0">
                                          <p:val>
                                            <p:strVal val="0-#ppt_w/2"/>
                                          </p:val>
                                        </p:tav>
                                        <p:tav tm="100000">
                                          <p:val>
                                            <p:strVal val="#ppt_x"/>
                                          </p:val>
                                        </p:tav>
                                      </p:tavLst>
                                    </p:anim>
                                    <p:anim calcmode="lin" valueType="num">
                                      <p:cBhvr additive="base">
                                        <p:cTn id="80" dur="1000" fill="hold"/>
                                        <p:tgtEl>
                                          <p:spTgt spid="26635"/>
                                        </p:tgtEl>
                                        <p:attrNameLst>
                                          <p:attrName>ppt_y</p:attrName>
                                        </p:attrNameLst>
                                      </p:cBhvr>
                                      <p:tavLst>
                                        <p:tav tm="0">
                                          <p:val>
                                            <p:strVal val="#ppt_y"/>
                                          </p:val>
                                        </p:tav>
                                        <p:tav tm="100000">
                                          <p:val>
                                            <p:strVal val="#ppt_y"/>
                                          </p:val>
                                        </p:tav>
                                      </p:tavLst>
                                    </p:anim>
                                  </p:childTnLst>
                                </p:cTn>
                              </p:par>
                              <p:par>
                                <p:cTn id="81" presetID="2" presetClass="entr" presetSubtype="1" fill="hold" grpId="1" nodeType="withEffect">
                                  <p:stCondLst>
                                    <p:cond delay="0"/>
                                  </p:stCondLst>
                                  <p:childTnLst>
                                    <p:set>
                                      <p:cBhvr>
                                        <p:cTn id="82" dur="1" fill="hold">
                                          <p:stCondLst>
                                            <p:cond delay="0"/>
                                          </p:stCondLst>
                                        </p:cTn>
                                        <p:tgtEl>
                                          <p:spTgt spid="26655"/>
                                        </p:tgtEl>
                                        <p:attrNameLst>
                                          <p:attrName>style.visibility</p:attrName>
                                        </p:attrNameLst>
                                      </p:cBhvr>
                                      <p:to>
                                        <p:strVal val="visible"/>
                                      </p:to>
                                    </p:set>
                                    <p:anim calcmode="lin" valueType="num">
                                      <p:cBhvr additive="base">
                                        <p:cTn id="83" dur="1000" fill="hold"/>
                                        <p:tgtEl>
                                          <p:spTgt spid="26655"/>
                                        </p:tgtEl>
                                        <p:attrNameLst>
                                          <p:attrName>ppt_x</p:attrName>
                                        </p:attrNameLst>
                                      </p:cBhvr>
                                      <p:tavLst>
                                        <p:tav tm="0">
                                          <p:val>
                                            <p:strVal val="#ppt_x"/>
                                          </p:val>
                                        </p:tav>
                                        <p:tav tm="100000">
                                          <p:val>
                                            <p:strVal val="#ppt_x"/>
                                          </p:val>
                                        </p:tav>
                                      </p:tavLst>
                                    </p:anim>
                                    <p:anim calcmode="lin" valueType="num">
                                      <p:cBhvr additive="base">
                                        <p:cTn id="84" dur="1000" fill="hold"/>
                                        <p:tgtEl>
                                          <p:spTgt spid="26655"/>
                                        </p:tgtEl>
                                        <p:attrNameLst>
                                          <p:attrName>ppt_y</p:attrName>
                                        </p:attrNameLst>
                                      </p:cBhvr>
                                      <p:tavLst>
                                        <p:tav tm="0">
                                          <p:val>
                                            <p:strVal val="0-#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654"/>
                                        </p:tgtEl>
                                        <p:attrNameLst>
                                          <p:attrName>style.visibility</p:attrName>
                                        </p:attrNameLst>
                                      </p:cBhvr>
                                      <p:to>
                                        <p:strVal val="visible"/>
                                      </p:to>
                                    </p:set>
                                    <p:anim calcmode="lin" valueType="num">
                                      <p:cBhvr additive="base">
                                        <p:cTn id="87" dur="1000" fill="hold"/>
                                        <p:tgtEl>
                                          <p:spTgt spid="26654"/>
                                        </p:tgtEl>
                                        <p:attrNameLst>
                                          <p:attrName>ppt_x</p:attrName>
                                        </p:attrNameLst>
                                      </p:cBhvr>
                                      <p:tavLst>
                                        <p:tav tm="0">
                                          <p:val>
                                            <p:strVal val="#ppt_x"/>
                                          </p:val>
                                        </p:tav>
                                        <p:tav tm="100000">
                                          <p:val>
                                            <p:strVal val="#ppt_x"/>
                                          </p:val>
                                        </p:tav>
                                      </p:tavLst>
                                    </p:anim>
                                    <p:anim calcmode="lin" valueType="num">
                                      <p:cBhvr additive="base">
                                        <p:cTn id="88" dur="1000" fill="hold"/>
                                        <p:tgtEl>
                                          <p:spTgt spid="26654"/>
                                        </p:tgtEl>
                                        <p:attrNameLst>
                                          <p:attrName>ppt_y</p:attrName>
                                        </p:attrNameLst>
                                      </p:cBhvr>
                                      <p:tavLst>
                                        <p:tav tm="0">
                                          <p:val>
                                            <p:strVal val="1+#ppt_h/2"/>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26655"/>
                                        </p:tgtEl>
                                        <p:attrNameLst>
                                          <p:attrName>style.visibility</p:attrName>
                                        </p:attrNameLst>
                                      </p:cBhvr>
                                      <p:to>
                                        <p:strVal val="visible"/>
                                      </p:to>
                                    </p:set>
                                    <p:anim calcmode="lin" valueType="num">
                                      <p:cBhvr additive="base">
                                        <p:cTn id="91" dur="1000" fill="hold"/>
                                        <p:tgtEl>
                                          <p:spTgt spid="26655"/>
                                        </p:tgtEl>
                                        <p:attrNameLst>
                                          <p:attrName>ppt_x</p:attrName>
                                        </p:attrNameLst>
                                      </p:cBhvr>
                                      <p:tavLst>
                                        <p:tav tm="0">
                                          <p:val>
                                            <p:strVal val="0-#ppt_w/2"/>
                                          </p:val>
                                        </p:tav>
                                        <p:tav tm="100000">
                                          <p:val>
                                            <p:strVal val="#ppt_x"/>
                                          </p:val>
                                        </p:tav>
                                      </p:tavLst>
                                    </p:anim>
                                    <p:anim calcmode="lin" valueType="num">
                                      <p:cBhvr additive="base">
                                        <p:cTn id="92" dur="1000" fill="hold"/>
                                        <p:tgtEl>
                                          <p:spTgt spid="26655"/>
                                        </p:tgtEl>
                                        <p:attrNameLst>
                                          <p:attrName>ppt_y</p:attrName>
                                        </p:attrNameLst>
                                      </p:cBhvr>
                                      <p:tavLst>
                                        <p:tav tm="0">
                                          <p:val>
                                            <p:strVal val="#ppt_y"/>
                                          </p:val>
                                        </p:tav>
                                        <p:tav tm="100000">
                                          <p:val>
                                            <p:strVal val="#ppt_y"/>
                                          </p:val>
                                        </p:tav>
                                      </p:tavLst>
                                    </p:anim>
                                  </p:childTnLst>
                                </p:cTn>
                              </p:par>
                              <p:par>
                                <p:cTn id="93" presetID="2" presetClass="entr" presetSubtype="12" fill="hold" nodeType="withEffect">
                                  <p:stCondLst>
                                    <p:cond delay="0"/>
                                  </p:stCondLst>
                                  <p:childTnLst>
                                    <p:set>
                                      <p:cBhvr>
                                        <p:cTn id="94" dur="1" fill="hold">
                                          <p:stCondLst>
                                            <p:cond delay="0"/>
                                          </p:stCondLst>
                                        </p:cTn>
                                        <p:tgtEl>
                                          <p:spTgt spid="26657"/>
                                        </p:tgtEl>
                                        <p:attrNameLst>
                                          <p:attrName>style.visibility</p:attrName>
                                        </p:attrNameLst>
                                      </p:cBhvr>
                                      <p:to>
                                        <p:strVal val="visible"/>
                                      </p:to>
                                    </p:set>
                                    <p:anim calcmode="lin" valueType="num">
                                      <p:cBhvr additive="base">
                                        <p:cTn id="95" dur="1000" fill="hold"/>
                                        <p:tgtEl>
                                          <p:spTgt spid="26657"/>
                                        </p:tgtEl>
                                        <p:attrNameLst>
                                          <p:attrName>ppt_x</p:attrName>
                                        </p:attrNameLst>
                                      </p:cBhvr>
                                      <p:tavLst>
                                        <p:tav tm="0">
                                          <p:val>
                                            <p:strVal val="0-#ppt_w/2"/>
                                          </p:val>
                                        </p:tav>
                                        <p:tav tm="100000">
                                          <p:val>
                                            <p:strVal val="#ppt_x"/>
                                          </p:val>
                                        </p:tav>
                                      </p:tavLst>
                                    </p:anim>
                                    <p:anim calcmode="lin" valueType="num">
                                      <p:cBhvr additive="base">
                                        <p:cTn id="96" dur="1000" fill="hold"/>
                                        <p:tgtEl>
                                          <p:spTgt spid="26657"/>
                                        </p:tgtEl>
                                        <p:attrNameLst>
                                          <p:attrName>ppt_y</p:attrName>
                                        </p:attrNameLst>
                                      </p:cBhvr>
                                      <p:tavLst>
                                        <p:tav tm="0">
                                          <p:val>
                                            <p:strVal val="1+#ppt_h/2"/>
                                          </p:val>
                                        </p:tav>
                                        <p:tav tm="100000">
                                          <p:val>
                                            <p:strVal val="#ppt_y"/>
                                          </p:val>
                                        </p:tav>
                                      </p:tavLst>
                                    </p:anim>
                                  </p:childTnLst>
                                </p:cTn>
                              </p:par>
                              <p:par>
                                <p:cTn id="97" presetID="2" presetClass="entr" presetSubtype="3" fill="hold" nodeType="withEffect">
                                  <p:stCondLst>
                                    <p:cond delay="0"/>
                                  </p:stCondLst>
                                  <p:childTnLst>
                                    <p:set>
                                      <p:cBhvr>
                                        <p:cTn id="98" dur="1" fill="hold">
                                          <p:stCondLst>
                                            <p:cond delay="0"/>
                                          </p:stCondLst>
                                        </p:cTn>
                                        <p:tgtEl>
                                          <p:spTgt spid="26656"/>
                                        </p:tgtEl>
                                        <p:attrNameLst>
                                          <p:attrName>style.visibility</p:attrName>
                                        </p:attrNameLst>
                                      </p:cBhvr>
                                      <p:to>
                                        <p:strVal val="visible"/>
                                      </p:to>
                                    </p:set>
                                    <p:anim calcmode="lin" valueType="num">
                                      <p:cBhvr additive="base">
                                        <p:cTn id="99" dur="1000" fill="hold"/>
                                        <p:tgtEl>
                                          <p:spTgt spid="26656"/>
                                        </p:tgtEl>
                                        <p:attrNameLst>
                                          <p:attrName>ppt_x</p:attrName>
                                        </p:attrNameLst>
                                      </p:cBhvr>
                                      <p:tavLst>
                                        <p:tav tm="0">
                                          <p:val>
                                            <p:strVal val="1+#ppt_w/2"/>
                                          </p:val>
                                        </p:tav>
                                        <p:tav tm="100000">
                                          <p:val>
                                            <p:strVal val="#ppt_x"/>
                                          </p:val>
                                        </p:tav>
                                      </p:tavLst>
                                    </p:anim>
                                    <p:anim calcmode="lin" valueType="num">
                                      <p:cBhvr additive="base">
                                        <p:cTn id="100" dur="1000" fill="hold"/>
                                        <p:tgtEl>
                                          <p:spTgt spid="26656"/>
                                        </p:tgtEl>
                                        <p:attrNameLst>
                                          <p:attrName>ppt_y</p:attrName>
                                        </p:attrNameLst>
                                      </p:cBhvr>
                                      <p:tavLst>
                                        <p:tav tm="0">
                                          <p:val>
                                            <p:strVal val="0-#ppt_h/2"/>
                                          </p:val>
                                        </p:tav>
                                        <p:tav tm="100000">
                                          <p:val>
                                            <p:strVal val="#ppt_y"/>
                                          </p:val>
                                        </p:tav>
                                      </p:tavLst>
                                    </p:anim>
                                  </p:childTnLst>
                                </p:cTn>
                              </p:par>
                              <p:par>
                                <p:cTn id="101" presetID="2" presetClass="entr" presetSubtype="3" fill="hold" grpId="0" nodeType="withEffect">
                                  <p:stCondLst>
                                    <p:cond delay="0"/>
                                  </p:stCondLst>
                                  <p:childTnLst>
                                    <p:set>
                                      <p:cBhvr>
                                        <p:cTn id="102" dur="1" fill="hold">
                                          <p:stCondLst>
                                            <p:cond delay="0"/>
                                          </p:stCondLst>
                                        </p:cTn>
                                        <p:tgtEl>
                                          <p:spTgt spid="26643"/>
                                        </p:tgtEl>
                                        <p:attrNameLst>
                                          <p:attrName>style.visibility</p:attrName>
                                        </p:attrNameLst>
                                      </p:cBhvr>
                                      <p:to>
                                        <p:strVal val="visible"/>
                                      </p:to>
                                    </p:set>
                                    <p:anim calcmode="lin" valueType="num">
                                      <p:cBhvr additive="base">
                                        <p:cTn id="103" dur="1000" fill="hold"/>
                                        <p:tgtEl>
                                          <p:spTgt spid="26643"/>
                                        </p:tgtEl>
                                        <p:attrNameLst>
                                          <p:attrName>ppt_x</p:attrName>
                                        </p:attrNameLst>
                                      </p:cBhvr>
                                      <p:tavLst>
                                        <p:tav tm="0">
                                          <p:val>
                                            <p:strVal val="1+#ppt_w/2"/>
                                          </p:val>
                                        </p:tav>
                                        <p:tav tm="100000">
                                          <p:val>
                                            <p:strVal val="#ppt_x"/>
                                          </p:val>
                                        </p:tav>
                                      </p:tavLst>
                                    </p:anim>
                                    <p:anim calcmode="lin" valueType="num">
                                      <p:cBhvr additive="base">
                                        <p:cTn id="104" dur="1000" fill="hold"/>
                                        <p:tgtEl>
                                          <p:spTgt spid="26643"/>
                                        </p:tgtEl>
                                        <p:attrNameLst>
                                          <p:attrName>ppt_y</p:attrName>
                                        </p:attrNameLst>
                                      </p:cBhvr>
                                      <p:tavLst>
                                        <p:tav tm="0">
                                          <p:val>
                                            <p:strVal val="0-#ppt_h/2"/>
                                          </p:val>
                                        </p:tav>
                                        <p:tav tm="100000">
                                          <p:val>
                                            <p:strVal val="#ppt_y"/>
                                          </p:val>
                                        </p:tav>
                                      </p:tavLst>
                                    </p:anim>
                                  </p:childTnLst>
                                </p:cTn>
                              </p:par>
                              <p:par>
                                <p:cTn id="105" presetID="2" presetClass="entr" presetSubtype="4" fill="hold" grpId="1" nodeType="withEffect">
                                  <p:stCondLst>
                                    <p:cond delay="0"/>
                                  </p:stCondLst>
                                  <p:childTnLst>
                                    <p:set>
                                      <p:cBhvr>
                                        <p:cTn id="106" dur="1" fill="hold">
                                          <p:stCondLst>
                                            <p:cond delay="0"/>
                                          </p:stCondLst>
                                        </p:cTn>
                                        <p:tgtEl>
                                          <p:spTgt spid="26654"/>
                                        </p:tgtEl>
                                        <p:attrNameLst>
                                          <p:attrName>style.visibility</p:attrName>
                                        </p:attrNameLst>
                                      </p:cBhvr>
                                      <p:to>
                                        <p:strVal val="visible"/>
                                      </p:to>
                                    </p:set>
                                    <p:anim calcmode="lin" valueType="num">
                                      <p:cBhvr additive="base">
                                        <p:cTn id="107" dur="1000" fill="hold"/>
                                        <p:tgtEl>
                                          <p:spTgt spid="26654"/>
                                        </p:tgtEl>
                                        <p:attrNameLst>
                                          <p:attrName>ppt_x</p:attrName>
                                        </p:attrNameLst>
                                      </p:cBhvr>
                                      <p:tavLst>
                                        <p:tav tm="0">
                                          <p:val>
                                            <p:strVal val="#ppt_x"/>
                                          </p:val>
                                        </p:tav>
                                        <p:tav tm="100000">
                                          <p:val>
                                            <p:strVal val="#ppt_x"/>
                                          </p:val>
                                        </p:tav>
                                      </p:tavLst>
                                    </p:anim>
                                    <p:anim calcmode="lin" valueType="num">
                                      <p:cBhvr additive="base">
                                        <p:cTn id="108" dur="1000" fill="hold"/>
                                        <p:tgtEl>
                                          <p:spTgt spid="26654"/>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6657"/>
                                        </p:tgtEl>
                                        <p:attrNameLst>
                                          <p:attrName>style.visibility</p:attrName>
                                        </p:attrNameLst>
                                      </p:cBhvr>
                                      <p:to>
                                        <p:strVal val="visible"/>
                                      </p:to>
                                    </p:set>
                                    <p:anim calcmode="lin" valueType="num">
                                      <p:cBhvr additive="base">
                                        <p:cTn id="111" dur="1000" fill="hold"/>
                                        <p:tgtEl>
                                          <p:spTgt spid="26657"/>
                                        </p:tgtEl>
                                        <p:attrNameLst>
                                          <p:attrName>ppt_x</p:attrName>
                                        </p:attrNameLst>
                                      </p:cBhvr>
                                      <p:tavLst>
                                        <p:tav tm="0">
                                          <p:val>
                                            <p:strVal val="#ppt_x"/>
                                          </p:val>
                                        </p:tav>
                                        <p:tav tm="100000">
                                          <p:val>
                                            <p:strVal val="#ppt_x"/>
                                          </p:val>
                                        </p:tav>
                                      </p:tavLst>
                                    </p:anim>
                                    <p:anim calcmode="lin" valueType="num">
                                      <p:cBhvr additive="base">
                                        <p:cTn id="112" dur="1000" fill="hold"/>
                                        <p:tgtEl>
                                          <p:spTgt spid="26657"/>
                                        </p:tgtEl>
                                        <p:attrNameLst>
                                          <p:attrName>ppt_y</p:attrName>
                                        </p:attrNameLst>
                                      </p:cBhvr>
                                      <p:tavLst>
                                        <p:tav tm="0">
                                          <p:val>
                                            <p:strVal val="1+#ppt_h/2"/>
                                          </p:val>
                                        </p:tav>
                                        <p:tav tm="100000">
                                          <p:val>
                                            <p:strVal val="#ppt_y"/>
                                          </p:val>
                                        </p:tav>
                                      </p:tavLst>
                                    </p:anim>
                                  </p:childTnLst>
                                </p:cTn>
                              </p:par>
                              <p:par>
                                <p:cTn id="113" presetID="2" presetClass="entr" presetSubtype="8" fill="hold" grpId="0" nodeType="withEffect">
                                  <p:stCondLst>
                                    <p:cond delay="0"/>
                                  </p:stCondLst>
                                  <p:childTnLst>
                                    <p:set>
                                      <p:cBhvr>
                                        <p:cTn id="114" dur="1" fill="hold">
                                          <p:stCondLst>
                                            <p:cond delay="0"/>
                                          </p:stCondLst>
                                        </p:cTn>
                                        <p:tgtEl>
                                          <p:spTgt spid="26644"/>
                                        </p:tgtEl>
                                        <p:attrNameLst>
                                          <p:attrName>style.visibility</p:attrName>
                                        </p:attrNameLst>
                                      </p:cBhvr>
                                      <p:to>
                                        <p:strVal val="visible"/>
                                      </p:to>
                                    </p:set>
                                    <p:anim calcmode="lin" valueType="num">
                                      <p:cBhvr additive="base">
                                        <p:cTn id="115" dur="1900" fill="hold"/>
                                        <p:tgtEl>
                                          <p:spTgt spid="26644"/>
                                        </p:tgtEl>
                                        <p:attrNameLst>
                                          <p:attrName>ppt_x</p:attrName>
                                        </p:attrNameLst>
                                      </p:cBhvr>
                                      <p:tavLst>
                                        <p:tav tm="0">
                                          <p:val>
                                            <p:strVal val="0-#ppt_w/2"/>
                                          </p:val>
                                        </p:tav>
                                        <p:tav tm="100000">
                                          <p:val>
                                            <p:strVal val="#ppt_x"/>
                                          </p:val>
                                        </p:tav>
                                      </p:tavLst>
                                    </p:anim>
                                    <p:anim calcmode="lin" valueType="num">
                                      <p:cBhvr additive="base">
                                        <p:cTn id="116" dur="1900" fill="hold"/>
                                        <p:tgtEl>
                                          <p:spTgt spid="26644"/>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0"/>
                                  </p:stCondLst>
                                  <p:childTnLst>
                                    <p:set>
                                      <p:cBhvr>
                                        <p:cTn id="118" dur="1" fill="hold">
                                          <p:stCondLst>
                                            <p:cond delay="0"/>
                                          </p:stCondLst>
                                        </p:cTn>
                                        <p:tgtEl>
                                          <p:spTgt spid="26662"/>
                                        </p:tgtEl>
                                        <p:attrNameLst>
                                          <p:attrName>style.visibility</p:attrName>
                                        </p:attrNameLst>
                                      </p:cBhvr>
                                      <p:to>
                                        <p:strVal val="visible"/>
                                      </p:to>
                                    </p:set>
                                    <p:anim calcmode="lin" valueType="num">
                                      <p:cBhvr additive="base">
                                        <p:cTn id="119" dur="1000" fill="hold"/>
                                        <p:tgtEl>
                                          <p:spTgt spid="26662"/>
                                        </p:tgtEl>
                                        <p:attrNameLst>
                                          <p:attrName>ppt_x</p:attrName>
                                        </p:attrNameLst>
                                      </p:cBhvr>
                                      <p:tavLst>
                                        <p:tav tm="0">
                                          <p:val>
                                            <p:strVal val="0-#ppt_w/2"/>
                                          </p:val>
                                        </p:tav>
                                        <p:tav tm="100000">
                                          <p:val>
                                            <p:strVal val="#ppt_x"/>
                                          </p:val>
                                        </p:tav>
                                      </p:tavLst>
                                    </p:anim>
                                    <p:anim calcmode="lin" valueType="num">
                                      <p:cBhvr additive="base">
                                        <p:cTn id="120" dur="1000" fill="hold"/>
                                        <p:tgtEl>
                                          <p:spTgt spid="26662"/>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26663"/>
                                        </p:tgtEl>
                                        <p:attrNameLst>
                                          <p:attrName>style.visibility</p:attrName>
                                        </p:attrNameLst>
                                      </p:cBhvr>
                                      <p:to>
                                        <p:strVal val="visible"/>
                                      </p:to>
                                    </p:set>
                                    <p:anim calcmode="lin" valueType="num">
                                      <p:cBhvr additive="base">
                                        <p:cTn id="123" dur="1000" fill="hold"/>
                                        <p:tgtEl>
                                          <p:spTgt spid="26663"/>
                                        </p:tgtEl>
                                        <p:attrNameLst>
                                          <p:attrName>ppt_x</p:attrName>
                                        </p:attrNameLst>
                                      </p:cBhvr>
                                      <p:tavLst>
                                        <p:tav tm="0">
                                          <p:val>
                                            <p:strVal val="0-#ppt_w/2"/>
                                          </p:val>
                                        </p:tav>
                                        <p:tav tm="100000">
                                          <p:val>
                                            <p:strVal val="#ppt_x"/>
                                          </p:val>
                                        </p:tav>
                                      </p:tavLst>
                                    </p:anim>
                                    <p:anim calcmode="lin" valueType="num">
                                      <p:cBhvr additive="base">
                                        <p:cTn id="124" dur="1000" fill="hold"/>
                                        <p:tgtEl>
                                          <p:spTgt spid="26663"/>
                                        </p:tgtEl>
                                        <p:attrNameLst>
                                          <p:attrName>ppt_y</p:attrName>
                                        </p:attrNameLst>
                                      </p:cBhvr>
                                      <p:tavLst>
                                        <p:tav tm="0">
                                          <p:val>
                                            <p:strVal val="#ppt_y"/>
                                          </p:val>
                                        </p:tav>
                                        <p:tav tm="100000">
                                          <p:val>
                                            <p:strVal val="#ppt_y"/>
                                          </p:val>
                                        </p:tav>
                                      </p:tavLst>
                                    </p:anim>
                                  </p:childTnLst>
                                </p:cTn>
                              </p:par>
                              <p:par>
                                <p:cTn id="125" presetID="2" presetClass="entr" presetSubtype="1" fill="hold" grpId="0" nodeType="withEffect">
                                  <p:stCondLst>
                                    <p:cond delay="0"/>
                                  </p:stCondLst>
                                  <p:childTnLst>
                                    <p:set>
                                      <p:cBhvr>
                                        <p:cTn id="126" dur="1" fill="hold">
                                          <p:stCondLst>
                                            <p:cond delay="0"/>
                                          </p:stCondLst>
                                        </p:cTn>
                                        <p:tgtEl>
                                          <p:spTgt spid="26661"/>
                                        </p:tgtEl>
                                        <p:attrNameLst>
                                          <p:attrName>style.visibility</p:attrName>
                                        </p:attrNameLst>
                                      </p:cBhvr>
                                      <p:to>
                                        <p:strVal val="visible"/>
                                      </p:to>
                                    </p:set>
                                    <p:anim calcmode="lin" valueType="num">
                                      <p:cBhvr additive="base">
                                        <p:cTn id="127" dur="1000" fill="hold"/>
                                        <p:tgtEl>
                                          <p:spTgt spid="26661"/>
                                        </p:tgtEl>
                                        <p:attrNameLst>
                                          <p:attrName>ppt_x</p:attrName>
                                        </p:attrNameLst>
                                      </p:cBhvr>
                                      <p:tavLst>
                                        <p:tav tm="0">
                                          <p:val>
                                            <p:strVal val="#ppt_x"/>
                                          </p:val>
                                        </p:tav>
                                        <p:tav tm="100000">
                                          <p:val>
                                            <p:strVal val="#ppt_x"/>
                                          </p:val>
                                        </p:tav>
                                      </p:tavLst>
                                    </p:anim>
                                    <p:anim calcmode="lin" valueType="num">
                                      <p:cBhvr additive="base">
                                        <p:cTn id="128" dur="1000" fill="hold"/>
                                        <p:tgtEl>
                                          <p:spTgt spid="26661"/>
                                        </p:tgtEl>
                                        <p:attrNameLst>
                                          <p:attrName>ppt_y</p:attrName>
                                        </p:attrNameLst>
                                      </p:cBhvr>
                                      <p:tavLst>
                                        <p:tav tm="0">
                                          <p:val>
                                            <p:strVal val="0-#ppt_h/2"/>
                                          </p:val>
                                        </p:tav>
                                        <p:tav tm="100000">
                                          <p:val>
                                            <p:strVal val="#ppt_y"/>
                                          </p:val>
                                        </p:tav>
                                      </p:tavLst>
                                    </p:anim>
                                  </p:childTnLst>
                                </p:cTn>
                              </p:par>
                              <p:par>
                                <p:cTn id="129" presetID="2" presetClass="entr" presetSubtype="6" fill="hold" grpId="0" nodeType="withEffect">
                                  <p:stCondLst>
                                    <p:cond delay="0"/>
                                  </p:stCondLst>
                                  <p:childTnLst>
                                    <p:set>
                                      <p:cBhvr>
                                        <p:cTn id="130" dur="1" fill="hold">
                                          <p:stCondLst>
                                            <p:cond delay="0"/>
                                          </p:stCondLst>
                                        </p:cTn>
                                        <p:tgtEl>
                                          <p:spTgt spid="26659"/>
                                        </p:tgtEl>
                                        <p:attrNameLst>
                                          <p:attrName>style.visibility</p:attrName>
                                        </p:attrNameLst>
                                      </p:cBhvr>
                                      <p:to>
                                        <p:strVal val="visible"/>
                                      </p:to>
                                    </p:set>
                                    <p:anim calcmode="lin" valueType="num">
                                      <p:cBhvr additive="base">
                                        <p:cTn id="131" dur="1000" fill="hold"/>
                                        <p:tgtEl>
                                          <p:spTgt spid="26659"/>
                                        </p:tgtEl>
                                        <p:attrNameLst>
                                          <p:attrName>ppt_x</p:attrName>
                                        </p:attrNameLst>
                                      </p:cBhvr>
                                      <p:tavLst>
                                        <p:tav tm="0">
                                          <p:val>
                                            <p:strVal val="1+#ppt_w/2"/>
                                          </p:val>
                                        </p:tav>
                                        <p:tav tm="100000">
                                          <p:val>
                                            <p:strVal val="#ppt_x"/>
                                          </p:val>
                                        </p:tav>
                                      </p:tavLst>
                                    </p:anim>
                                    <p:anim calcmode="lin" valueType="num">
                                      <p:cBhvr additive="base">
                                        <p:cTn id="132" dur="1000" fill="hold"/>
                                        <p:tgtEl>
                                          <p:spTgt spid="26659"/>
                                        </p:tgtEl>
                                        <p:attrNameLst>
                                          <p:attrName>ppt_y</p:attrName>
                                        </p:attrNameLst>
                                      </p:cBhvr>
                                      <p:tavLst>
                                        <p:tav tm="0">
                                          <p:val>
                                            <p:strVal val="1+#ppt_h/2"/>
                                          </p:val>
                                        </p:tav>
                                        <p:tav tm="100000">
                                          <p:val>
                                            <p:strVal val="#ppt_y"/>
                                          </p:val>
                                        </p:tav>
                                      </p:tavLst>
                                    </p:anim>
                                  </p:childTnLst>
                                </p:cTn>
                              </p:par>
                              <p:par>
                                <p:cTn id="133" presetID="2" presetClass="entr" presetSubtype="3" fill="hold" grpId="0" nodeType="withEffect">
                                  <p:stCondLst>
                                    <p:cond delay="0"/>
                                  </p:stCondLst>
                                  <p:childTnLst>
                                    <p:set>
                                      <p:cBhvr>
                                        <p:cTn id="134" dur="1" fill="hold">
                                          <p:stCondLst>
                                            <p:cond delay="0"/>
                                          </p:stCondLst>
                                        </p:cTn>
                                        <p:tgtEl>
                                          <p:spTgt spid="26660"/>
                                        </p:tgtEl>
                                        <p:attrNameLst>
                                          <p:attrName>style.visibility</p:attrName>
                                        </p:attrNameLst>
                                      </p:cBhvr>
                                      <p:to>
                                        <p:strVal val="visible"/>
                                      </p:to>
                                    </p:set>
                                    <p:anim calcmode="lin" valueType="num">
                                      <p:cBhvr additive="base">
                                        <p:cTn id="135" dur="1000" fill="hold"/>
                                        <p:tgtEl>
                                          <p:spTgt spid="26660"/>
                                        </p:tgtEl>
                                        <p:attrNameLst>
                                          <p:attrName>ppt_x</p:attrName>
                                        </p:attrNameLst>
                                      </p:cBhvr>
                                      <p:tavLst>
                                        <p:tav tm="0">
                                          <p:val>
                                            <p:strVal val="1+#ppt_w/2"/>
                                          </p:val>
                                        </p:tav>
                                        <p:tav tm="100000">
                                          <p:val>
                                            <p:strVal val="#ppt_x"/>
                                          </p:val>
                                        </p:tav>
                                      </p:tavLst>
                                    </p:anim>
                                    <p:anim calcmode="lin" valueType="num">
                                      <p:cBhvr additive="base">
                                        <p:cTn id="136" dur="1000" fill="hold"/>
                                        <p:tgtEl>
                                          <p:spTgt spid="26660"/>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0"/>
                                  </p:stCondLst>
                                  <p:childTnLst>
                                    <p:set>
                                      <p:cBhvr>
                                        <p:cTn id="138" dur="1" fill="hold">
                                          <p:stCondLst>
                                            <p:cond delay="0"/>
                                          </p:stCondLst>
                                        </p:cTn>
                                        <p:tgtEl>
                                          <p:spTgt spid="26674"/>
                                        </p:tgtEl>
                                        <p:attrNameLst>
                                          <p:attrName>style.visibility</p:attrName>
                                        </p:attrNameLst>
                                      </p:cBhvr>
                                      <p:to>
                                        <p:strVal val="visible"/>
                                      </p:to>
                                    </p:set>
                                    <p:anim calcmode="lin" valueType="num">
                                      <p:cBhvr additive="base">
                                        <p:cTn id="139" dur="500" fill="hold"/>
                                        <p:tgtEl>
                                          <p:spTgt spid="26674"/>
                                        </p:tgtEl>
                                        <p:attrNameLst>
                                          <p:attrName>ppt_x</p:attrName>
                                        </p:attrNameLst>
                                      </p:cBhvr>
                                      <p:tavLst>
                                        <p:tav tm="0">
                                          <p:val>
                                            <p:strVal val="#ppt_x"/>
                                          </p:val>
                                        </p:tav>
                                        <p:tav tm="100000">
                                          <p:val>
                                            <p:strVal val="#ppt_x"/>
                                          </p:val>
                                        </p:tav>
                                      </p:tavLst>
                                    </p:anim>
                                    <p:anim calcmode="lin" valueType="num">
                                      <p:cBhvr additive="base">
                                        <p:cTn id="140" dur="500" fill="hold"/>
                                        <p:tgtEl>
                                          <p:spTgt spid="26674"/>
                                        </p:tgtEl>
                                        <p:attrNameLst>
                                          <p:attrName>ppt_y</p:attrName>
                                        </p:attrNameLst>
                                      </p:cBhvr>
                                      <p:tavLst>
                                        <p:tav tm="0">
                                          <p:val>
                                            <p:strVal val="0-#ppt_h/2"/>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26664"/>
                                        </p:tgtEl>
                                        <p:attrNameLst>
                                          <p:attrName>style.visibility</p:attrName>
                                        </p:attrNameLst>
                                      </p:cBhvr>
                                      <p:to>
                                        <p:strVal val="visible"/>
                                      </p:to>
                                    </p:set>
                                    <p:anim calcmode="lin" valueType="num">
                                      <p:cBhvr additive="base">
                                        <p:cTn id="143" dur="1000" fill="hold"/>
                                        <p:tgtEl>
                                          <p:spTgt spid="26664"/>
                                        </p:tgtEl>
                                        <p:attrNameLst>
                                          <p:attrName>ppt_x</p:attrName>
                                        </p:attrNameLst>
                                      </p:cBhvr>
                                      <p:tavLst>
                                        <p:tav tm="0">
                                          <p:val>
                                            <p:strVal val="0-#ppt_w/2"/>
                                          </p:val>
                                        </p:tav>
                                        <p:tav tm="100000">
                                          <p:val>
                                            <p:strVal val="#ppt_x"/>
                                          </p:val>
                                        </p:tav>
                                      </p:tavLst>
                                    </p:anim>
                                    <p:anim calcmode="lin" valueType="num">
                                      <p:cBhvr additive="base">
                                        <p:cTn id="144" dur="1000" fill="hold"/>
                                        <p:tgtEl>
                                          <p:spTgt spid="26664"/>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26666"/>
                                        </p:tgtEl>
                                        <p:attrNameLst>
                                          <p:attrName>style.visibility</p:attrName>
                                        </p:attrNameLst>
                                      </p:cBhvr>
                                      <p:to>
                                        <p:strVal val="visible"/>
                                      </p:to>
                                    </p:set>
                                    <p:anim calcmode="lin" valueType="num">
                                      <p:cBhvr additive="base">
                                        <p:cTn id="147" dur="1000" fill="hold"/>
                                        <p:tgtEl>
                                          <p:spTgt spid="26666"/>
                                        </p:tgtEl>
                                        <p:attrNameLst>
                                          <p:attrName>ppt_x</p:attrName>
                                        </p:attrNameLst>
                                      </p:cBhvr>
                                      <p:tavLst>
                                        <p:tav tm="0">
                                          <p:val>
                                            <p:strVal val="0-#ppt_w/2"/>
                                          </p:val>
                                        </p:tav>
                                        <p:tav tm="100000">
                                          <p:val>
                                            <p:strVal val="#ppt_x"/>
                                          </p:val>
                                        </p:tav>
                                      </p:tavLst>
                                    </p:anim>
                                    <p:anim calcmode="lin" valueType="num">
                                      <p:cBhvr additive="base">
                                        <p:cTn id="148" dur="1000" fill="hold"/>
                                        <p:tgtEl>
                                          <p:spTgt spid="26666"/>
                                        </p:tgtEl>
                                        <p:attrNameLst>
                                          <p:attrName>ppt_y</p:attrName>
                                        </p:attrNameLst>
                                      </p:cBhvr>
                                      <p:tavLst>
                                        <p:tav tm="0">
                                          <p:val>
                                            <p:strVal val="#ppt_y"/>
                                          </p:val>
                                        </p:tav>
                                        <p:tav tm="100000">
                                          <p:val>
                                            <p:strVal val="#ppt_y"/>
                                          </p:val>
                                        </p:tav>
                                      </p:tavLst>
                                    </p:anim>
                                  </p:childTnLst>
                                </p:cTn>
                              </p:par>
                              <p:par>
                                <p:cTn id="149" presetID="2" presetClass="entr" presetSubtype="6" fill="hold" grpId="0" nodeType="withEffect">
                                  <p:stCondLst>
                                    <p:cond delay="0"/>
                                  </p:stCondLst>
                                  <p:childTnLst>
                                    <p:set>
                                      <p:cBhvr>
                                        <p:cTn id="150" dur="1" fill="hold">
                                          <p:stCondLst>
                                            <p:cond delay="0"/>
                                          </p:stCondLst>
                                        </p:cTn>
                                        <p:tgtEl>
                                          <p:spTgt spid="26651"/>
                                        </p:tgtEl>
                                        <p:attrNameLst>
                                          <p:attrName>style.visibility</p:attrName>
                                        </p:attrNameLst>
                                      </p:cBhvr>
                                      <p:to>
                                        <p:strVal val="visible"/>
                                      </p:to>
                                    </p:set>
                                    <p:anim calcmode="lin" valueType="num">
                                      <p:cBhvr additive="base">
                                        <p:cTn id="151" dur="500" fill="hold"/>
                                        <p:tgtEl>
                                          <p:spTgt spid="26651"/>
                                        </p:tgtEl>
                                        <p:attrNameLst>
                                          <p:attrName>ppt_x</p:attrName>
                                        </p:attrNameLst>
                                      </p:cBhvr>
                                      <p:tavLst>
                                        <p:tav tm="0">
                                          <p:val>
                                            <p:strVal val="1+#ppt_w/2"/>
                                          </p:val>
                                        </p:tav>
                                        <p:tav tm="100000">
                                          <p:val>
                                            <p:strVal val="#ppt_x"/>
                                          </p:val>
                                        </p:tav>
                                      </p:tavLst>
                                    </p:anim>
                                    <p:anim calcmode="lin" valueType="num">
                                      <p:cBhvr additive="base">
                                        <p:cTn id="152" dur="500" fill="hold"/>
                                        <p:tgtEl>
                                          <p:spTgt spid="26651"/>
                                        </p:tgtEl>
                                        <p:attrNameLst>
                                          <p:attrName>ppt_y</p:attrName>
                                        </p:attrNameLst>
                                      </p:cBhvr>
                                      <p:tavLst>
                                        <p:tav tm="0">
                                          <p:val>
                                            <p:strVal val="1+#ppt_h/2"/>
                                          </p:val>
                                        </p:tav>
                                        <p:tav tm="100000">
                                          <p:val>
                                            <p:strVal val="#ppt_y"/>
                                          </p:val>
                                        </p:tav>
                                      </p:tavLst>
                                    </p:anim>
                                  </p:childTnLst>
                                </p:cTn>
                              </p:par>
                              <p:par>
                                <p:cTn id="153" presetID="2" presetClass="entr" presetSubtype="8" fill="hold" grpId="0" nodeType="withEffect">
                                  <p:stCondLst>
                                    <p:cond delay="0"/>
                                  </p:stCondLst>
                                  <p:childTnLst>
                                    <p:set>
                                      <p:cBhvr>
                                        <p:cTn id="154" dur="1" fill="hold">
                                          <p:stCondLst>
                                            <p:cond delay="0"/>
                                          </p:stCondLst>
                                        </p:cTn>
                                        <p:tgtEl>
                                          <p:spTgt spid="26653"/>
                                        </p:tgtEl>
                                        <p:attrNameLst>
                                          <p:attrName>style.visibility</p:attrName>
                                        </p:attrNameLst>
                                      </p:cBhvr>
                                      <p:to>
                                        <p:strVal val="visible"/>
                                      </p:to>
                                    </p:set>
                                    <p:anim calcmode="lin" valueType="num">
                                      <p:cBhvr additive="base">
                                        <p:cTn id="155" dur="1000" fill="hold"/>
                                        <p:tgtEl>
                                          <p:spTgt spid="26653"/>
                                        </p:tgtEl>
                                        <p:attrNameLst>
                                          <p:attrName>ppt_x</p:attrName>
                                        </p:attrNameLst>
                                      </p:cBhvr>
                                      <p:tavLst>
                                        <p:tav tm="0">
                                          <p:val>
                                            <p:strVal val="0-#ppt_w/2"/>
                                          </p:val>
                                        </p:tav>
                                        <p:tav tm="100000">
                                          <p:val>
                                            <p:strVal val="#ppt_x"/>
                                          </p:val>
                                        </p:tav>
                                      </p:tavLst>
                                    </p:anim>
                                    <p:anim calcmode="lin" valueType="num">
                                      <p:cBhvr additive="base">
                                        <p:cTn id="156" dur="1000" fill="hold"/>
                                        <p:tgtEl>
                                          <p:spTgt spid="26653"/>
                                        </p:tgtEl>
                                        <p:attrNameLst>
                                          <p:attrName>ppt_y</p:attrName>
                                        </p:attrNameLst>
                                      </p:cBhvr>
                                      <p:tavLst>
                                        <p:tav tm="0">
                                          <p:val>
                                            <p:strVal val="#ppt_y"/>
                                          </p:val>
                                        </p:tav>
                                        <p:tav tm="100000">
                                          <p:val>
                                            <p:strVal val="#ppt_y"/>
                                          </p:val>
                                        </p:tav>
                                      </p:tavLst>
                                    </p:anim>
                                  </p:childTnLst>
                                </p:cTn>
                              </p:par>
                              <p:par>
                                <p:cTn id="157" presetID="2" presetClass="entr" presetSubtype="2" fill="hold" grpId="0" nodeType="withEffect">
                                  <p:stCondLst>
                                    <p:cond delay="0"/>
                                  </p:stCondLst>
                                  <p:childTnLst>
                                    <p:set>
                                      <p:cBhvr>
                                        <p:cTn id="158" dur="1" fill="hold">
                                          <p:stCondLst>
                                            <p:cond delay="0"/>
                                          </p:stCondLst>
                                        </p:cTn>
                                        <p:tgtEl>
                                          <p:spTgt spid="26645"/>
                                        </p:tgtEl>
                                        <p:attrNameLst>
                                          <p:attrName>style.visibility</p:attrName>
                                        </p:attrNameLst>
                                      </p:cBhvr>
                                      <p:to>
                                        <p:strVal val="visible"/>
                                      </p:to>
                                    </p:set>
                                    <p:anim calcmode="lin" valueType="num">
                                      <p:cBhvr additive="base">
                                        <p:cTn id="159" dur="1000" fill="hold"/>
                                        <p:tgtEl>
                                          <p:spTgt spid="26645"/>
                                        </p:tgtEl>
                                        <p:attrNameLst>
                                          <p:attrName>ppt_x</p:attrName>
                                        </p:attrNameLst>
                                      </p:cBhvr>
                                      <p:tavLst>
                                        <p:tav tm="0">
                                          <p:val>
                                            <p:strVal val="1+#ppt_w/2"/>
                                          </p:val>
                                        </p:tav>
                                        <p:tav tm="100000">
                                          <p:val>
                                            <p:strVal val="#ppt_x"/>
                                          </p:val>
                                        </p:tav>
                                      </p:tavLst>
                                    </p:anim>
                                    <p:anim calcmode="lin" valueType="num">
                                      <p:cBhvr additive="base">
                                        <p:cTn id="160" dur="1000" fill="hold"/>
                                        <p:tgtEl>
                                          <p:spTgt spid="26645"/>
                                        </p:tgtEl>
                                        <p:attrNameLst>
                                          <p:attrName>ppt_y</p:attrName>
                                        </p:attrNameLst>
                                      </p:cBhvr>
                                      <p:tavLst>
                                        <p:tav tm="0">
                                          <p:val>
                                            <p:strVal val="#ppt_y"/>
                                          </p:val>
                                        </p:tav>
                                        <p:tav tm="100000">
                                          <p:val>
                                            <p:strVal val="#ppt_y"/>
                                          </p:val>
                                        </p:tav>
                                      </p:tavLst>
                                    </p:anim>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 presetClass="entr" presetSubtype="8" fill="hold" grpId="0" nodeType="clickEffect">
                                  <p:stCondLst>
                                    <p:cond delay="0"/>
                                  </p:stCondLst>
                                  <p:childTnLst>
                                    <p:set>
                                      <p:cBhvr>
                                        <p:cTn id="164" dur="1" fill="hold">
                                          <p:stCondLst>
                                            <p:cond delay="0"/>
                                          </p:stCondLst>
                                        </p:cTn>
                                        <p:tgtEl>
                                          <p:spTgt spid="26646"/>
                                        </p:tgtEl>
                                        <p:attrNameLst>
                                          <p:attrName>style.visibility</p:attrName>
                                        </p:attrNameLst>
                                      </p:cBhvr>
                                      <p:to>
                                        <p:strVal val="visible"/>
                                      </p:to>
                                    </p:set>
                                    <p:anim calcmode="lin" valueType="num">
                                      <p:cBhvr additive="base">
                                        <p:cTn id="165" dur="500" fill="hold"/>
                                        <p:tgtEl>
                                          <p:spTgt spid="26646"/>
                                        </p:tgtEl>
                                        <p:attrNameLst>
                                          <p:attrName>ppt_x</p:attrName>
                                        </p:attrNameLst>
                                      </p:cBhvr>
                                      <p:tavLst>
                                        <p:tav tm="0">
                                          <p:val>
                                            <p:strVal val="0-#ppt_w/2"/>
                                          </p:val>
                                        </p:tav>
                                        <p:tav tm="100000">
                                          <p:val>
                                            <p:strVal val="#ppt_x"/>
                                          </p:val>
                                        </p:tav>
                                      </p:tavLst>
                                    </p:anim>
                                    <p:anim calcmode="lin" valueType="num">
                                      <p:cBhvr additive="base">
                                        <p:cTn id="166" dur="500" fill="hold"/>
                                        <p:tgtEl>
                                          <p:spTgt spid="26646"/>
                                        </p:tgtEl>
                                        <p:attrNameLst>
                                          <p:attrName>ppt_y</p:attrName>
                                        </p:attrNameLst>
                                      </p:cBhvr>
                                      <p:tavLst>
                                        <p:tav tm="0">
                                          <p:val>
                                            <p:strVal val="#ppt_y"/>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6647"/>
                                        </p:tgtEl>
                                        <p:attrNameLst>
                                          <p:attrName>style.visibility</p:attrName>
                                        </p:attrNameLst>
                                      </p:cBhvr>
                                      <p:to>
                                        <p:strVal val="visible"/>
                                      </p:to>
                                    </p:set>
                                    <p:anim calcmode="lin" valueType="num">
                                      <p:cBhvr additive="base">
                                        <p:cTn id="169" dur="1000" fill="hold"/>
                                        <p:tgtEl>
                                          <p:spTgt spid="26647"/>
                                        </p:tgtEl>
                                        <p:attrNameLst>
                                          <p:attrName>ppt_x</p:attrName>
                                        </p:attrNameLst>
                                      </p:cBhvr>
                                      <p:tavLst>
                                        <p:tav tm="0">
                                          <p:val>
                                            <p:strVal val="#ppt_x"/>
                                          </p:val>
                                        </p:tav>
                                        <p:tav tm="100000">
                                          <p:val>
                                            <p:strVal val="#ppt_x"/>
                                          </p:val>
                                        </p:tav>
                                      </p:tavLst>
                                    </p:anim>
                                    <p:anim calcmode="lin" valueType="num">
                                      <p:cBhvr additive="base">
                                        <p:cTn id="170" dur="1000" fill="hold"/>
                                        <p:tgtEl>
                                          <p:spTgt spid="26647"/>
                                        </p:tgtEl>
                                        <p:attrNameLst>
                                          <p:attrName>ppt_y</p:attrName>
                                        </p:attrNameLst>
                                      </p:cBhvr>
                                      <p:tavLst>
                                        <p:tav tm="0">
                                          <p:val>
                                            <p:strVal val="1+#ppt_h/2"/>
                                          </p:val>
                                        </p:tav>
                                        <p:tav tm="100000">
                                          <p:val>
                                            <p:strVal val="#ppt_y"/>
                                          </p:val>
                                        </p:tav>
                                      </p:tavLst>
                                    </p:anim>
                                  </p:childTnLst>
                                </p:cTn>
                              </p:par>
                              <p:par>
                                <p:cTn id="171" presetID="2" presetClass="entr" presetSubtype="6" fill="hold" grpId="0" nodeType="withEffect">
                                  <p:stCondLst>
                                    <p:cond delay="0"/>
                                  </p:stCondLst>
                                  <p:childTnLst>
                                    <p:set>
                                      <p:cBhvr>
                                        <p:cTn id="172" dur="1" fill="hold">
                                          <p:stCondLst>
                                            <p:cond delay="0"/>
                                          </p:stCondLst>
                                        </p:cTn>
                                        <p:tgtEl>
                                          <p:spTgt spid="26648"/>
                                        </p:tgtEl>
                                        <p:attrNameLst>
                                          <p:attrName>style.visibility</p:attrName>
                                        </p:attrNameLst>
                                      </p:cBhvr>
                                      <p:to>
                                        <p:strVal val="visible"/>
                                      </p:to>
                                    </p:set>
                                    <p:anim calcmode="lin" valueType="num">
                                      <p:cBhvr additive="base">
                                        <p:cTn id="173" dur="2000" fill="hold"/>
                                        <p:tgtEl>
                                          <p:spTgt spid="26648"/>
                                        </p:tgtEl>
                                        <p:attrNameLst>
                                          <p:attrName>ppt_x</p:attrName>
                                        </p:attrNameLst>
                                      </p:cBhvr>
                                      <p:tavLst>
                                        <p:tav tm="0">
                                          <p:val>
                                            <p:strVal val="1+#ppt_w/2"/>
                                          </p:val>
                                        </p:tav>
                                        <p:tav tm="100000">
                                          <p:val>
                                            <p:strVal val="#ppt_x"/>
                                          </p:val>
                                        </p:tav>
                                      </p:tavLst>
                                    </p:anim>
                                    <p:anim calcmode="lin" valueType="num">
                                      <p:cBhvr additive="base">
                                        <p:cTn id="174" dur="2000" fill="hold"/>
                                        <p:tgtEl>
                                          <p:spTgt spid="26648"/>
                                        </p:tgtEl>
                                        <p:attrNameLst>
                                          <p:attrName>ppt_y</p:attrName>
                                        </p:attrNameLst>
                                      </p:cBhvr>
                                      <p:tavLst>
                                        <p:tav tm="0">
                                          <p:val>
                                            <p:strVal val="1+#ppt_h/2"/>
                                          </p:val>
                                        </p:tav>
                                        <p:tav tm="100000">
                                          <p:val>
                                            <p:strVal val="#ppt_y"/>
                                          </p:val>
                                        </p:tav>
                                      </p:tavLst>
                                    </p:anim>
                                  </p:childTnLst>
                                </p:cTn>
                              </p:par>
                              <p:par>
                                <p:cTn id="175" presetID="2" presetClass="entr" presetSubtype="2" fill="hold" nodeType="withEffect">
                                  <p:stCondLst>
                                    <p:cond delay="0"/>
                                  </p:stCondLst>
                                  <p:childTnLst>
                                    <p:set>
                                      <p:cBhvr>
                                        <p:cTn id="176" dur="1" fill="hold">
                                          <p:stCondLst>
                                            <p:cond delay="0"/>
                                          </p:stCondLst>
                                        </p:cTn>
                                        <p:tgtEl>
                                          <p:spTgt spid="26636"/>
                                        </p:tgtEl>
                                        <p:attrNameLst>
                                          <p:attrName>style.visibility</p:attrName>
                                        </p:attrNameLst>
                                      </p:cBhvr>
                                      <p:to>
                                        <p:strVal val="visible"/>
                                      </p:to>
                                    </p:set>
                                    <p:anim calcmode="lin" valueType="num">
                                      <p:cBhvr additive="base">
                                        <p:cTn id="177" dur="1000" fill="hold"/>
                                        <p:tgtEl>
                                          <p:spTgt spid="26636"/>
                                        </p:tgtEl>
                                        <p:attrNameLst>
                                          <p:attrName>ppt_x</p:attrName>
                                        </p:attrNameLst>
                                      </p:cBhvr>
                                      <p:tavLst>
                                        <p:tav tm="0">
                                          <p:val>
                                            <p:strVal val="1+#ppt_w/2"/>
                                          </p:val>
                                        </p:tav>
                                        <p:tav tm="100000">
                                          <p:val>
                                            <p:strVal val="#ppt_x"/>
                                          </p:val>
                                        </p:tav>
                                      </p:tavLst>
                                    </p:anim>
                                    <p:anim calcmode="lin" valueType="num">
                                      <p:cBhvr additive="base">
                                        <p:cTn id="178" dur="1000" fill="hold"/>
                                        <p:tgtEl>
                                          <p:spTgt spid="26636"/>
                                        </p:tgtEl>
                                        <p:attrNameLst>
                                          <p:attrName>ppt_y</p:attrName>
                                        </p:attrNameLst>
                                      </p:cBhvr>
                                      <p:tavLst>
                                        <p:tav tm="0">
                                          <p:val>
                                            <p:strVal val="#ppt_y"/>
                                          </p:val>
                                        </p:tav>
                                        <p:tav tm="100000">
                                          <p:val>
                                            <p:strVal val="#ppt_y"/>
                                          </p:val>
                                        </p:tav>
                                      </p:tavLst>
                                    </p:anim>
                                  </p:childTnLst>
                                </p:cTn>
                              </p:par>
                              <p:par>
                                <p:cTn id="179" presetID="2" presetClass="entr" presetSubtype="1" fill="hold" nodeType="withEffect">
                                  <p:stCondLst>
                                    <p:cond delay="0"/>
                                  </p:stCondLst>
                                  <p:childTnLst>
                                    <p:set>
                                      <p:cBhvr>
                                        <p:cTn id="180" dur="1" fill="hold">
                                          <p:stCondLst>
                                            <p:cond delay="0"/>
                                          </p:stCondLst>
                                        </p:cTn>
                                        <p:tgtEl>
                                          <p:spTgt spid="26637"/>
                                        </p:tgtEl>
                                        <p:attrNameLst>
                                          <p:attrName>style.visibility</p:attrName>
                                        </p:attrNameLst>
                                      </p:cBhvr>
                                      <p:to>
                                        <p:strVal val="visible"/>
                                      </p:to>
                                    </p:set>
                                    <p:anim calcmode="lin" valueType="num">
                                      <p:cBhvr additive="base">
                                        <p:cTn id="181" dur="1000" fill="hold"/>
                                        <p:tgtEl>
                                          <p:spTgt spid="26637"/>
                                        </p:tgtEl>
                                        <p:attrNameLst>
                                          <p:attrName>ppt_x</p:attrName>
                                        </p:attrNameLst>
                                      </p:cBhvr>
                                      <p:tavLst>
                                        <p:tav tm="0">
                                          <p:val>
                                            <p:strVal val="#ppt_x"/>
                                          </p:val>
                                        </p:tav>
                                        <p:tav tm="100000">
                                          <p:val>
                                            <p:strVal val="#ppt_x"/>
                                          </p:val>
                                        </p:tav>
                                      </p:tavLst>
                                    </p:anim>
                                    <p:anim calcmode="lin" valueType="num">
                                      <p:cBhvr additive="base">
                                        <p:cTn id="182" dur="1000" fill="hold"/>
                                        <p:tgtEl>
                                          <p:spTgt spid="26637"/>
                                        </p:tgtEl>
                                        <p:attrNameLst>
                                          <p:attrName>ppt_y</p:attrName>
                                        </p:attrNameLst>
                                      </p:cBhvr>
                                      <p:tavLst>
                                        <p:tav tm="0">
                                          <p:val>
                                            <p:strVal val="0-#ppt_h/2"/>
                                          </p:val>
                                        </p:tav>
                                        <p:tav tm="100000">
                                          <p:val>
                                            <p:strVal val="#ppt_y"/>
                                          </p:val>
                                        </p:tav>
                                      </p:tavLst>
                                    </p:anim>
                                  </p:childTnLst>
                                </p:cTn>
                              </p:par>
                              <p:par>
                                <p:cTn id="183" presetID="2" presetClass="entr" presetSubtype="12" fill="hold" grpId="0" nodeType="withEffect">
                                  <p:stCondLst>
                                    <p:cond delay="0"/>
                                  </p:stCondLst>
                                  <p:childTnLst>
                                    <p:set>
                                      <p:cBhvr>
                                        <p:cTn id="184" dur="1" fill="hold">
                                          <p:stCondLst>
                                            <p:cond delay="0"/>
                                          </p:stCondLst>
                                        </p:cTn>
                                        <p:tgtEl>
                                          <p:spTgt spid="26638"/>
                                        </p:tgtEl>
                                        <p:attrNameLst>
                                          <p:attrName>style.visibility</p:attrName>
                                        </p:attrNameLst>
                                      </p:cBhvr>
                                      <p:to>
                                        <p:strVal val="visible"/>
                                      </p:to>
                                    </p:set>
                                    <p:anim calcmode="lin" valueType="num">
                                      <p:cBhvr additive="base">
                                        <p:cTn id="185" dur="2000" fill="hold"/>
                                        <p:tgtEl>
                                          <p:spTgt spid="26638"/>
                                        </p:tgtEl>
                                        <p:attrNameLst>
                                          <p:attrName>ppt_x</p:attrName>
                                        </p:attrNameLst>
                                      </p:cBhvr>
                                      <p:tavLst>
                                        <p:tav tm="0">
                                          <p:val>
                                            <p:strVal val="0-#ppt_w/2"/>
                                          </p:val>
                                        </p:tav>
                                        <p:tav tm="100000">
                                          <p:val>
                                            <p:strVal val="#ppt_x"/>
                                          </p:val>
                                        </p:tav>
                                      </p:tavLst>
                                    </p:anim>
                                    <p:anim calcmode="lin" valueType="num">
                                      <p:cBhvr additive="base">
                                        <p:cTn id="186" dur="2000" fill="hold"/>
                                        <p:tgtEl>
                                          <p:spTgt spid="26638"/>
                                        </p:tgtEl>
                                        <p:attrNameLst>
                                          <p:attrName>ppt_y</p:attrName>
                                        </p:attrNameLst>
                                      </p:cBhvr>
                                      <p:tavLst>
                                        <p:tav tm="0">
                                          <p:val>
                                            <p:strVal val="1+#ppt_h/2"/>
                                          </p:val>
                                        </p:tav>
                                        <p:tav tm="100000">
                                          <p:val>
                                            <p:strVal val="#ppt_y"/>
                                          </p:val>
                                        </p:tav>
                                      </p:tavLst>
                                    </p:anim>
                                  </p:childTnLst>
                                </p:cTn>
                              </p:par>
                              <p:par>
                                <p:cTn id="187" presetID="2" presetClass="entr" presetSubtype="6" fill="hold" grpId="0" nodeType="withEffect">
                                  <p:stCondLst>
                                    <p:cond delay="0"/>
                                  </p:stCondLst>
                                  <p:childTnLst>
                                    <p:set>
                                      <p:cBhvr>
                                        <p:cTn id="188" dur="1" fill="hold">
                                          <p:stCondLst>
                                            <p:cond delay="0"/>
                                          </p:stCondLst>
                                        </p:cTn>
                                        <p:tgtEl>
                                          <p:spTgt spid="26639"/>
                                        </p:tgtEl>
                                        <p:attrNameLst>
                                          <p:attrName>style.visibility</p:attrName>
                                        </p:attrNameLst>
                                      </p:cBhvr>
                                      <p:to>
                                        <p:strVal val="visible"/>
                                      </p:to>
                                    </p:set>
                                    <p:anim calcmode="lin" valueType="num">
                                      <p:cBhvr additive="base">
                                        <p:cTn id="189" dur="1000" fill="hold"/>
                                        <p:tgtEl>
                                          <p:spTgt spid="26639"/>
                                        </p:tgtEl>
                                        <p:attrNameLst>
                                          <p:attrName>ppt_x</p:attrName>
                                        </p:attrNameLst>
                                      </p:cBhvr>
                                      <p:tavLst>
                                        <p:tav tm="0">
                                          <p:val>
                                            <p:strVal val="1+#ppt_w/2"/>
                                          </p:val>
                                        </p:tav>
                                        <p:tav tm="100000">
                                          <p:val>
                                            <p:strVal val="#ppt_x"/>
                                          </p:val>
                                        </p:tav>
                                      </p:tavLst>
                                    </p:anim>
                                    <p:anim calcmode="lin" valueType="num">
                                      <p:cBhvr additive="base">
                                        <p:cTn id="190" dur="1000" fill="hold"/>
                                        <p:tgtEl>
                                          <p:spTgt spid="26639"/>
                                        </p:tgtEl>
                                        <p:attrNameLst>
                                          <p:attrName>ppt_y</p:attrName>
                                        </p:attrNameLst>
                                      </p:cBhvr>
                                      <p:tavLst>
                                        <p:tav tm="0">
                                          <p:val>
                                            <p:strVal val="1+#ppt_h/2"/>
                                          </p:val>
                                        </p:tav>
                                        <p:tav tm="100000">
                                          <p:val>
                                            <p:strVal val="#ppt_y"/>
                                          </p:val>
                                        </p:tav>
                                      </p:tavLst>
                                    </p:anim>
                                  </p:childTnLst>
                                </p:cTn>
                              </p:par>
                              <p:par>
                                <p:cTn id="191" presetID="2" presetClass="entr" presetSubtype="9" fill="hold" grpId="0" nodeType="withEffect">
                                  <p:stCondLst>
                                    <p:cond delay="0"/>
                                  </p:stCondLst>
                                  <p:childTnLst>
                                    <p:set>
                                      <p:cBhvr>
                                        <p:cTn id="192" dur="1" fill="hold">
                                          <p:stCondLst>
                                            <p:cond delay="0"/>
                                          </p:stCondLst>
                                        </p:cTn>
                                        <p:tgtEl>
                                          <p:spTgt spid="26640"/>
                                        </p:tgtEl>
                                        <p:attrNameLst>
                                          <p:attrName>style.visibility</p:attrName>
                                        </p:attrNameLst>
                                      </p:cBhvr>
                                      <p:to>
                                        <p:strVal val="visible"/>
                                      </p:to>
                                    </p:set>
                                    <p:anim calcmode="lin" valueType="num">
                                      <p:cBhvr additive="base">
                                        <p:cTn id="193" dur="500" fill="hold"/>
                                        <p:tgtEl>
                                          <p:spTgt spid="26640"/>
                                        </p:tgtEl>
                                        <p:attrNameLst>
                                          <p:attrName>ppt_x</p:attrName>
                                        </p:attrNameLst>
                                      </p:cBhvr>
                                      <p:tavLst>
                                        <p:tav tm="0">
                                          <p:val>
                                            <p:strVal val="0-#ppt_w/2"/>
                                          </p:val>
                                        </p:tav>
                                        <p:tav tm="100000">
                                          <p:val>
                                            <p:strVal val="#ppt_x"/>
                                          </p:val>
                                        </p:tav>
                                      </p:tavLst>
                                    </p:anim>
                                    <p:anim calcmode="lin" valueType="num">
                                      <p:cBhvr additive="base">
                                        <p:cTn id="194" dur="500" fill="hold"/>
                                        <p:tgtEl>
                                          <p:spTgt spid="26640"/>
                                        </p:tgtEl>
                                        <p:attrNameLst>
                                          <p:attrName>ppt_y</p:attrName>
                                        </p:attrNameLst>
                                      </p:cBhvr>
                                      <p:tavLst>
                                        <p:tav tm="0">
                                          <p:val>
                                            <p:strVal val="0-#ppt_h/2"/>
                                          </p:val>
                                        </p:tav>
                                        <p:tav tm="100000">
                                          <p:val>
                                            <p:strVal val="#ppt_y"/>
                                          </p:val>
                                        </p:tav>
                                      </p:tavLst>
                                    </p:anim>
                                  </p:childTnLst>
                                </p:cTn>
                              </p:par>
                              <p:par>
                                <p:cTn id="195" presetID="2" presetClass="entr" presetSubtype="3" fill="hold" grpId="0" nodeType="withEffect">
                                  <p:stCondLst>
                                    <p:cond delay="0"/>
                                  </p:stCondLst>
                                  <p:childTnLst>
                                    <p:set>
                                      <p:cBhvr>
                                        <p:cTn id="196" dur="1" fill="hold">
                                          <p:stCondLst>
                                            <p:cond delay="0"/>
                                          </p:stCondLst>
                                        </p:cTn>
                                        <p:tgtEl>
                                          <p:spTgt spid="26649"/>
                                        </p:tgtEl>
                                        <p:attrNameLst>
                                          <p:attrName>style.visibility</p:attrName>
                                        </p:attrNameLst>
                                      </p:cBhvr>
                                      <p:to>
                                        <p:strVal val="visible"/>
                                      </p:to>
                                    </p:set>
                                    <p:anim calcmode="lin" valueType="num">
                                      <p:cBhvr additive="base">
                                        <p:cTn id="197" dur="1000" fill="hold"/>
                                        <p:tgtEl>
                                          <p:spTgt spid="26649"/>
                                        </p:tgtEl>
                                        <p:attrNameLst>
                                          <p:attrName>ppt_x</p:attrName>
                                        </p:attrNameLst>
                                      </p:cBhvr>
                                      <p:tavLst>
                                        <p:tav tm="0">
                                          <p:val>
                                            <p:strVal val="1+#ppt_w/2"/>
                                          </p:val>
                                        </p:tav>
                                        <p:tav tm="100000">
                                          <p:val>
                                            <p:strVal val="#ppt_x"/>
                                          </p:val>
                                        </p:tav>
                                      </p:tavLst>
                                    </p:anim>
                                    <p:anim calcmode="lin" valueType="num">
                                      <p:cBhvr additive="base">
                                        <p:cTn id="198" dur="1000" fill="hold"/>
                                        <p:tgtEl>
                                          <p:spTgt spid="26649"/>
                                        </p:tgtEl>
                                        <p:attrNameLst>
                                          <p:attrName>ppt_y</p:attrName>
                                        </p:attrNameLst>
                                      </p:cBhvr>
                                      <p:tavLst>
                                        <p:tav tm="0">
                                          <p:val>
                                            <p:strVal val="0-#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26652"/>
                                        </p:tgtEl>
                                        <p:attrNameLst>
                                          <p:attrName>style.visibility</p:attrName>
                                        </p:attrNameLst>
                                      </p:cBhvr>
                                      <p:to>
                                        <p:strVal val="visible"/>
                                      </p:to>
                                    </p:set>
                                    <p:anim calcmode="lin" valueType="num">
                                      <p:cBhvr additive="base">
                                        <p:cTn id="201" dur="1000" fill="hold"/>
                                        <p:tgtEl>
                                          <p:spTgt spid="26652"/>
                                        </p:tgtEl>
                                        <p:attrNameLst>
                                          <p:attrName>ppt_x</p:attrName>
                                        </p:attrNameLst>
                                      </p:cBhvr>
                                      <p:tavLst>
                                        <p:tav tm="0">
                                          <p:val>
                                            <p:strVal val="#ppt_x"/>
                                          </p:val>
                                        </p:tav>
                                        <p:tav tm="100000">
                                          <p:val>
                                            <p:strVal val="#ppt_x"/>
                                          </p:val>
                                        </p:tav>
                                      </p:tavLst>
                                    </p:anim>
                                    <p:anim calcmode="lin" valueType="num">
                                      <p:cBhvr additive="base">
                                        <p:cTn id="202" dur="1000" fill="hold"/>
                                        <p:tgtEl>
                                          <p:spTgt spid="26652"/>
                                        </p:tgtEl>
                                        <p:attrNameLst>
                                          <p:attrName>ppt_y</p:attrName>
                                        </p:attrNameLst>
                                      </p:cBhvr>
                                      <p:tavLst>
                                        <p:tav tm="0">
                                          <p:val>
                                            <p:strVal val="1+#ppt_h/2"/>
                                          </p:val>
                                        </p:tav>
                                        <p:tav tm="100000">
                                          <p:val>
                                            <p:strVal val="#ppt_y"/>
                                          </p:val>
                                        </p:tav>
                                      </p:tavLst>
                                    </p:anim>
                                  </p:childTnLst>
                                </p:cTn>
                              </p:par>
                              <p:par>
                                <p:cTn id="203" presetID="2" presetClass="entr" presetSubtype="2" fill="hold" grpId="0" nodeType="withEffect">
                                  <p:stCondLst>
                                    <p:cond delay="0"/>
                                  </p:stCondLst>
                                  <p:childTnLst>
                                    <p:set>
                                      <p:cBhvr>
                                        <p:cTn id="204" dur="1" fill="hold">
                                          <p:stCondLst>
                                            <p:cond delay="0"/>
                                          </p:stCondLst>
                                        </p:cTn>
                                        <p:tgtEl>
                                          <p:spTgt spid="26641"/>
                                        </p:tgtEl>
                                        <p:attrNameLst>
                                          <p:attrName>style.visibility</p:attrName>
                                        </p:attrNameLst>
                                      </p:cBhvr>
                                      <p:to>
                                        <p:strVal val="visible"/>
                                      </p:to>
                                    </p:set>
                                    <p:anim calcmode="lin" valueType="num">
                                      <p:cBhvr additive="base">
                                        <p:cTn id="205" dur="1000" fill="hold"/>
                                        <p:tgtEl>
                                          <p:spTgt spid="26641"/>
                                        </p:tgtEl>
                                        <p:attrNameLst>
                                          <p:attrName>ppt_x</p:attrName>
                                        </p:attrNameLst>
                                      </p:cBhvr>
                                      <p:tavLst>
                                        <p:tav tm="0">
                                          <p:val>
                                            <p:strVal val="1+#ppt_w/2"/>
                                          </p:val>
                                        </p:tav>
                                        <p:tav tm="100000">
                                          <p:val>
                                            <p:strVal val="#ppt_x"/>
                                          </p:val>
                                        </p:tav>
                                      </p:tavLst>
                                    </p:anim>
                                    <p:anim calcmode="lin" valueType="num">
                                      <p:cBhvr additive="base">
                                        <p:cTn id="206" dur="1000" fill="hold"/>
                                        <p:tgtEl>
                                          <p:spTgt spid="26641"/>
                                        </p:tgtEl>
                                        <p:attrNameLst>
                                          <p:attrName>ppt_y</p:attrName>
                                        </p:attrNameLst>
                                      </p:cBhvr>
                                      <p:tavLst>
                                        <p:tav tm="0">
                                          <p:val>
                                            <p:strVal val="#ppt_y"/>
                                          </p:val>
                                        </p:tav>
                                        <p:tav tm="100000">
                                          <p:val>
                                            <p:strVal val="#ppt_y"/>
                                          </p:val>
                                        </p:tav>
                                      </p:tavLst>
                                    </p:anim>
                                  </p:childTnLst>
                                </p:cTn>
                              </p:par>
                              <p:par>
                                <p:cTn id="207" presetID="2" presetClass="entr" presetSubtype="1" fill="hold" grpId="0" nodeType="withEffect">
                                  <p:stCondLst>
                                    <p:cond delay="0"/>
                                  </p:stCondLst>
                                  <p:childTnLst>
                                    <p:set>
                                      <p:cBhvr>
                                        <p:cTn id="208" dur="1" fill="hold">
                                          <p:stCondLst>
                                            <p:cond delay="0"/>
                                          </p:stCondLst>
                                        </p:cTn>
                                        <p:tgtEl>
                                          <p:spTgt spid="26642"/>
                                        </p:tgtEl>
                                        <p:attrNameLst>
                                          <p:attrName>style.visibility</p:attrName>
                                        </p:attrNameLst>
                                      </p:cBhvr>
                                      <p:to>
                                        <p:strVal val="visible"/>
                                      </p:to>
                                    </p:set>
                                    <p:anim calcmode="lin" valueType="num">
                                      <p:cBhvr additive="base">
                                        <p:cTn id="209" dur="2000" fill="hold"/>
                                        <p:tgtEl>
                                          <p:spTgt spid="26642"/>
                                        </p:tgtEl>
                                        <p:attrNameLst>
                                          <p:attrName>ppt_x</p:attrName>
                                        </p:attrNameLst>
                                      </p:cBhvr>
                                      <p:tavLst>
                                        <p:tav tm="0">
                                          <p:val>
                                            <p:strVal val="#ppt_x"/>
                                          </p:val>
                                        </p:tav>
                                        <p:tav tm="100000">
                                          <p:val>
                                            <p:strVal val="#ppt_x"/>
                                          </p:val>
                                        </p:tav>
                                      </p:tavLst>
                                    </p:anim>
                                    <p:anim calcmode="lin" valueType="num">
                                      <p:cBhvr additive="base">
                                        <p:cTn id="210" dur="2000" fill="hold"/>
                                        <p:tgtEl>
                                          <p:spTgt spid="26642"/>
                                        </p:tgtEl>
                                        <p:attrNameLst>
                                          <p:attrName>ppt_y</p:attrName>
                                        </p:attrNameLst>
                                      </p:cBhvr>
                                      <p:tavLst>
                                        <p:tav tm="0">
                                          <p:val>
                                            <p:strVal val="0-#ppt_h/2"/>
                                          </p:val>
                                        </p:tav>
                                        <p:tav tm="100000">
                                          <p:val>
                                            <p:strVal val="#ppt_y"/>
                                          </p:val>
                                        </p:tav>
                                      </p:tavLst>
                                    </p:anim>
                                  </p:childTnLst>
                                </p:cTn>
                              </p:par>
                              <p:par>
                                <p:cTn id="211" presetID="2" presetClass="entr" presetSubtype="8" fill="hold" grpId="0" nodeType="withEffect">
                                  <p:stCondLst>
                                    <p:cond delay="0"/>
                                  </p:stCondLst>
                                  <p:childTnLst>
                                    <p:set>
                                      <p:cBhvr>
                                        <p:cTn id="212" dur="1" fill="hold">
                                          <p:stCondLst>
                                            <p:cond delay="0"/>
                                          </p:stCondLst>
                                        </p:cTn>
                                        <p:tgtEl>
                                          <p:spTgt spid="26650"/>
                                        </p:tgtEl>
                                        <p:attrNameLst>
                                          <p:attrName>style.visibility</p:attrName>
                                        </p:attrNameLst>
                                      </p:cBhvr>
                                      <p:to>
                                        <p:strVal val="visible"/>
                                      </p:to>
                                    </p:set>
                                    <p:anim calcmode="lin" valueType="num">
                                      <p:cBhvr additive="base">
                                        <p:cTn id="213" dur="1000" fill="hold"/>
                                        <p:tgtEl>
                                          <p:spTgt spid="26650"/>
                                        </p:tgtEl>
                                        <p:attrNameLst>
                                          <p:attrName>ppt_x</p:attrName>
                                        </p:attrNameLst>
                                      </p:cBhvr>
                                      <p:tavLst>
                                        <p:tav tm="0">
                                          <p:val>
                                            <p:strVal val="0-#ppt_w/2"/>
                                          </p:val>
                                        </p:tav>
                                        <p:tav tm="100000">
                                          <p:val>
                                            <p:strVal val="#ppt_x"/>
                                          </p:val>
                                        </p:tav>
                                      </p:tavLst>
                                    </p:anim>
                                    <p:anim calcmode="lin" valueType="num">
                                      <p:cBhvr additive="base">
                                        <p:cTn id="214" dur="1000" fill="hold"/>
                                        <p:tgtEl>
                                          <p:spTgt spid="26650"/>
                                        </p:tgtEl>
                                        <p:attrNameLst>
                                          <p:attrName>ppt_y</p:attrName>
                                        </p:attrNameLst>
                                      </p:cBhvr>
                                      <p:tavLst>
                                        <p:tav tm="0">
                                          <p:val>
                                            <p:strVal val="#ppt_y"/>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26658"/>
                                        </p:tgtEl>
                                        <p:attrNameLst>
                                          <p:attrName>style.visibility</p:attrName>
                                        </p:attrNameLst>
                                      </p:cBhvr>
                                      <p:to>
                                        <p:strVal val="visible"/>
                                      </p:to>
                                    </p:set>
                                    <p:anim calcmode="lin" valueType="num">
                                      <p:cBhvr additive="base">
                                        <p:cTn id="217" dur="1000" fill="hold"/>
                                        <p:tgtEl>
                                          <p:spTgt spid="26658"/>
                                        </p:tgtEl>
                                        <p:attrNameLst>
                                          <p:attrName>ppt_x</p:attrName>
                                        </p:attrNameLst>
                                      </p:cBhvr>
                                      <p:tavLst>
                                        <p:tav tm="0">
                                          <p:val>
                                            <p:strVal val="#ppt_x"/>
                                          </p:val>
                                        </p:tav>
                                        <p:tav tm="100000">
                                          <p:val>
                                            <p:strVal val="#ppt_x"/>
                                          </p:val>
                                        </p:tav>
                                      </p:tavLst>
                                    </p:anim>
                                    <p:anim calcmode="lin" valueType="num">
                                      <p:cBhvr additive="base">
                                        <p:cTn id="218" dur="1000" fill="hold"/>
                                        <p:tgtEl>
                                          <p:spTgt spid="26658"/>
                                        </p:tgtEl>
                                        <p:attrNameLst>
                                          <p:attrName>ppt_y</p:attrName>
                                        </p:attrNameLst>
                                      </p:cBhvr>
                                      <p:tavLst>
                                        <p:tav tm="0">
                                          <p:val>
                                            <p:strVal val="1+#ppt_h/2"/>
                                          </p:val>
                                        </p:tav>
                                        <p:tav tm="100000">
                                          <p:val>
                                            <p:strVal val="#ppt_y"/>
                                          </p:val>
                                        </p:tav>
                                      </p:tavLst>
                                    </p:anim>
                                  </p:childTnLst>
                                </p:cTn>
                              </p:par>
                              <p:par>
                                <p:cTn id="219" presetID="2" presetClass="entr" presetSubtype="12" fill="hold" grpId="0" nodeType="withEffect">
                                  <p:stCondLst>
                                    <p:cond delay="0"/>
                                  </p:stCondLst>
                                  <p:childTnLst>
                                    <p:set>
                                      <p:cBhvr>
                                        <p:cTn id="220" dur="1" fill="hold">
                                          <p:stCondLst>
                                            <p:cond delay="0"/>
                                          </p:stCondLst>
                                        </p:cTn>
                                        <p:tgtEl>
                                          <p:spTgt spid="26667"/>
                                        </p:tgtEl>
                                        <p:attrNameLst>
                                          <p:attrName>style.visibility</p:attrName>
                                        </p:attrNameLst>
                                      </p:cBhvr>
                                      <p:to>
                                        <p:strVal val="visible"/>
                                      </p:to>
                                    </p:set>
                                    <p:anim calcmode="lin" valueType="num">
                                      <p:cBhvr additive="base">
                                        <p:cTn id="221" dur="1000" fill="hold"/>
                                        <p:tgtEl>
                                          <p:spTgt spid="26667"/>
                                        </p:tgtEl>
                                        <p:attrNameLst>
                                          <p:attrName>ppt_x</p:attrName>
                                        </p:attrNameLst>
                                      </p:cBhvr>
                                      <p:tavLst>
                                        <p:tav tm="0">
                                          <p:val>
                                            <p:strVal val="0-#ppt_w/2"/>
                                          </p:val>
                                        </p:tav>
                                        <p:tav tm="100000">
                                          <p:val>
                                            <p:strVal val="#ppt_x"/>
                                          </p:val>
                                        </p:tav>
                                      </p:tavLst>
                                    </p:anim>
                                    <p:anim calcmode="lin" valueType="num">
                                      <p:cBhvr additive="base">
                                        <p:cTn id="222" dur="1000" fill="hold"/>
                                        <p:tgtEl>
                                          <p:spTgt spid="26667"/>
                                        </p:tgtEl>
                                        <p:attrNameLst>
                                          <p:attrName>ppt_y</p:attrName>
                                        </p:attrNameLst>
                                      </p:cBhvr>
                                      <p:tavLst>
                                        <p:tav tm="0">
                                          <p:val>
                                            <p:strVal val="1+#ppt_h/2"/>
                                          </p:val>
                                        </p:tav>
                                        <p:tav tm="100000">
                                          <p:val>
                                            <p:strVal val="#ppt_y"/>
                                          </p:val>
                                        </p:tav>
                                      </p:tavLst>
                                    </p:anim>
                                  </p:childTnLst>
                                </p:cTn>
                              </p:par>
                              <p:par>
                                <p:cTn id="223" presetID="2" presetClass="entr" presetSubtype="3" fill="hold" grpId="0" nodeType="withEffect">
                                  <p:stCondLst>
                                    <p:cond delay="0"/>
                                  </p:stCondLst>
                                  <p:childTnLst>
                                    <p:set>
                                      <p:cBhvr>
                                        <p:cTn id="224" dur="1" fill="hold">
                                          <p:stCondLst>
                                            <p:cond delay="0"/>
                                          </p:stCondLst>
                                        </p:cTn>
                                        <p:tgtEl>
                                          <p:spTgt spid="26668"/>
                                        </p:tgtEl>
                                        <p:attrNameLst>
                                          <p:attrName>style.visibility</p:attrName>
                                        </p:attrNameLst>
                                      </p:cBhvr>
                                      <p:to>
                                        <p:strVal val="visible"/>
                                      </p:to>
                                    </p:set>
                                    <p:anim calcmode="lin" valueType="num">
                                      <p:cBhvr additive="base">
                                        <p:cTn id="225" dur="1000" fill="hold"/>
                                        <p:tgtEl>
                                          <p:spTgt spid="26668"/>
                                        </p:tgtEl>
                                        <p:attrNameLst>
                                          <p:attrName>ppt_x</p:attrName>
                                        </p:attrNameLst>
                                      </p:cBhvr>
                                      <p:tavLst>
                                        <p:tav tm="0">
                                          <p:val>
                                            <p:strVal val="1+#ppt_w/2"/>
                                          </p:val>
                                        </p:tav>
                                        <p:tav tm="100000">
                                          <p:val>
                                            <p:strVal val="#ppt_x"/>
                                          </p:val>
                                        </p:tav>
                                      </p:tavLst>
                                    </p:anim>
                                    <p:anim calcmode="lin" valueType="num">
                                      <p:cBhvr additive="base">
                                        <p:cTn id="226" dur="1000" fill="hold"/>
                                        <p:tgtEl>
                                          <p:spTgt spid="26668"/>
                                        </p:tgtEl>
                                        <p:attrNameLst>
                                          <p:attrName>ppt_y</p:attrName>
                                        </p:attrNameLst>
                                      </p:cBhvr>
                                      <p:tavLst>
                                        <p:tav tm="0">
                                          <p:val>
                                            <p:strVal val="0-#ppt_h/2"/>
                                          </p:val>
                                        </p:tav>
                                        <p:tav tm="100000">
                                          <p:val>
                                            <p:strVal val="#ppt_y"/>
                                          </p:val>
                                        </p:tav>
                                      </p:tavLst>
                                    </p:anim>
                                  </p:childTnLst>
                                </p:cTn>
                              </p:par>
                              <p:par>
                                <p:cTn id="227" presetID="2" presetClass="entr" presetSubtype="9" fill="hold" grpId="0" nodeType="withEffect">
                                  <p:stCondLst>
                                    <p:cond delay="0"/>
                                  </p:stCondLst>
                                  <p:childTnLst>
                                    <p:set>
                                      <p:cBhvr>
                                        <p:cTn id="228" dur="1" fill="hold">
                                          <p:stCondLst>
                                            <p:cond delay="0"/>
                                          </p:stCondLst>
                                        </p:cTn>
                                        <p:tgtEl>
                                          <p:spTgt spid="26669"/>
                                        </p:tgtEl>
                                        <p:attrNameLst>
                                          <p:attrName>style.visibility</p:attrName>
                                        </p:attrNameLst>
                                      </p:cBhvr>
                                      <p:to>
                                        <p:strVal val="visible"/>
                                      </p:to>
                                    </p:set>
                                    <p:anim calcmode="lin" valueType="num">
                                      <p:cBhvr additive="base">
                                        <p:cTn id="229" dur="1000" fill="hold"/>
                                        <p:tgtEl>
                                          <p:spTgt spid="26669"/>
                                        </p:tgtEl>
                                        <p:attrNameLst>
                                          <p:attrName>ppt_x</p:attrName>
                                        </p:attrNameLst>
                                      </p:cBhvr>
                                      <p:tavLst>
                                        <p:tav tm="0">
                                          <p:val>
                                            <p:strVal val="0-#ppt_w/2"/>
                                          </p:val>
                                        </p:tav>
                                        <p:tav tm="100000">
                                          <p:val>
                                            <p:strVal val="#ppt_x"/>
                                          </p:val>
                                        </p:tav>
                                      </p:tavLst>
                                    </p:anim>
                                    <p:anim calcmode="lin" valueType="num">
                                      <p:cBhvr additive="base">
                                        <p:cTn id="230" dur="1000" fill="hold"/>
                                        <p:tgtEl>
                                          <p:spTgt spid="26669"/>
                                        </p:tgtEl>
                                        <p:attrNameLst>
                                          <p:attrName>ppt_y</p:attrName>
                                        </p:attrNameLst>
                                      </p:cBhvr>
                                      <p:tavLst>
                                        <p:tav tm="0">
                                          <p:val>
                                            <p:strVal val="0-#ppt_h/2"/>
                                          </p:val>
                                        </p:tav>
                                        <p:tav tm="100000">
                                          <p:val>
                                            <p:strVal val="#ppt_y"/>
                                          </p:val>
                                        </p:tav>
                                      </p:tavLst>
                                    </p:anim>
                                  </p:childTnLst>
                                </p:cTn>
                              </p:par>
                              <p:par>
                                <p:cTn id="231" presetID="2" presetClass="entr" presetSubtype="1" fill="hold" grpId="0" nodeType="withEffect">
                                  <p:stCondLst>
                                    <p:cond delay="0"/>
                                  </p:stCondLst>
                                  <p:childTnLst>
                                    <p:set>
                                      <p:cBhvr>
                                        <p:cTn id="232" dur="1" fill="hold">
                                          <p:stCondLst>
                                            <p:cond delay="0"/>
                                          </p:stCondLst>
                                        </p:cTn>
                                        <p:tgtEl>
                                          <p:spTgt spid="26670"/>
                                        </p:tgtEl>
                                        <p:attrNameLst>
                                          <p:attrName>style.visibility</p:attrName>
                                        </p:attrNameLst>
                                      </p:cBhvr>
                                      <p:to>
                                        <p:strVal val="visible"/>
                                      </p:to>
                                    </p:set>
                                    <p:anim calcmode="lin" valueType="num">
                                      <p:cBhvr additive="base">
                                        <p:cTn id="233" dur="1000" fill="hold"/>
                                        <p:tgtEl>
                                          <p:spTgt spid="26670"/>
                                        </p:tgtEl>
                                        <p:attrNameLst>
                                          <p:attrName>ppt_x</p:attrName>
                                        </p:attrNameLst>
                                      </p:cBhvr>
                                      <p:tavLst>
                                        <p:tav tm="0">
                                          <p:val>
                                            <p:strVal val="#ppt_x"/>
                                          </p:val>
                                        </p:tav>
                                        <p:tav tm="100000">
                                          <p:val>
                                            <p:strVal val="#ppt_x"/>
                                          </p:val>
                                        </p:tav>
                                      </p:tavLst>
                                    </p:anim>
                                    <p:anim calcmode="lin" valueType="num">
                                      <p:cBhvr additive="base">
                                        <p:cTn id="234" dur="1000" fill="hold"/>
                                        <p:tgtEl>
                                          <p:spTgt spid="26670"/>
                                        </p:tgtEl>
                                        <p:attrNameLst>
                                          <p:attrName>ppt_y</p:attrName>
                                        </p:attrNameLst>
                                      </p:cBhvr>
                                      <p:tavLst>
                                        <p:tav tm="0">
                                          <p:val>
                                            <p:strVal val="0-#ppt_h/2"/>
                                          </p:val>
                                        </p:tav>
                                        <p:tav tm="100000">
                                          <p:val>
                                            <p:strVal val="#ppt_y"/>
                                          </p:val>
                                        </p:tav>
                                      </p:tavLst>
                                    </p:anim>
                                  </p:childTnLst>
                                </p:cTn>
                              </p:par>
                              <p:par>
                                <p:cTn id="235" presetID="2" presetClass="entr" presetSubtype="4" fill="hold" grpId="0" nodeType="withEffect">
                                  <p:stCondLst>
                                    <p:cond delay="0"/>
                                  </p:stCondLst>
                                  <p:childTnLst>
                                    <p:set>
                                      <p:cBhvr>
                                        <p:cTn id="236" dur="1" fill="hold">
                                          <p:stCondLst>
                                            <p:cond delay="0"/>
                                          </p:stCondLst>
                                        </p:cTn>
                                        <p:tgtEl>
                                          <p:spTgt spid="26671"/>
                                        </p:tgtEl>
                                        <p:attrNameLst>
                                          <p:attrName>style.visibility</p:attrName>
                                        </p:attrNameLst>
                                      </p:cBhvr>
                                      <p:to>
                                        <p:strVal val="visible"/>
                                      </p:to>
                                    </p:set>
                                    <p:anim calcmode="lin" valueType="num">
                                      <p:cBhvr additive="base">
                                        <p:cTn id="237" dur="1000" fill="hold"/>
                                        <p:tgtEl>
                                          <p:spTgt spid="26671"/>
                                        </p:tgtEl>
                                        <p:attrNameLst>
                                          <p:attrName>ppt_x</p:attrName>
                                        </p:attrNameLst>
                                      </p:cBhvr>
                                      <p:tavLst>
                                        <p:tav tm="0">
                                          <p:val>
                                            <p:strVal val="#ppt_x"/>
                                          </p:val>
                                        </p:tav>
                                        <p:tav tm="100000">
                                          <p:val>
                                            <p:strVal val="#ppt_x"/>
                                          </p:val>
                                        </p:tav>
                                      </p:tavLst>
                                    </p:anim>
                                    <p:anim calcmode="lin" valueType="num">
                                      <p:cBhvr additive="base">
                                        <p:cTn id="238" dur="1000" fill="hold"/>
                                        <p:tgtEl>
                                          <p:spTgt spid="26671"/>
                                        </p:tgtEl>
                                        <p:attrNameLst>
                                          <p:attrName>ppt_y</p:attrName>
                                        </p:attrNameLst>
                                      </p:cBhvr>
                                      <p:tavLst>
                                        <p:tav tm="0">
                                          <p:val>
                                            <p:strVal val="1+#ppt_h/2"/>
                                          </p:val>
                                        </p:tav>
                                        <p:tav tm="100000">
                                          <p:val>
                                            <p:strVal val="#ppt_y"/>
                                          </p:val>
                                        </p:tav>
                                      </p:tavLst>
                                    </p:anim>
                                  </p:childTnLst>
                                </p:cTn>
                              </p:par>
                              <p:par>
                                <p:cTn id="239" presetID="2" presetClass="entr" presetSubtype="2" fill="hold" grpId="0" nodeType="withEffect">
                                  <p:stCondLst>
                                    <p:cond delay="0"/>
                                  </p:stCondLst>
                                  <p:childTnLst>
                                    <p:set>
                                      <p:cBhvr>
                                        <p:cTn id="240" dur="1" fill="hold">
                                          <p:stCondLst>
                                            <p:cond delay="0"/>
                                          </p:stCondLst>
                                        </p:cTn>
                                        <p:tgtEl>
                                          <p:spTgt spid="26672"/>
                                        </p:tgtEl>
                                        <p:attrNameLst>
                                          <p:attrName>style.visibility</p:attrName>
                                        </p:attrNameLst>
                                      </p:cBhvr>
                                      <p:to>
                                        <p:strVal val="visible"/>
                                      </p:to>
                                    </p:set>
                                    <p:anim calcmode="lin" valueType="num">
                                      <p:cBhvr additive="base">
                                        <p:cTn id="241" dur="1000" fill="hold"/>
                                        <p:tgtEl>
                                          <p:spTgt spid="26672"/>
                                        </p:tgtEl>
                                        <p:attrNameLst>
                                          <p:attrName>ppt_x</p:attrName>
                                        </p:attrNameLst>
                                      </p:cBhvr>
                                      <p:tavLst>
                                        <p:tav tm="0">
                                          <p:val>
                                            <p:strVal val="1+#ppt_w/2"/>
                                          </p:val>
                                        </p:tav>
                                        <p:tav tm="100000">
                                          <p:val>
                                            <p:strVal val="#ppt_x"/>
                                          </p:val>
                                        </p:tav>
                                      </p:tavLst>
                                    </p:anim>
                                    <p:anim calcmode="lin" valueType="num">
                                      <p:cBhvr additive="base">
                                        <p:cTn id="242" dur="1000" fill="hold"/>
                                        <p:tgtEl>
                                          <p:spTgt spid="26672"/>
                                        </p:tgtEl>
                                        <p:attrNameLst>
                                          <p:attrName>ppt_y</p:attrName>
                                        </p:attrNameLst>
                                      </p:cBhvr>
                                      <p:tavLst>
                                        <p:tav tm="0">
                                          <p:val>
                                            <p:strVal val="#ppt_y"/>
                                          </p:val>
                                        </p:tav>
                                        <p:tav tm="100000">
                                          <p:val>
                                            <p:strVal val="#ppt_y"/>
                                          </p:val>
                                        </p:tav>
                                      </p:tavLst>
                                    </p:anim>
                                  </p:childTnLst>
                                </p:cTn>
                              </p:par>
                              <p:par>
                                <p:cTn id="243" presetID="2" presetClass="entr" presetSubtype="2" fill="hold" grpId="0" nodeType="withEffect">
                                  <p:stCondLst>
                                    <p:cond delay="0"/>
                                  </p:stCondLst>
                                  <p:childTnLst>
                                    <p:set>
                                      <p:cBhvr>
                                        <p:cTn id="244" dur="1" fill="hold">
                                          <p:stCondLst>
                                            <p:cond delay="0"/>
                                          </p:stCondLst>
                                        </p:cTn>
                                        <p:tgtEl>
                                          <p:spTgt spid="26673"/>
                                        </p:tgtEl>
                                        <p:attrNameLst>
                                          <p:attrName>style.visibility</p:attrName>
                                        </p:attrNameLst>
                                      </p:cBhvr>
                                      <p:to>
                                        <p:strVal val="visible"/>
                                      </p:to>
                                    </p:set>
                                    <p:anim calcmode="lin" valueType="num">
                                      <p:cBhvr additive="base">
                                        <p:cTn id="245" dur="1000" fill="hold"/>
                                        <p:tgtEl>
                                          <p:spTgt spid="26673"/>
                                        </p:tgtEl>
                                        <p:attrNameLst>
                                          <p:attrName>ppt_x</p:attrName>
                                        </p:attrNameLst>
                                      </p:cBhvr>
                                      <p:tavLst>
                                        <p:tav tm="0">
                                          <p:val>
                                            <p:strVal val="1+#ppt_w/2"/>
                                          </p:val>
                                        </p:tav>
                                        <p:tav tm="100000">
                                          <p:val>
                                            <p:strVal val="#ppt_x"/>
                                          </p:val>
                                        </p:tav>
                                      </p:tavLst>
                                    </p:anim>
                                    <p:anim calcmode="lin" valueType="num">
                                      <p:cBhvr additive="base">
                                        <p:cTn id="246" dur="1000" fill="hold"/>
                                        <p:tgtEl>
                                          <p:spTgt spid="26673"/>
                                        </p:tgtEl>
                                        <p:attrNameLst>
                                          <p:attrName>ppt_y</p:attrName>
                                        </p:attrNameLst>
                                      </p:cBhvr>
                                      <p:tavLst>
                                        <p:tav tm="0">
                                          <p:val>
                                            <p:strVal val="#ppt_y"/>
                                          </p:val>
                                        </p:tav>
                                        <p:tav tm="100000">
                                          <p:val>
                                            <p:strVal val="#ppt_y"/>
                                          </p:val>
                                        </p:tav>
                                      </p:tavLst>
                                    </p:anim>
                                  </p:childTnLst>
                                </p:cTn>
                              </p:par>
                              <p:par>
                                <p:cTn id="247" presetID="2" presetClass="entr" presetSubtype="3" fill="hold" grpId="0" nodeType="withEffect">
                                  <p:stCondLst>
                                    <p:cond delay="0"/>
                                  </p:stCondLst>
                                  <p:childTnLst>
                                    <p:set>
                                      <p:cBhvr>
                                        <p:cTn id="248" dur="1" fill="hold">
                                          <p:stCondLst>
                                            <p:cond delay="0"/>
                                          </p:stCondLst>
                                        </p:cTn>
                                        <p:tgtEl>
                                          <p:spTgt spid="26675"/>
                                        </p:tgtEl>
                                        <p:attrNameLst>
                                          <p:attrName>style.visibility</p:attrName>
                                        </p:attrNameLst>
                                      </p:cBhvr>
                                      <p:to>
                                        <p:strVal val="visible"/>
                                      </p:to>
                                    </p:set>
                                    <p:anim calcmode="lin" valueType="num">
                                      <p:cBhvr additive="base">
                                        <p:cTn id="249" dur="1000" fill="hold"/>
                                        <p:tgtEl>
                                          <p:spTgt spid="26675"/>
                                        </p:tgtEl>
                                        <p:attrNameLst>
                                          <p:attrName>ppt_x</p:attrName>
                                        </p:attrNameLst>
                                      </p:cBhvr>
                                      <p:tavLst>
                                        <p:tav tm="0">
                                          <p:val>
                                            <p:strVal val="1+#ppt_w/2"/>
                                          </p:val>
                                        </p:tav>
                                        <p:tav tm="100000">
                                          <p:val>
                                            <p:strVal val="#ppt_x"/>
                                          </p:val>
                                        </p:tav>
                                      </p:tavLst>
                                    </p:anim>
                                    <p:anim calcmode="lin" valueType="num">
                                      <p:cBhvr additive="base">
                                        <p:cTn id="250" dur="1000" fill="hold"/>
                                        <p:tgtEl>
                                          <p:spTgt spid="26675"/>
                                        </p:tgtEl>
                                        <p:attrNameLst>
                                          <p:attrName>ppt_y</p:attrName>
                                        </p:attrNameLst>
                                      </p:cBhvr>
                                      <p:tavLst>
                                        <p:tav tm="0">
                                          <p:val>
                                            <p:strVal val="0-#ppt_h/2"/>
                                          </p:val>
                                        </p:tav>
                                        <p:tav tm="100000">
                                          <p:val>
                                            <p:strVal val="#ppt_y"/>
                                          </p:val>
                                        </p:tav>
                                      </p:tavLst>
                                    </p:anim>
                                  </p:childTnLst>
                                </p:cTn>
                              </p:par>
                              <p:par>
                                <p:cTn id="251" presetID="2" presetClass="entr" presetSubtype="12" fill="hold" grpId="0" nodeType="withEffect">
                                  <p:stCondLst>
                                    <p:cond delay="0"/>
                                  </p:stCondLst>
                                  <p:childTnLst>
                                    <p:set>
                                      <p:cBhvr>
                                        <p:cTn id="252" dur="1" fill="hold">
                                          <p:stCondLst>
                                            <p:cond delay="0"/>
                                          </p:stCondLst>
                                        </p:cTn>
                                        <p:tgtEl>
                                          <p:spTgt spid="26676"/>
                                        </p:tgtEl>
                                        <p:attrNameLst>
                                          <p:attrName>style.visibility</p:attrName>
                                        </p:attrNameLst>
                                      </p:cBhvr>
                                      <p:to>
                                        <p:strVal val="visible"/>
                                      </p:to>
                                    </p:set>
                                    <p:anim calcmode="lin" valueType="num">
                                      <p:cBhvr additive="base">
                                        <p:cTn id="253" dur="1000" fill="hold"/>
                                        <p:tgtEl>
                                          <p:spTgt spid="26676"/>
                                        </p:tgtEl>
                                        <p:attrNameLst>
                                          <p:attrName>ppt_x</p:attrName>
                                        </p:attrNameLst>
                                      </p:cBhvr>
                                      <p:tavLst>
                                        <p:tav tm="0">
                                          <p:val>
                                            <p:strVal val="0-#ppt_w/2"/>
                                          </p:val>
                                        </p:tav>
                                        <p:tav tm="100000">
                                          <p:val>
                                            <p:strVal val="#ppt_x"/>
                                          </p:val>
                                        </p:tav>
                                      </p:tavLst>
                                    </p:anim>
                                    <p:anim calcmode="lin" valueType="num">
                                      <p:cBhvr additive="base">
                                        <p:cTn id="254" dur="1000" fill="hold"/>
                                        <p:tgtEl>
                                          <p:spTgt spid="26676"/>
                                        </p:tgtEl>
                                        <p:attrNameLst>
                                          <p:attrName>ppt_y</p:attrName>
                                        </p:attrNameLst>
                                      </p:cBhvr>
                                      <p:tavLst>
                                        <p:tav tm="0">
                                          <p:val>
                                            <p:strVal val="1+#ppt_h/2"/>
                                          </p:val>
                                        </p:tav>
                                        <p:tav tm="100000">
                                          <p:val>
                                            <p:strVal val="#ppt_y"/>
                                          </p:val>
                                        </p:tav>
                                      </p:tavLst>
                                    </p:anim>
                                  </p:childTnLst>
                                </p:cTn>
                              </p:par>
                              <p:par>
                                <p:cTn id="255" presetID="2" presetClass="entr" presetSubtype="4" fill="hold" grpId="0" nodeType="withEffect">
                                  <p:stCondLst>
                                    <p:cond delay="0"/>
                                  </p:stCondLst>
                                  <p:childTnLst>
                                    <p:set>
                                      <p:cBhvr>
                                        <p:cTn id="256" dur="1" fill="hold">
                                          <p:stCondLst>
                                            <p:cond delay="0"/>
                                          </p:stCondLst>
                                        </p:cTn>
                                        <p:tgtEl>
                                          <p:spTgt spid="57"/>
                                        </p:tgtEl>
                                        <p:attrNameLst>
                                          <p:attrName>style.visibility</p:attrName>
                                        </p:attrNameLst>
                                      </p:cBhvr>
                                      <p:to>
                                        <p:strVal val="visible"/>
                                      </p:to>
                                    </p:set>
                                    <p:anim calcmode="lin" valueType="num">
                                      <p:cBhvr additive="base">
                                        <p:cTn id="257" dur="1000" fill="hold"/>
                                        <p:tgtEl>
                                          <p:spTgt spid="57"/>
                                        </p:tgtEl>
                                        <p:attrNameLst>
                                          <p:attrName>ppt_x</p:attrName>
                                        </p:attrNameLst>
                                      </p:cBhvr>
                                      <p:tavLst>
                                        <p:tav tm="0">
                                          <p:val>
                                            <p:strVal val="#ppt_x"/>
                                          </p:val>
                                        </p:tav>
                                        <p:tav tm="100000">
                                          <p:val>
                                            <p:strVal val="#ppt_x"/>
                                          </p:val>
                                        </p:tav>
                                      </p:tavLst>
                                    </p:anim>
                                    <p:anim calcmode="lin" valueType="num">
                                      <p:cBhvr additive="base">
                                        <p:cTn id="258" dur="1000" fill="hold"/>
                                        <p:tgtEl>
                                          <p:spTgt spid="57"/>
                                        </p:tgtEl>
                                        <p:attrNameLst>
                                          <p:attrName>ppt_y</p:attrName>
                                        </p:attrNameLst>
                                      </p:cBhvr>
                                      <p:tavLst>
                                        <p:tav tm="0">
                                          <p:val>
                                            <p:strVal val="1+#ppt_h/2"/>
                                          </p:val>
                                        </p:tav>
                                        <p:tav tm="100000">
                                          <p:val>
                                            <p:strVal val="#ppt_y"/>
                                          </p:val>
                                        </p:tav>
                                      </p:tavLst>
                                    </p:anim>
                                  </p:childTnLst>
                                </p:cTn>
                              </p:par>
                              <p:par>
                                <p:cTn id="259" presetID="2" presetClass="entr" presetSubtype="3" fill="hold" grpId="0" nodeType="withEffect">
                                  <p:stCondLst>
                                    <p:cond delay="0"/>
                                  </p:stCondLst>
                                  <p:childTnLst>
                                    <p:set>
                                      <p:cBhvr>
                                        <p:cTn id="260" dur="1" fill="hold">
                                          <p:stCondLst>
                                            <p:cond delay="0"/>
                                          </p:stCondLst>
                                        </p:cTn>
                                        <p:tgtEl>
                                          <p:spTgt spid="58"/>
                                        </p:tgtEl>
                                        <p:attrNameLst>
                                          <p:attrName>style.visibility</p:attrName>
                                        </p:attrNameLst>
                                      </p:cBhvr>
                                      <p:to>
                                        <p:strVal val="visible"/>
                                      </p:to>
                                    </p:set>
                                    <p:anim calcmode="lin" valueType="num">
                                      <p:cBhvr additive="base">
                                        <p:cTn id="261" dur="1000" fill="hold"/>
                                        <p:tgtEl>
                                          <p:spTgt spid="58"/>
                                        </p:tgtEl>
                                        <p:attrNameLst>
                                          <p:attrName>ppt_x</p:attrName>
                                        </p:attrNameLst>
                                      </p:cBhvr>
                                      <p:tavLst>
                                        <p:tav tm="0">
                                          <p:val>
                                            <p:strVal val="1+#ppt_w/2"/>
                                          </p:val>
                                        </p:tav>
                                        <p:tav tm="100000">
                                          <p:val>
                                            <p:strVal val="#ppt_x"/>
                                          </p:val>
                                        </p:tav>
                                      </p:tavLst>
                                    </p:anim>
                                    <p:anim calcmode="lin" valueType="num">
                                      <p:cBhvr additive="base">
                                        <p:cTn id="262" dur="1000" fill="hold"/>
                                        <p:tgtEl>
                                          <p:spTgt spid="58"/>
                                        </p:tgtEl>
                                        <p:attrNameLst>
                                          <p:attrName>ppt_y</p:attrName>
                                        </p:attrNameLst>
                                      </p:cBhvr>
                                      <p:tavLst>
                                        <p:tav tm="0">
                                          <p:val>
                                            <p:strVal val="0-#ppt_h/2"/>
                                          </p:val>
                                        </p:tav>
                                        <p:tav tm="100000">
                                          <p:val>
                                            <p:strVal val="#ppt_y"/>
                                          </p:val>
                                        </p:tav>
                                      </p:tavLst>
                                    </p:anim>
                                  </p:childTnLst>
                                </p:cTn>
                              </p:par>
                              <p:par>
                                <p:cTn id="263" presetID="2" presetClass="entr" presetSubtype="3" fill="hold" grpId="0" nodeType="withEffect">
                                  <p:stCondLst>
                                    <p:cond delay="0"/>
                                  </p:stCondLst>
                                  <p:childTnLst>
                                    <p:set>
                                      <p:cBhvr>
                                        <p:cTn id="264" dur="1" fill="hold">
                                          <p:stCondLst>
                                            <p:cond delay="0"/>
                                          </p:stCondLst>
                                        </p:cTn>
                                        <p:tgtEl>
                                          <p:spTgt spid="59"/>
                                        </p:tgtEl>
                                        <p:attrNameLst>
                                          <p:attrName>style.visibility</p:attrName>
                                        </p:attrNameLst>
                                      </p:cBhvr>
                                      <p:to>
                                        <p:strVal val="visible"/>
                                      </p:to>
                                    </p:set>
                                    <p:anim calcmode="lin" valueType="num">
                                      <p:cBhvr additive="base">
                                        <p:cTn id="265" dur="1000" fill="hold"/>
                                        <p:tgtEl>
                                          <p:spTgt spid="59"/>
                                        </p:tgtEl>
                                        <p:attrNameLst>
                                          <p:attrName>ppt_x</p:attrName>
                                        </p:attrNameLst>
                                      </p:cBhvr>
                                      <p:tavLst>
                                        <p:tav tm="0">
                                          <p:val>
                                            <p:strVal val="1+#ppt_w/2"/>
                                          </p:val>
                                        </p:tav>
                                        <p:tav tm="100000">
                                          <p:val>
                                            <p:strVal val="#ppt_x"/>
                                          </p:val>
                                        </p:tav>
                                      </p:tavLst>
                                    </p:anim>
                                    <p:anim calcmode="lin" valueType="num">
                                      <p:cBhvr additive="base">
                                        <p:cTn id="266" dur="1000" fill="hold"/>
                                        <p:tgtEl>
                                          <p:spTgt spid="59"/>
                                        </p:tgtEl>
                                        <p:attrNameLst>
                                          <p:attrName>ppt_y</p:attrName>
                                        </p:attrNameLst>
                                      </p:cBhvr>
                                      <p:tavLst>
                                        <p:tav tm="0">
                                          <p:val>
                                            <p:strVal val="0-#ppt_h/2"/>
                                          </p:val>
                                        </p:tav>
                                        <p:tav tm="100000">
                                          <p:val>
                                            <p:strVal val="#ppt_y"/>
                                          </p:val>
                                        </p:tav>
                                      </p:tavLst>
                                    </p:anim>
                                  </p:childTnLst>
                                </p:cTn>
                              </p:par>
                              <p:par>
                                <p:cTn id="267" presetID="2" presetClass="entr" presetSubtype="3" fill="hold" grpId="0" nodeType="withEffect">
                                  <p:stCondLst>
                                    <p:cond delay="0"/>
                                  </p:stCondLst>
                                  <p:childTnLst>
                                    <p:set>
                                      <p:cBhvr>
                                        <p:cTn id="268" dur="1" fill="hold">
                                          <p:stCondLst>
                                            <p:cond delay="0"/>
                                          </p:stCondLst>
                                        </p:cTn>
                                        <p:tgtEl>
                                          <p:spTgt spid="60"/>
                                        </p:tgtEl>
                                        <p:attrNameLst>
                                          <p:attrName>style.visibility</p:attrName>
                                        </p:attrNameLst>
                                      </p:cBhvr>
                                      <p:to>
                                        <p:strVal val="visible"/>
                                      </p:to>
                                    </p:set>
                                    <p:anim calcmode="lin" valueType="num">
                                      <p:cBhvr additive="base">
                                        <p:cTn id="269" dur="1000" fill="hold"/>
                                        <p:tgtEl>
                                          <p:spTgt spid="60"/>
                                        </p:tgtEl>
                                        <p:attrNameLst>
                                          <p:attrName>ppt_x</p:attrName>
                                        </p:attrNameLst>
                                      </p:cBhvr>
                                      <p:tavLst>
                                        <p:tav tm="0">
                                          <p:val>
                                            <p:strVal val="1+#ppt_w/2"/>
                                          </p:val>
                                        </p:tav>
                                        <p:tav tm="100000">
                                          <p:val>
                                            <p:strVal val="#ppt_x"/>
                                          </p:val>
                                        </p:tav>
                                      </p:tavLst>
                                    </p:anim>
                                    <p:anim calcmode="lin" valueType="num">
                                      <p:cBhvr additive="base">
                                        <p:cTn id="270" dur="1000" fill="hold"/>
                                        <p:tgtEl>
                                          <p:spTgt spid="60"/>
                                        </p:tgtEl>
                                        <p:attrNameLst>
                                          <p:attrName>ppt_y</p:attrName>
                                        </p:attrNameLst>
                                      </p:cBhvr>
                                      <p:tavLst>
                                        <p:tav tm="0">
                                          <p:val>
                                            <p:strVal val="0-#ppt_h/2"/>
                                          </p:val>
                                        </p:tav>
                                        <p:tav tm="100000">
                                          <p:val>
                                            <p:strVal val="#ppt_y"/>
                                          </p:val>
                                        </p:tav>
                                      </p:tavLst>
                                    </p:anim>
                                  </p:childTnLst>
                                </p:cTn>
                              </p:par>
                              <p:par>
                                <p:cTn id="271" presetID="2" presetClass="entr" presetSubtype="3" fill="hold" grpId="0" nodeType="withEffect">
                                  <p:stCondLst>
                                    <p:cond delay="0"/>
                                  </p:stCondLst>
                                  <p:childTnLst>
                                    <p:set>
                                      <p:cBhvr>
                                        <p:cTn id="272" dur="1" fill="hold">
                                          <p:stCondLst>
                                            <p:cond delay="0"/>
                                          </p:stCondLst>
                                        </p:cTn>
                                        <p:tgtEl>
                                          <p:spTgt spid="61"/>
                                        </p:tgtEl>
                                        <p:attrNameLst>
                                          <p:attrName>style.visibility</p:attrName>
                                        </p:attrNameLst>
                                      </p:cBhvr>
                                      <p:to>
                                        <p:strVal val="visible"/>
                                      </p:to>
                                    </p:set>
                                    <p:anim calcmode="lin" valueType="num">
                                      <p:cBhvr additive="base">
                                        <p:cTn id="273" dur="1000" fill="hold"/>
                                        <p:tgtEl>
                                          <p:spTgt spid="61"/>
                                        </p:tgtEl>
                                        <p:attrNameLst>
                                          <p:attrName>ppt_x</p:attrName>
                                        </p:attrNameLst>
                                      </p:cBhvr>
                                      <p:tavLst>
                                        <p:tav tm="0">
                                          <p:val>
                                            <p:strVal val="1+#ppt_w/2"/>
                                          </p:val>
                                        </p:tav>
                                        <p:tav tm="100000">
                                          <p:val>
                                            <p:strVal val="#ppt_x"/>
                                          </p:val>
                                        </p:tav>
                                      </p:tavLst>
                                    </p:anim>
                                    <p:anim calcmode="lin" valueType="num">
                                      <p:cBhvr additive="base">
                                        <p:cTn id="274" dur="1000" fill="hold"/>
                                        <p:tgtEl>
                                          <p:spTgt spid="61"/>
                                        </p:tgtEl>
                                        <p:attrNameLst>
                                          <p:attrName>ppt_y</p:attrName>
                                        </p:attrNameLst>
                                      </p:cBhvr>
                                      <p:tavLst>
                                        <p:tav tm="0">
                                          <p:val>
                                            <p:strVal val="0-#ppt_h/2"/>
                                          </p:val>
                                        </p:tav>
                                        <p:tav tm="100000">
                                          <p:val>
                                            <p:strVal val="#ppt_y"/>
                                          </p:val>
                                        </p:tav>
                                      </p:tavLst>
                                    </p:anim>
                                  </p:childTnLst>
                                </p:cTn>
                              </p:par>
                              <p:par>
                                <p:cTn id="275" presetID="2" presetClass="entr" presetSubtype="3" fill="hold" grpId="0" nodeType="withEffect">
                                  <p:stCondLst>
                                    <p:cond delay="0"/>
                                  </p:stCondLst>
                                  <p:childTnLst>
                                    <p:set>
                                      <p:cBhvr>
                                        <p:cTn id="276" dur="1" fill="hold">
                                          <p:stCondLst>
                                            <p:cond delay="0"/>
                                          </p:stCondLst>
                                        </p:cTn>
                                        <p:tgtEl>
                                          <p:spTgt spid="62"/>
                                        </p:tgtEl>
                                        <p:attrNameLst>
                                          <p:attrName>style.visibility</p:attrName>
                                        </p:attrNameLst>
                                      </p:cBhvr>
                                      <p:to>
                                        <p:strVal val="visible"/>
                                      </p:to>
                                    </p:set>
                                    <p:anim calcmode="lin" valueType="num">
                                      <p:cBhvr additive="base">
                                        <p:cTn id="277" dur="1000" fill="hold"/>
                                        <p:tgtEl>
                                          <p:spTgt spid="62"/>
                                        </p:tgtEl>
                                        <p:attrNameLst>
                                          <p:attrName>ppt_x</p:attrName>
                                        </p:attrNameLst>
                                      </p:cBhvr>
                                      <p:tavLst>
                                        <p:tav tm="0">
                                          <p:val>
                                            <p:strVal val="1+#ppt_w/2"/>
                                          </p:val>
                                        </p:tav>
                                        <p:tav tm="100000">
                                          <p:val>
                                            <p:strVal val="#ppt_x"/>
                                          </p:val>
                                        </p:tav>
                                      </p:tavLst>
                                    </p:anim>
                                    <p:anim calcmode="lin" valueType="num">
                                      <p:cBhvr additive="base">
                                        <p:cTn id="278" dur="1000" fill="hold"/>
                                        <p:tgtEl>
                                          <p:spTgt spid="62"/>
                                        </p:tgtEl>
                                        <p:attrNameLst>
                                          <p:attrName>ppt_y</p:attrName>
                                        </p:attrNameLst>
                                      </p:cBhvr>
                                      <p:tavLst>
                                        <p:tav tm="0">
                                          <p:val>
                                            <p:strVal val="0-#ppt_h/2"/>
                                          </p:val>
                                        </p:tav>
                                        <p:tav tm="100000">
                                          <p:val>
                                            <p:strVal val="#ppt_y"/>
                                          </p:val>
                                        </p:tav>
                                      </p:tavLst>
                                    </p:anim>
                                  </p:childTnLst>
                                </p:cTn>
                              </p:par>
                              <p:par>
                                <p:cTn id="279" presetID="2" presetClass="entr" presetSubtype="9" fill="hold" grpId="0" nodeType="withEffect">
                                  <p:stCondLst>
                                    <p:cond delay="0"/>
                                  </p:stCondLst>
                                  <p:childTnLst>
                                    <p:set>
                                      <p:cBhvr>
                                        <p:cTn id="280" dur="1" fill="hold">
                                          <p:stCondLst>
                                            <p:cond delay="0"/>
                                          </p:stCondLst>
                                        </p:cTn>
                                        <p:tgtEl>
                                          <p:spTgt spid="70"/>
                                        </p:tgtEl>
                                        <p:attrNameLst>
                                          <p:attrName>style.visibility</p:attrName>
                                        </p:attrNameLst>
                                      </p:cBhvr>
                                      <p:to>
                                        <p:strVal val="visible"/>
                                      </p:to>
                                    </p:set>
                                    <p:anim calcmode="lin" valueType="num">
                                      <p:cBhvr additive="base">
                                        <p:cTn id="281" dur="500" fill="hold"/>
                                        <p:tgtEl>
                                          <p:spTgt spid="70"/>
                                        </p:tgtEl>
                                        <p:attrNameLst>
                                          <p:attrName>ppt_x</p:attrName>
                                        </p:attrNameLst>
                                      </p:cBhvr>
                                      <p:tavLst>
                                        <p:tav tm="0">
                                          <p:val>
                                            <p:strVal val="0-#ppt_w/2"/>
                                          </p:val>
                                        </p:tav>
                                        <p:tav tm="100000">
                                          <p:val>
                                            <p:strVal val="#ppt_x"/>
                                          </p:val>
                                        </p:tav>
                                      </p:tavLst>
                                    </p:anim>
                                    <p:anim calcmode="lin" valueType="num">
                                      <p:cBhvr additive="base">
                                        <p:cTn id="282"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autoUpdateAnimBg="0"/>
      <p:bldP spid="26628" grpId="0" animBg="1"/>
      <p:bldP spid="26629" grpId="0" animBg="1"/>
      <p:bldP spid="26630" grpId="0" animBg="1"/>
      <p:bldP spid="26631" grpId="0" animBg="1"/>
      <p:bldP spid="26632" grpId="0" animBg="1"/>
      <p:bldP spid="26634" grpId="0" animBg="1"/>
      <p:bldP spid="26635" grpId="0" animBg="1"/>
      <p:bldP spid="26638" grpId="0" animBg="1"/>
      <p:bldP spid="26639" grpId="0" animBg="1"/>
      <p:bldP spid="26640" grpId="0" animBg="1"/>
      <p:bldP spid="26641" grpId="0" animBg="1"/>
      <p:bldP spid="26642" grpId="0" animBg="1"/>
      <p:bldP spid="26643" grpId="0" animBg="1"/>
      <p:bldP spid="26644" grpId="0" animBg="1"/>
      <p:bldP spid="26645" grpId="0" animBg="1" autoUpdateAnimBg="0"/>
      <p:bldP spid="26646" grpId="0" animBg="1"/>
      <p:bldP spid="26647" grpId="0" animBg="1"/>
      <p:bldP spid="26648" grpId="0" animBg="1"/>
      <p:bldP spid="26649" grpId="0" animBg="1"/>
      <p:bldP spid="26650" grpId="0" animBg="1"/>
      <p:bldP spid="26651" grpId="0" animBg="1"/>
      <p:bldP spid="26652" grpId="0" animBg="1"/>
      <p:bldP spid="26653" grpId="0" animBg="1"/>
      <p:bldP spid="26654" grpId="0" animBg="1"/>
      <p:bldP spid="26654" grpId="1" animBg="1"/>
      <p:bldP spid="26655" grpId="0" animBg="1"/>
      <p:bldP spid="26655" grpId="1" animBg="1"/>
      <p:bldP spid="26658" grpId="0" animBg="1"/>
      <p:bldP spid="26659" grpId="0" animBg="1"/>
      <p:bldP spid="26660" grpId="0" animBg="1"/>
      <p:bldP spid="26661" grpId="0" animBg="1"/>
      <p:bldP spid="26662" grpId="0" animBg="1"/>
      <p:bldP spid="26663" grpId="0" animBg="1"/>
      <p:bldP spid="26664" grpId="0" animBg="1"/>
      <p:bldP spid="26665" grpId="0" animBg="1"/>
      <p:bldP spid="26666" grpId="0" animBg="1"/>
      <p:bldP spid="26667" grpId="0" animBg="1"/>
      <p:bldP spid="26668" grpId="0" animBg="1"/>
      <p:bldP spid="26669" grpId="0" animBg="1"/>
      <p:bldP spid="26670" grpId="0" animBg="1"/>
      <p:bldP spid="26671" grpId="0" animBg="1"/>
      <p:bldP spid="26672" grpId="0" animBg="1"/>
      <p:bldP spid="26673" grpId="0" animBg="1"/>
      <p:bldP spid="26674" grpId="0" animBg="1"/>
      <p:bldP spid="26675" grpId="0" animBg="1"/>
      <p:bldP spid="26676"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70"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9">
            <a:extLst>
              <a:ext uri="{FF2B5EF4-FFF2-40B4-BE49-F238E27FC236}">
                <a16:creationId xmlns:a16="http://schemas.microsoft.com/office/drawing/2014/main" id="{68E9B0F7-0DB7-0A4B-937E-8AF5CA0AC1FA}"/>
              </a:ext>
            </a:extLst>
          </p:cNvPr>
          <p:cNvSpPr>
            <a:spLocks noGrp="1" noChangeArrowheads="1"/>
          </p:cNvSpPr>
          <p:nvPr>
            <p:ph type="title"/>
          </p:nvPr>
        </p:nvSpPr>
        <p:spPr>
          <a:xfrm>
            <a:off x="185138" y="7852551"/>
            <a:ext cx="13718258" cy="1625600"/>
          </a:xfrm>
        </p:spPr>
        <p:txBody>
          <a:bodyPr>
            <a:normAutofit fontScale="90000"/>
          </a:bodyPr>
          <a:lstStyle/>
          <a:p>
            <a:pPr eaLnBrk="1" hangingPunct="1"/>
            <a:r>
              <a:rPr lang="en-GB" altLang="en-US" sz="5120" b="1" i="1">
                <a:solidFill>
                  <a:srgbClr val="FFFF00"/>
                </a:solidFill>
                <a:cs typeface="Arial" panose="020B0604020202020204" pitchFamily="34" charset="0"/>
              </a:rPr>
              <a:t>Where churches have been planted! </a:t>
            </a:r>
            <a:br>
              <a:rPr lang="en-GB" altLang="en-US" sz="5120" b="1" i="1">
                <a:solidFill>
                  <a:srgbClr val="000099"/>
                </a:solidFill>
                <a:cs typeface="Arial" panose="020B0604020202020204" pitchFamily="34" charset="0"/>
              </a:rPr>
            </a:br>
            <a:r>
              <a:rPr lang="en-GB" altLang="en-US" sz="5120" b="1" i="1">
                <a:solidFill>
                  <a:srgbClr val="FF00FF"/>
                </a:solidFill>
                <a:cs typeface="Arial" panose="020B0604020202020204" pitchFamily="34" charset="0"/>
              </a:rPr>
              <a:t>Where more than 10 churches planted!</a:t>
            </a:r>
            <a:br>
              <a:rPr lang="en-GB" altLang="en-US" sz="5120" b="1" i="1">
                <a:solidFill>
                  <a:srgbClr val="FF00FF"/>
                </a:solidFill>
                <a:cs typeface="Arial" panose="020B0604020202020204" pitchFamily="34" charset="0"/>
              </a:rPr>
            </a:br>
            <a:r>
              <a:rPr lang="en-GB" altLang="en-US" sz="5120" b="1" i="1">
                <a:solidFill>
                  <a:srgbClr val="FF0000"/>
                </a:solidFill>
                <a:cs typeface="Arial" panose="020B0604020202020204" pitchFamily="34" charset="0"/>
              </a:rPr>
              <a:t>Baptized believers but no church!</a:t>
            </a:r>
            <a:br>
              <a:rPr lang="en-GB" altLang="en-US" sz="5120" b="1" i="1">
                <a:solidFill>
                  <a:srgbClr val="FF0000"/>
                </a:solidFill>
                <a:cs typeface="Arial" panose="020B0604020202020204" pitchFamily="34" charset="0"/>
              </a:rPr>
            </a:br>
            <a:endParaRPr lang="en-GB" altLang="en-US" sz="5120" b="1" i="1">
              <a:solidFill>
                <a:srgbClr val="FF0000"/>
              </a:solidFill>
              <a:cs typeface="Arial" panose="020B0604020202020204" pitchFamily="34" charset="0"/>
            </a:endParaRPr>
          </a:p>
        </p:txBody>
      </p:sp>
      <p:pic>
        <p:nvPicPr>
          <p:cNvPr id="16387" name="Picture 2">
            <a:extLst>
              <a:ext uri="{FF2B5EF4-FFF2-40B4-BE49-F238E27FC236}">
                <a16:creationId xmlns:a16="http://schemas.microsoft.com/office/drawing/2014/main" id="{77F5E808-F8EE-FB41-99B0-3634992BE8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7973" y="0"/>
            <a:ext cx="13722773" cy="9866489"/>
          </a:xfrm>
        </p:spPr>
      </p:pic>
      <p:sp>
        <p:nvSpPr>
          <p:cNvPr id="16420" name="AutoShape 26">
            <a:extLst>
              <a:ext uri="{FF2B5EF4-FFF2-40B4-BE49-F238E27FC236}">
                <a16:creationId xmlns:a16="http://schemas.microsoft.com/office/drawing/2014/main" id="{8D289C9E-34AD-1E40-B572-A47FA3EA1AEF}"/>
              </a:ext>
            </a:extLst>
          </p:cNvPr>
          <p:cNvSpPr>
            <a:spLocks noChangeArrowheads="1"/>
          </p:cNvSpPr>
          <p:nvPr/>
        </p:nvSpPr>
        <p:spPr bwMode="auto">
          <a:xfrm>
            <a:off x="2126693" y="6427695"/>
            <a:ext cx="650240" cy="433493"/>
          </a:xfrm>
          <a:prstGeom prst="sun">
            <a:avLst>
              <a:gd name="adj"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413">
              <a:solidFill>
                <a:schemeClr val="bg1"/>
              </a:solidFill>
              <a:latin typeface="Times New Roman" panose="02020603050405020304" pitchFamily="18" charset="0"/>
            </a:endParaRPr>
          </a:p>
        </p:txBody>
      </p:sp>
      <p:sp>
        <p:nvSpPr>
          <p:cNvPr id="2" name="TextBox 1">
            <a:extLst>
              <a:ext uri="{FF2B5EF4-FFF2-40B4-BE49-F238E27FC236}">
                <a16:creationId xmlns:a16="http://schemas.microsoft.com/office/drawing/2014/main" id="{5CB3B595-D041-5342-B1FC-A83DA11DDDC2}"/>
              </a:ext>
            </a:extLst>
          </p:cNvPr>
          <p:cNvSpPr txBox="1"/>
          <p:nvPr/>
        </p:nvSpPr>
        <p:spPr>
          <a:xfrm>
            <a:off x="597116" y="5536457"/>
            <a:ext cx="4727786" cy="523220"/>
          </a:xfrm>
          <a:prstGeom prst="rect">
            <a:avLst/>
          </a:prstGeom>
          <a:noFill/>
        </p:spPr>
        <p:txBody>
          <a:bodyPr wrap="square" rtlCol="0">
            <a:spAutoFit/>
          </a:bodyPr>
          <a:lstStyle/>
          <a:p>
            <a:r>
              <a:rPr lang="en-US" sz="2800" b="1" dirty="0"/>
              <a:t>OPEN EXPO 2021: BOLIVIA</a:t>
            </a:r>
          </a:p>
        </p:txBody>
      </p:sp>
    </p:spTree>
    <p:extLst>
      <p:ext uri="{BB962C8B-B14F-4D97-AF65-F5344CB8AC3E}">
        <p14:creationId xmlns:p14="http://schemas.microsoft.com/office/powerpoint/2010/main" val="2916331811"/>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that is standing in the dirt&#10;&#10;Description automatically generated">
            <a:extLst>
              <a:ext uri="{FF2B5EF4-FFF2-40B4-BE49-F238E27FC236}">
                <a16:creationId xmlns:a16="http://schemas.microsoft.com/office/drawing/2014/main" id="{A935FCBC-A31D-D04A-A3A1-593F6065652D}"/>
              </a:ext>
            </a:extLst>
          </p:cNvPr>
          <p:cNvPicPr>
            <a:picLocks noGrp="1" noChangeAspect="1"/>
          </p:cNvPicPr>
          <p:nvPr>
            <p:ph idx="1"/>
          </p:nvPr>
        </p:nvPicPr>
        <p:blipFill rotWithShape="1">
          <a:blip r:embed="rId2"/>
          <a:srcRect l="27392" r="4508"/>
          <a:stretch/>
        </p:blipFill>
        <p:spPr>
          <a:xfrm>
            <a:off x="7873763" y="10"/>
            <a:ext cx="5131037" cy="97535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3" name="Picture 12" descr="A group of people sitting at a table with food&#10;&#10;Description automatically generated">
            <a:extLst>
              <a:ext uri="{FF2B5EF4-FFF2-40B4-BE49-F238E27FC236}">
                <a16:creationId xmlns:a16="http://schemas.microsoft.com/office/drawing/2014/main" id="{928DABA7-4CC4-1347-9BEB-E10E4FBA0232}"/>
              </a:ext>
            </a:extLst>
          </p:cNvPr>
          <p:cNvPicPr>
            <a:picLocks noChangeAspect="1"/>
          </p:cNvPicPr>
          <p:nvPr/>
        </p:nvPicPr>
        <p:blipFill rotWithShape="1">
          <a:blip r:embed="rId3"/>
          <a:srcRect l="9241" r="9243" b="1"/>
          <a:stretch/>
        </p:blipFill>
        <p:spPr>
          <a:xfrm>
            <a:off x="3345481" y="10"/>
            <a:ext cx="5311258" cy="4837775"/>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4" name="Content Placeholder 3" descr="A person standing in front of a building&#10;&#10;Description automatically generated">
            <a:extLst>
              <a:ext uri="{FF2B5EF4-FFF2-40B4-BE49-F238E27FC236}">
                <a16:creationId xmlns:a16="http://schemas.microsoft.com/office/drawing/2014/main" id="{7AE0F3A3-7C7E-8048-B6D8-0B62453B4406}"/>
              </a:ext>
            </a:extLst>
          </p:cNvPr>
          <p:cNvPicPr>
            <a:picLocks noChangeAspect="1"/>
          </p:cNvPicPr>
          <p:nvPr/>
        </p:nvPicPr>
        <p:blipFill rotWithShape="1">
          <a:blip r:embed="rId4"/>
          <a:srcRect r="18550"/>
          <a:stretch/>
        </p:blipFill>
        <p:spPr>
          <a:xfrm>
            <a:off x="3402056" y="4915814"/>
            <a:ext cx="5253844" cy="483778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1" name="Freeform: Shape 2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08869" cy="97536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99114" cy="97536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CC13E5-19EE-3041-A502-266F7E11C61A}"/>
              </a:ext>
            </a:extLst>
          </p:cNvPr>
          <p:cNvSpPr>
            <a:spLocks noGrp="1"/>
          </p:cNvSpPr>
          <p:nvPr>
            <p:ph type="title"/>
          </p:nvPr>
        </p:nvSpPr>
        <p:spPr>
          <a:xfrm>
            <a:off x="477926" y="975360"/>
            <a:ext cx="2994355" cy="1885245"/>
          </a:xfrm>
        </p:spPr>
        <p:txBody>
          <a:bodyPr vert="horz" lIns="91440" tIns="45720" rIns="91440" bIns="45720" rtlCol="0" anchor="ctr">
            <a:normAutofit fontScale="90000"/>
          </a:bodyPr>
          <a:lstStyle/>
          <a:p>
            <a:pPr defTabSz="914400"/>
            <a:r>
              <a:rPr lang="en-US" sz="2500" b="1" kern="1200" spc="800" dirty="0">
                <a:solidFill>
                  <a:schemeClr val="tx1"/>
                </a:solidFill>
                <a:latin typeface="+mj-lt"/>
                <a:ea typeface="+mj-ea"/>
                <a:cs typeface="+mj-cs"/>
              </a:rPr>
              <a:t>VENDIENDO E INSTALANDO</a:t>
            </a:r>
            <a:br>
              <a:rPr lang="en-US" sz="2500" kern="1200" spc="800" dirty="0">
                <a:solidFill>
                  <a:schemeClr val="tx1"/>
                </a:solidFill>
                <a:latin typeface="+mj-lt"/>
                <a:ea typeface="+mj-ea"/>
                <a:cs typeface="+mj-cs"/>
              </a:rPr>
            </a:br>
            <a:br>
              <a:rPr lang="en-US" sz="2500" kern="1200" spc="800" dirty="0">
                <a:solidFill>
                  <a:schemeClr val="tx1"/>
                </a:solidFill>
                <a:latin typeface="+mj-lt"/>
                <a:ea typeface="+mj-ea"/>
                <a:cs typeface="+mj-cs"/>
              </a:rPr>
            </a:br>
            <a:br>
              <a:rPr lang="en-US" sz="2500" kern="1200" spc="800" dirty="0">
                <a:solidFill>
                  <a:schemeClr val="tx1"/>
                </a:solidFill>
                <a:latin typeface="+mj-lt"/>
                <a:ea typeface="+mj-ea"/>
                <a:cs typeface="+mj-cs"/>
              </a:rPr>
            </a:br>
            <a:endParaRPr lang="en-US" sz="2500" kern="1200" spc="800" dirty="0">
              <a:solidFill>
                <a:schemeClr val="tx1"/>
              </a:solidFill>
              <a:latin typeface="+mj-lt"/>
              <a:ea typeface="+mj-ea"/>
              <a:cs typeface="+mj-cs"/>
            </a:endParaRPr>
          </a:p>
        </p:txBody>
      </p:sp>
      <p:sp>
        <p:nvSpPr>
          <p:cNvPr id="25" name="Rectangle 2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1972"/>
            <a:ext cx="136550" cy="929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172" y="2972360"/>
            <a:ext cx="3023616" cy="2601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13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22247" y="4991947"/>
            <a:ext cx="7565029" cy="42209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AF5B3-59A4-064E-A1F8-A1CC50E59A57}"/>
              </a:ext>
            </a:extLst>
          </p:cNvPr>
          <p:cNvSpPr>
            <a:spLocks noGrp="1"/>
          </p:cNvSpPr>
          <p:nvPr>
            <p:ph type="title"/>
          </p:nvPr>
        </p:nvSpPr>
        <p:spPr>
          <a:xfrm>
            <a:off x="5356609" y="5422867"/>
            <a:ext cx="6896306" cy="2156109"/>
          </a:xfrm>
        </p:spPr>
        <p:txBody>
          <a:bodyPr vert="horz" lIns="91440" tIns="45720" rIns="91440" bIns="45720" rtlCol="0" anchor="b">
            <a:normAutofit/>
          </a:bodyPr>
          <a:lstStyle/>
          <a:p>
            <a:pPr defTabSz="914400"/>
            <a:r>
              <a:rPr lang="en-US" sz="4200" kern="1200" spc="800" dirty="0">
                <a:solidFill>
                  <a:srgbClr val="FFFFFF"/>
                </a:solidFill>
                <a:latin typeface="+mj-lt"/>
                <a:ea typeface="+mj-ea"/>
                <a:cs typeface="+mj-cs"/>
              </a:rPr>
              <a:t>NUESTRA CONGREGACIÓN EN ONDARA ALICANTE</a:t>
            </a:r>
          </a:p>
        </p:txBody>
      </p:sp>
      <p:sp>
        <p:nvSpPr>
          <p:cNvPr id="13" name="TextBox 12">
            <a:extLst>
              <a:ext uri="{FF2B5EF4-FFF2-40B4-BE49-F238E27FC236}">
                <a16:creationId xmlns:a16="http://schemas.microsoft.com/office/drawing/2014/main" id="{B8C03318-649C-E040-850B-773DC895B3BC}"/>
              </a:ext>
            </a:extLst>
          </p:cNvPr>
          <p:cNvSpPr txBox="1"/>
          <p:nvPr/>
        </p:nvSpPr>
        <p:spPr>
          <a:xfrm>
            <a:off x="5356609" y="7894141"/>
            <a:ext cx="6896305" cy="856961"/>
          </a:xfrm>
        </p:spPr>
        <p:txBody>
          <a:bodyPr vert="horz" lIns="91440" tIns="45720" rIns="91440" bIns="45720" rtlCol="0">
            <a:normAutofit/>
          </a:bodyPr>
          <a:lstStyle/>
          <a:p>
            <a:pPr defTabSz="914400">
              <a:lnSpc>
                <a:spcPct val="90000"/>
              </a:lnSpc>
              <a:spcBef>
                <a:spcPts val="1000"/>
              </a:spcBef>
            </a:pPr>
            <a:r>
              <a:rPr lang="en-US" sz="2500" b="1" kern="1200" dirty="0">
                <a:solidFill>
                  <a:srgbClr val="9AC9F9"/>
                </a:solidFill>
                <a:latin typeface="+mn-lt"/>
                <a:ea typeface="+mn-ea"/>
                <a:cs typeface="+mn-cs"/>
              </a:rPr>
              <a:t>LA IGLESIA SE REÚNE EN LA ACADEMIA DE INGLÉS</a:t>
            </a:r>
          </a:p>
        </p:txBody>
      </p:sp>
      <p:cxnSp>
        <p:nvCxnSpPr>
          <p:cNvPr id="20" name="Straight Connector 19">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80839" y="7741277"/>
            <a:ext cx="68275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dining room table&#10;&#10;Description automatically generated">
            <a:extLst>
              <a:ext uri="{FF2B5EF4-FFF2-40B4-BE49-F238E27FC236}">
                <a16:creationId xmlns:a16="http://schemas.microsoft.com/office/drawing/2014/main" id="{40900E41-3E51-D643-A69D-B691DBD2A95A}"/>
              </a:ext>
            </a:extLst>
          </p:cNvPr>
          <p:cNvPicPr>
            <a:picLocks noChangeAspect="1"/>
          </p:cNvPicPr>
          <p:nvPr/>
        </p:nvPicPr>
        <p:blipFill rotWithShape="1">
          <a:blip r:embed="rId2"/>
          <a:srcRect l="32174" r="30167" b="-2"/>
          <a:stretch/>
        </p:blipFill>
        <p:spPr>
          <a:xfrm>
            <a:off x="338810" y="457575"/>
            <a:ext cx="4437816" cy="8838449"/>
          </a:xfrm>
          <a:prstGeom prst="rect">
            <a:avLst/>
          </a:prstGeom>
        </p:spPr>
      </p:pic>
      <p:pic>
        <p:nvPicPr>
          <p:cNvPr id="11" name="Content Placeholder 10" descr="A group of people in a room&#10;&#10;Description automatically generated">
            <a:extLst>
              <a:ext uri="{FF2B5EF4-FFF2-40B4-BE49-F238E27FC236}">
                <a16:creationId xmlns:a16="http://schemas.microsoft.com/office/drawing/2014/main" id="{409B0F91-6F33-6E41-B8C9-D97B7366467C}"/>
              </a:ext>
            </a:extLst>
          </p:cNvPr>
          <p:cNvPicPr>
            <a:picLocks noGrp="1" noChangeAspect="1"/>
          </p:cNvPicPr>
          <p:nvPr>
            <p:ph idx="1"/>
          </p:nvPr>
        </p:nvPicPr>
        <p:blipFill rotWithShape="1">
          <a:blip r:embed="rId3"/>
          <a:srcRect t="25899" r="2" b="2"/>
          <a:stretch/>
        </p:blipFill>
        <p:spPr>
          <a:xfrm>
            <a:off x="4964582" y="425760"/>
            <a:ext cx="7698224" cy="4278312"/>
          </a:xfrm>
          <a:prstGeom prst="rect">
            <a:avLst/>
          </a:prstGeom>
        </p:spPr>
      </p:pic>
    </p:spTree>
    <p:extLst>
      <p:ext uri="{BB962C8B-B14F-4D97-AF65-F5344CB8AC3E}">
        <p14:creationId xmlns:p14="http://schemas.microsoft.com/office/powerpoint/2010/main" val="726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7" name="Rectangle 7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943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8" name="Rectangle 7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3990" y="682752"/>
            <a:ext cx="5821997"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074" name="Picture 4" descr="http://g.christianbook.com/dg/product/cbd/f400/857661.jpg">
            <a:extLst>
              <a:ext uri="{FF2B5EF4-FFF2-40B4-BE49-F238E27FC236}">
                <a16:creationId xmlns:a16="http://schemas.microsoft.com/office/drawing/2014/main" id="{34C50242-CCE9-4199-B718-B744B9D63D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0302" y="915153"/>
            <a:ext cx="5229373" cy="7923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5821996"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075" name="Picture 1">
            <a:extLst>
              <a:ext uri="{FF2B5EF4-FFF2-40B4-BE49-F238E27FC236}">
                <a16:creationId xmlns:a16="http://schemas.microsoft.com/office/drawing/2014/main" id="{D1CD5ABD-83B7-48A1-9C98-6B127AD3A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05124" y="915153"/>
            <a:ext cx="5229371" cy="7923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79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www.pptbackgroundstemplates.com/blog/wp-content/uploads/2014/05/Big-Question-Mark-Powerpoint-Design.jpg">
            <a:extLst>
              <a:ext uri="{FF2B5EF4-FFF2-40B4-BE49-F238E27FC236}">
                <a16:creationId xmlns:a16="http://schemas.microsoft.com/office/drawing/2014/main" id="{061D849B-EEC6-4291-A6D9-A23FB0BD8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3" y="0"/>
            <a:ext cx="13031893" cy="97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2">
            <a:extLst>
              <a:ext uri="{FF2B5EF4-FFF2-40B4-BE49-F238E27FC236}">
                <a16:creationId xmlns:a16="http://schemas.microsoft.com/office/drawing/2014/main" id="{D7B08994-D803-4205-90DC-AD0A3B3C11C6}"/>
              </a:ext>
            </a:extLst>
          </p:cNvPr>
          <p:cNvSpPr>
            <a:spLocks noChangeArrowheads="1"/>
          </p:cNvSpPr>
          <p:nvPr/>
        </p:nvSpPr>
        <p:spPr bwMode="auto">
          <a:xfrm>
            <a:off x="216747" y="7802881"/>
            <a:ext cx="8019627"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err="1">
                <a:latin typeface="Goudy Old Style" panose="02020502050305020303" pitchFamily="18" charset="0"/>
              </a:rPr>
              <a:t>hola@openlatino.net</a:t>
            </a:r>
            <a:endParaRPr lang="en-US" altLang="en-US" sz="5689" b="1" dirty="0">
              <a:latin typeface="Goudy Old Style" panose="02020502050305020303" pitchFamily="18" charset="0"/>
            </a:endParaRPr>
          </a:p>
        </p:txBody>
      </p:sp>
      <p:sp>
        <p:nvSpPr>
          <p:cNvPr id="139269" name="Rectangle 2">
            <a:extLst>
              <a:ext uri="{FF2B5EF4-FFF2-40B4-BE49-F238E27FC236}">
                <a16:creationId xmlns:a16="http://schemas.microsoft.com/office/drawing/2014/main" id="{B93AA74D-E80E-4A5A-AFCF-8E2D5F923241}"/>
              </a:ext>
            </a:extLst>
          </p:cNvPr>
          <p:cNvSpPr>
            <a:spLocks noChangeArrowheads="1"/>
          </p:cNvSpPr>
          <p:nvPr/>
        </p:nvSpPr>
        <p:spPr bwMode="auto">
          <a:xfrm>
            <a:off x="827090" y="2763216"/>
            <a:ext cx="8019627"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689" b="1" dirty="0">
                <a:latin typeface="Goudy Old Style" panose="02020502050305020303" pitchFamily="18" charset="0"/>
                <a:hlinkClick r:id="rId3"/>
              </a:rPr>
              <a:t>OPENLATINO.net</a:t>
            </a:r>
            <a:r>
              <a:rPr lang="en-US" altLang="en-US" sz="5689" b="1" dirty="0">
                <a:latin typeface="Goudy Old Style" panose="02020502050305020303" pitchFamily="18" charset="0"/>
              </a:rPr>
              <a:t> </a:t>
            </a:r>
          </a:p>
        </p:txBody>
      </p:sp>
      <p:pic>
        <p:nvPicPr>
          <p:cNvPr id="6" name="Picture 5" descr="Logo&#10;&#10;Description automatically generated">
            <a:extLst>
              <a:ext uri="{FF2B5EF4-FFF2-40B4-BE49-F238E27FC236}">
                <a16:creationId xmlns:a16="http://schemas.microsoft.com/office/drawing/2014/main" id="{D434991E-C04C-9540-A53C-7E85921FF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48" y="109662"/>
            <a:ext cx="9240312" cy="2543892"/>
          </a:xfrm>
          <a:prstGeom prst="rect">
            <a:avLst/>
          </a:prstGeom>
        </p:spPr>
      </p:pic>
    </p:spTree>
    <p:extLst>
      <p:ext uri="{BB962C8B-B14F-4D97-AF65-F5344CB8AC3E}">
        <p14:creationId xmlns:p14="http://schemas.microsoft.com/office/powerpoint/2010/main" val="3685899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itle"/>
          <p:cNvSpPr txBox="1">
            <a:spLocks noGrp="1"/>
          </p:cNvSpPr>
          <p:nvPr>
            <p:ph type="title"/>
          </p:nvPr>
        </p:nvSpPr>
        <p:spPr>
          <a:xfrm>
            <a:off x="894080" y="792445"/>
            <a:ext cx="11216640" cy="1612087"/>
          </a:xfrm>
        </p:spPr>
        <p:txBody>
          <a:bodyPr vert="horz" lIns="91440" tIns="45720" rIns="91440" bIns="45720" rtlCol="0" anchor="ctr">
            <a:normAutofit/>
          </a:bodyPr>
          <a:lstStyle/>
          <a:p>
            <a:pPr algn="ctr" defTabSz="914400">
              <a:defRPr sz="4836"/>
            </a:pPr>
            <a:r>
              <a:rPr lang="en-US" sz="6400" kern="1200">
                <a:solidFill>
                  <a:schemeClr val="tx1"/>
                </a:solidFill>
                <a:latin typeface="+mj-lt"/>
                <a:ea typeface="+mj-ea"/>
                <a:cs typeface="+mj-cs"/>
              </a:rPr>
              <a:t>PREGUNTAS PARA DEBATIR</a:t>
            </a:r>
          </a:p>
        </p:txBody>
      </p:sp>
      <p:sp>
        <p:nvSpPr>
          <p:cNvPr id="204" name="Pensamientos para iniciar en BAM:…"/>
          <p:cNvSpPr txBox="1"/>
          <p:nvPr/>
        </p:nvSpPr>
        <p:spPr>
          <a:xfrm>
            <a:off x="6561173" y="5403767"/>
            <a:ext cx="136455" cy="27956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57200" indent="685800" algn="just" defTabSz="457200">
              <a:spcBef>
                <a:spcPts val="0"/>
              </a:spcBef>
              <a:buSzPct val="75000"/>
              <a:buFont typeface="Symbol"/>
              <a:buChar char="-"/>
              <a:defRPr sz="1150" i="0" spc="0">
                <a:solidFill>
                  <a:srgbClr val="000000"/>
                </a:solidFill>
                <a:latin typeface="Calibri"/>
                <a:ea typeface="Calibri"/>
                <a:cs typeface="Calibri"/>
                <a:sym typeface="Calibri"/>
              </a:defRPr>
            </a:pPr>
            <a:endParaRPr/>
          </a:p>
        </p:txBody>
      </p:sp>
      <p:graphicFrame>
        <p:nvGraphicFramePr>
          <p:cNvPr id="206" name="Body">
            <a:extLst>
              <a:ext uri="{FF2B5EF4-FFF2-40B4-BE49-F238E27FC236}">
                <a16:creationId xmlns:a16="http://schemas.microsoft.com/office/drawing/2014/main" id="{77C1231B-BC59-4BD5-8F9D-4F46DD2A480F}"/>
              </a:ext>
            </a:extLst>
          </p:cNvPr>
          <p:cNvGraphicFramePr/>
          <p:nvPr>
            <p:extLst>
              <p:ext uri="{D42A27DB-BD31-4B8C-83A1-F6EECF244321}">
                <p14:modId xmlns:p14="http://schemas.microsoft.com/office/powerpoint/2010/main" val="20907635"/>
              </p:ext>
            </p:extLst>
          </p:nvPr>
        </p:nvGraphicFramePr>
        <p:xfrm>
          <a:off x="894080" y="2600960"/>
          <a:ext cx="11216640" cy="619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149148"/>
            <a:ext cx="13004798" cy="5604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3" name="Rectangle 1">
            <a:extLst>
              <a:ext uri="{FF2B5EF4-FFF2-40B4-BE49-F238E27FC236}">
                <a16:creationId xmlns:a16="http://schemas.microsoft.com/office/drawing/2014/main" id="{9F3317E1-271F-5B4E-A668-4FC22B4CB5D3}"/>
              </a:ext>
            </a:extLst>
          </p:cNvPr>
          <p:cNvSpPr>
            <a:spLocks noChangeArrowheads="1"/>
          </p:cNvSpPr>
          <p:nvPr/>
        </p:nvSpPr>
        <p:spPr bwMode="auto">
          <a:xfrm>
            <a:off x="693812" y="6484654"/>
            <a:ext cx="11628236" cy="17584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kumimoji="1" lang="en-US" altLang="en-US" sz="6000" b="1" dirty="0">
                <a:solidFill>
                  <a:schemeClr val="bg1"/>
                </a:solidFill>
                <a:latin typeface="+mj-lt"/>
                <a:ea typeface="+mj-ea"/>
                <a:cs typeface="+mj-cs"/>
              </a:rPr>
              <a:t>REPRODUCIBLE</a:t>
            </a:r>
          </a:p>
        </p:txBody>
      </p:sp>
      <p:pic>
        <p:nvPicPr>
          <p:cNvPr id="81922" name="Picture 2" descr="https://aos.iacpublishinglabs.com/question/aq/1400px-788px/animals-reproduce-asexually_54653c9c415f9442.jpg?domain=cx.aos.ask.com">
            <a:extLst>
              <a:ext uri="{FF2B5EF4-FFF2-40B4-BE49-F238E27FC236}">
                <a16:creationId xmlns:a16="http://schemas.microsoft.com/office/drawing/2014/main" id="{ED055BF2-3F87-144B-881A-B86BD7CA5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55" b="1921"/>
          <a:stretch/>
        </p:blipFill>
        <p:spPr bwMode="auto">
          <a:xfrm>
            <a:off x="20" y="1"/>
            <a:ext cx="13004778" cy="60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842676"/>
      </p:ext>
    </p:extLst>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288</TotalTime>
  <Words>3830</Words>
  <Application>Microsoft Macintosh PowerPoint</Application>
  <PresentationFormat>Custom</PresentationFormat>
  <Paragraphs>398</Paragraphs>
  <Slides>87</Slides>
  <Notes>33</Notes>
  <HiddenSlides>6</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Arial</vt:lpstr>
      <vt:lpstr>Byington</vt:lpstr>
      <vt:lpstr>Calibri</vt:lpstr>
      <vt:lpstr>Calibri Light</vt:lpstr>
      <vt:lpstr>Goudy Old Style</vt:lpstr>
      <vt:lpstr>Helvetica</vt:lpstr>
      <vt:lpstr>Helvetica Neue</vt:lpstr>
      <vt:lpstr>Helvetica Neue Light</vt:lpstr>
      <vt:lpstr>Impact</vt:lpstr>
      <vt:lpstr>Lucida Sans Unicode</vt:lpstr>
      <vt:lpstr>Symbol</vt:lpstr>
      <vt:lpstr>Times New Roman</vt:lpstr>
      <vt:lpstr>Office Theme</vt:lpstr>
      <vt:lpstr>BASE BÍBLICA DE LOS NEGOCIOS Y LAS MISIONES   INTEGRANDO FE Y TRABAJO  </vt:lpstr>
      <vt:lpstr>PowerPoint Presentation</vt:lpstr>
      <vt:lpstr>B4T – NEGOCIOS PARA LA TRANSFORMACIÓN </vt:lpstr>
      <vt:lpstr>ANTECEDENTES ¿Por qué el B4T? </vt:lpstr>
      <vt:lpstr>BENEFICIOS DEL B4T  Y RAZONES PARA CONSIDERARLO </vt:lpstr>
      <vt:lpstr>PowerPoint Presentation</vt:lpstr>
      <vt:lpstr>PowerPoint Presentation</vt:lpstr>
      <vt:lpstr>PowerPoint Presentation</vt:lpstr>
      <vt:lpstr>PowerPoint Presentation</vt:lpstr>
      <vt:lpstr>PowerPoint Presentation</vt:lpstr>
      <vt:lpstr>PowerPoint Presentation</vt:lpstr>
      <vt:lpstr>RESPETO</vt:lpstr>
      <vt:lpstr>PowerPoint Presentation</vt:lpstr>
      <vt:lpstr>PowerPoint Presentation</vt:lpstr>
      <vt:lpstr>PowerPoint Presentation</vt:lpstr>
      <vt:lpstr>PowerPoint Presentation</vt:lpstr>
      <vt:lpstr>PowerPoint Presentation</vt:lpstr>
      <vt:lpstr>       RELACIONES</vt:lpstr>
      <vt:lpstr>PowerPoint Presentation</vt:lpstr>
      <vt:lpstr>BASE BÍBLICA EN EL ANTIGUO TESTAMENTO</vt:lpstr>
      <vt:lpstr>BASE BÍBLICA EN EL ANTIGUO TESTAMENTO</vt:lpstr>
      <vt:lpstr>BASE BÍBLICA EN EL ANTIGUO TESTAMENTO</vt:lpstr>
      <vt:lpstr>BASE BÍBLICA EN EL NUEVO TESTAMENTO</vt:lpstr>
      <vt:lpstr>BASE BÍBLICA EN EL NUEVO TESTAMENTO</vt:lpstr>
      <vt:lpstr>Jesús nos comisiona a ir… </vt:lpstr>
      <vt:lpstr>PERO EL “COMO” LO DEJA EN NUESTRAS MANOS…. </vt:lpstr>
      <vt:lpstr>El “como”…</vt:lpstr>
      <vt:lpstr>DEBEMOS VOLVER A LA COMISIÓN Y PLAN ORIGINAL DE DIOS </vt:lpstr>
      <vt:lpstr>Base Bíblica integración de fe y trabajo</vt:lpstr>
      <vt:lpstr>Base Bíblica integración de fe y trabajo</vt:lpstr>
      <vt:lpstr>Base Bíblica integración de fe y trabajo</vt:lpstr>
      <vt:lpstr>LAS TRES ACEPCIONES DE AVODAH INTEGRADAS</vt:lpstr>
      <vt:lpstr>EL TRABAJO NO ES MALDECIDO… ES LA TIERRA…</vt:lpstr>
      <vt:lpstr>EL TRABAJO NO ES MALDECIDO… </vt:lpstr>
      <vt:lpstr>EL APOSTOL PABLO modela trabajar</vt:lpstr>
      <vt:lpstr>EL APOSTOL PABLO modela trabajar</vt:lpstr>
      <vt:lpstr>EL APOSTOL PABLO modela trabajar</vt:lpstr>
      <vt:lpstr>PABLO enseña MAYORDOMÍA INTEGRAL</vt:lpstr>
      <vt:lpstr>PABLO enseña TRABAJAR RESPONSABLEMENTE</vt:lpstr>
      <vt:lpstr>PABLO enseña TRABAJAR RESPONSABLEMENTE</vt:lpstr>
      <vt:lpstr>PABLO enseña TRABAJAR RESPONSABLEMENTE</vt:lpstr>
      <vt:lpstr>Somos administradores y mayordomos de la creación de Dios </vt:lpstr>
      <vt:lpstr>Somos administradores y mayordomos de la creación de Dios </vt:lpstr>
      <vt:lpstr>Provisión para la humanidad</vt:lpstr>
      <vt:lpstr>Provisión para la humanidad</vt:lpstr>
      <vt:lpstr>El trabajo que trae dignidad, realización y una sociedad pacífica </vt:lpstr>
      <vt:lpstr>Incentivo del espíritu empresarial y emprendedor </vt:lpstr>
      <vt:lpstr>Incentivo del espíritu empresarial y emprendedor</vt:lpstr>
      <vt:lpstr>Incentivo del espíritu empresarial y emprendedor</vt:lpstr>
      <vt:lpstr>Suplir a los necesitados y colaborar en la economía de la iglesia </vt:lpstr>
      <vt:lpstr>Suplir a los necesitados y colaborar en la economía de la iglesia</vt:lpstr>
      <vt:lpstr>Suplir a los necesitados y colaborar en la economía de la iglesia </vt:lpstr>
      <vt:lpstr>Valores y principios bíblicos en la vida comercial diaria</vt:lpstr>
      <vt:lpstr>PowerPoint Presentation</vt:lpstr>
      <vt:lpstr>PowerPoint Presentation</vt:lpstr>
      <vt:lpstr>Jesus estaba familiarizado con las realidades del mercado</vt:lpstr>
      <vt:lpstr>La iglesia primitiva emergió y opero en el mercado</vt:lpstr>
      <vt:lpstr>TESTIGOS EN EL MERCADO</vt:lpstr>
      <vt:lpstr>TESTIGOS EN EL MERCADO</vt:lpstr>
      <vt:lpstr>TESTIGOS EN EL MERCADO</vt:lpstr>
      <vt:lpstr>TESTIGOS EN EL MERCADO</vt:lpstr>
      <vt:lpstr>TESTIGOS EN EL MERCADO</vt:lpstr>
      <vt:lpstr>TESTIGOS EN EL MERCADO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Paises en los que vivimos y trabajamos!  Paises que envian!  </vt:lpstr>
      <vt:lpstr>Where churches have been planted!  Where more than 10 churches planted! Baptized believers but no church! </vt:lpstr>
      <vt:lpstr>VENDIENDO E INSTALANDO   </vt:lpstr>
      <vt:lpstr>NUESTRA CONGREGACIÓN EN ONDARA ALICANTE</vt:lpstr>
      <vt:lpstr>PowerPoint Presentation</vt:lpstr>
      <vt:lpstr>PowerPoint Presentation</vt:lpstr>
      <vt:lpstr>PREGUNTAS PARA DEBATIR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 BÍBLICA DE LOS NEGOCIOS Y LAS MISIONES   INTEGRANDO FE Y TRABAJO  </dc:title>
  <dc:creator>Mauricio Alvarez</dc:creator>
  <cp:lastModifiedBy>Mauricio Alvarez</cp:lastModifiedBy>
  <cp:revision>6</cp:revision>
  <dcterms:created xsi:type="dcterms:W3CDTF">2020-11-06T12:21:04Z</dcterms:created>
  <dcterms:modified xsi:type="dcterms:W3CDTF">2020-11-06T17:09:24Z</dcterms:modified>
</cp:coreProperties>
</file>