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0" r:id="rId3"/>
    <p:sldId id="261" r:id="rId4"/>
    <p:sldId id="262" r:id="rId5"/>
    <p:sldId id="263" r:id="rId6"/>
    <p:sldId id="264" r:id="rId7"/>
    <p:sldId id="265" r:id="rId8"/>
    <p:sldId id="266" r:id="rId9"/>
    <p:sldId id="267" r:id="rId10"/>
    <p:sldId id="269" r:id="rId11"/>
    <p:sldId id="270" r:id="rId12"/>
    <p:sldId id="272" r:id="rId13"/>
    <p:sldId id="273" r:id="rId14"/>
    <p:sldId id="276" r:id="rId15"/>
    <p:sldId id="277"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3" r:id="rId29"/>
    <p:sldId id="294" r:id="rId30"/>
    <p:sldId id="295" r:id="rId31"/>
    <p:sldId id="296" r:id="rId32"/>
    <p:sldId id="298" r:id="rId33"/>
    <p:sldId id="299" r:id="rId34"/>
    <p:sldId id="300" r:id="rId35"/>
    <p:sldId id="301" r:id="rId36"/>
    <p:sldId id="302" r:id="rId37"/>
    <p:sldId id="305" r:id="rId38"/>
    <p:sldId id="306" r:id="rId39"/>
    <p:sldId id="307" r:id="rId40"/>
    <p:sldId id="309" r:id="rId41"/>
    <p:sldId id="310" r:id="rId42"/>
    <p:sldId id="311" r:id="rId43"/>
    <p:sldId id="312" r:id="rId44"/>
    <p:sldId id="313" r:id="rId45"/>
    <p:sldId id="314" r:id="rId46"/>
    <p:sldId id="315" r:id="rId47"/>
    <p:sldId id="316" r:id="rId48"/>
    <p:sldId id="317" r:id="rId49"/>
    <p:sldId id="319" r:id="rId50"/>
    <p:sldId id="321" r:id="rId51"/>
    <p:sldId id="322" r:id="rId52"/>
    <p:sldId id="323" r:id="rId53"/>
    <p:sldId id="324" r:id="rId54"/>
    <p:sldId id="325" r:id="rId55"/>
    <p:sldId id="326" r:id="rId56"/>
    <p:sldId id="327" r:id="rId57"/>
    <p:sldId id="328" r:id="rId58"/>
    <p:sldId id="329" r:id="rId59"/>
    <p:sldId id="330"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7" autoAdjust="0"/>
    <p:restoredTop sz="74563" autoAdjust="0"/>
  </p:normalViewPr>
  <p:slideViewPr>
    <p:cSldViewPr>
      <p:cViewPr varScale="1">
        <p:scale>
          <a:sx n="48" d="100"/>
          <a:sy n="48" d="100"/>
        </p:scale>
        <p:origin x="-216" y="-108"/>
      </p:cViewPr>
      <p:guideLst>
        <p:guide orient="horz" pos="2160"/>
        <p:guide pos="2880"/>
      </p:guideLst>
    </p:cSldViewPr>
  </p:slideViewPr>
  <p:outlineViewPr>
    <p:cViewPr>
      <p:scale>
        <a:sx n="50" d="100"/>
        <a:sy n="50" d="100"/>
      </p:scale>
      <p:origin x="0" y="0"/>
    </p:cViewPr>
    <p:sldLst>
      <p:sld r:id="rId1" collapse="1"/>
      <p:sld r:id="rId2" collapse="1"/>
    </p:sldLst>
  </p:outlineViewPr>
  <p:notesTextViewPr>
    <p:cViewPr>
      <p:scale>
        <a:sx n="130" d="100"/>
        <a:sy n="130" d="100"/>
      </p:scale>
      <p:origin x="0" y="0"/>
    </p:cViewPr>
  </p:notesTextViewPr>
  <p:sorterViewPr>
    <p:cViewPr>
      <p:scale>
        <a:sx n="66" d="100"/>
        <a:sy n="66" d="100"/>
      </p:scale>
      <p:origin x="0" y="0"/>
    </p:cViewPr>
  </p:sorterViewPr>
  <p:notesViewPr>
    <p:cSldViewPr>
      <p:cViewPr>
        <p:scale>
          <a:sx n="80" d="100"/>
          <a:sy n="80" d="100"/>
        </p:scale>
        <p:origin x="-2058" y="149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704005-4AD5-4E11-B3C6-F04BB423621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dc.gov/trave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usembassy.state.gov/"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travel.state.gov/travel/cis_pa_tw/tw/tw_1764.html"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2BE5F-DBE6-4A17-9BBC-A56241C6C2B9}" type="slidenum">
              <a:rPr lang="en-US"/>
              <a:pPr/>
              <a:t>1</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685800" y="4572000"/>
            <a:ext cx="5486400" cy="4114800"/>
          </a:xfrm>
        </p:spPr>
        <p:txBody>
          <a:bodyPr/>
          <a:lstStyle/>
          <a:p>
            <a:r>
              <a:rPr lang="es-ES_tradnl" b="1" u="sng" dirty="0"/>
              <a:t>Sesi</a:t>
            </a:r>
            <a:r>
              <a:rPr lang="es-ES_tradnl" altLang="ja-JP" b="1" u="sng" dirty="0"/>
              <a:t>ón introductoria</a:t>
            </a:r>
            <a:r>
              <a:rPr lang="es-ES_tradnl" b="1" dirty="0"/>
              <a:t> – </a:t>
            </a:r>
          </a:p>
          <a:p>
            <a:endParaRPr lang="es-ES_tradnl" b="1" dirty="0"/>
          </a:p>
          <a:p>
            <a:r>
              <a:rPr lang="es-ES_tradnl" i="1" dirty="0" smtClean="0">
                <a:solidFill>
                  <a:srgbClr val="FF6600"/>
                </a:solidFill>
              </a:rPr>
              <a:t>Inicie </a:t>
            </a:r>
            <a:r>
              <a:rPr lang="es-ES_tradnl" i="1" dirty="0">
                <a:solidFill>
                  <a:srgbClr val="FF6600"/>
                </a:solidFill>
              </a:rPr>
              <a:t>con una oraci</a:t>
            </a:r>
            <a:r>
              <a:rPr lang="es-ES_tradnl" altLang="ja-JP" i="1" dirty="0">
                <a:solidFill>
                  <a:srgbClr val="FF6600"/>
                </a:solidFill>
              </a:rPr>
              <a:t>ón. </a:t>
            </a:r>
            <a:endParaRPr lang="es-ES_tradnl" dirty="0">
              <a:solidFill>
                <a:srgbClr val="FF6600"/>
              </a:solidFill>
            </a:endParaRPr>
          </a:p>
          <a:p>
            <a:endParaRPr lang="es-ES_tradnl" dirty="0">
              <a:solidFill>
                <a:srgbClr val="FF6600"/>
              </a:solidFill>
            </a:endParaRPr>
          </a:p>
          <a:p>
            <a:r>
              <a:rPr lang="es-ES_tradnl" b="1" dirty="0"/>
              <a:t>Presentador</a:t>
            </a:r>
            <a:r>
              <a:rPr lang="es-ES_tradnl" dirty="0"/>
              <a:t>: </a:t>
            </a:r>
            <a:r>
              <a:rPr lang="es-ES_tradnl" i="1" dirty="0" smtClean="0"/>
              <a:t>Por favor pres</a:t>
            </a:r>
            <a:r>
              <a:rPr lang="es-ES_tradnl" altLang="ja-JP" i="1" dirty="0" smtClean="0"/>
              <a:t>éntese </a:t>
            </a:r>
            <a:r>
              <a:rPr lang="es-ES_tradnl" altLang="ja-JP" i="1" dirty="0"/>
              <a:t>y diga brevemente lo que espera de este estudio. </a:t>
            </a:r>
            <a:r>
              <a:rPr lang="es-ES_tradnl" i="1" dirty="0"/>
              <a:t> </a:t>
            </a:r>
          </a:p>
          <a:p>
            <a:endParaRPr lang="es-ES_tradnl" b="1" dirty="0"/>
          </a:p>
          <a:p>
            <a:r>
              <a:rPr lang="es-ES_tradnl" b="1" dirty="0"/>
              <a:t>Presentador</a:t>
            </a:r>
            <a:r>
              <a:rPr lang="es-ES_tradnl" dirty="0"/>
              <a:t>: Cada quien debe escoger a alguien con quien orar</a:t>
            </a:r>
            <a:r>
              <a:rPr lang="es-ES_tradnl" altLang="ja-JP" dirty="0"/>
              <a:t> y a quien rendir cuentas en el grupo. Se comprometerán a orar juntos una vez a la semana</a:t>
            </a:r>
            <a:r>
              <a:rPr lang="es-ES_tradnl" dirty="0"/>
              <a:t> sea por tel</a:t>
            </a:r>
            <a:r>
              <a:rPr lang="es-ES_tradnl" altLang="ja-JP" dirty="0"/>
              <a:t>éfono o en persona y ser responsable por terminar la asignación de cada semana.</a:t>
            </a:r>
            <a:r>
              <a:rPr lang="en-US" altLang="ja-JP" dirty="0"/>
              <a:t> </a:t>
            </a:r>
            <a:endParaRPr lang="en-US"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EFC6C-EAD1-47BD-B0BE-9B4169BA019C}" type="slidenum">
              <a:rPr lang="en-US"/>
              <a:pPr/>
              <a:t>10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s-ES_tradnl" b="1" dirty="0"/>
              <a:t>Presentador: </a:t>
            </a:r>
            <a:r>
              <a:rPr lang="es-ES_tradnl" dirty="0"/>
              <a:t>Despu</a:t>
            </a:r>
            <a:r>
              <a:rPr lang="es-ES_tradnl" altLang="ja-JP" dirty="0"/>
              <a:t>és de reclutar a su equipo</a:t>
            </a:r>
            <a:r>
              <a:rPr lang="es-ES_tradnl" dirty="0"/>
              <a:t>, tiene que entender cu</a:t>
            </a:r>
            <a:r>
              <a:rPr lang="es-ES_tradnl" altLang="ja-JP" dirty="0"/>
              <a:t>áles son </a:t>
            </a:r>
            <a:r>
              <a:rPr lang="es-ES_tradnl" dirty="0"/>
              <a:t>sus responsabilidades como el l</a:t>
            </a:r>
            <a:r>
              <a:rPr lang="es-ES_tradnl" altLang="ja-JP" dirty="0"/>
              <a:t>íder del equipo. Comience con crear una hoja de datos para los miembros  con toda la información básica del </a:t>
            </a:r>
            <a:r>
              <a:rPr lang="es-ES_tradnl" altLang="ja-JP" dirty="0" smtClean="0"/>
              <a:t>viaje, </a:t>
            </a:r>
            <a:r>
              <a:rPr lang="es-ES_tradnl" altLang="ja-JP" dirty="0"/>
              <a:t>como dónde, cuándo, por qué, </a:t>
            </a:r>
            <a:r>
              <a:rPr lang="es-ES_tradnl" altLang="ja-JP" dirty="0" smtClean="0"/>
              <a:t>el costo</a:t>
            </a:r>
            <a:r>
              <a:rPr lang="es-ES_tradnl" altLang="ja-JP" dirty="0"/>
              <a:t>, </a:t>
            </a:r>
            <a:r>
              <a:rPr lang="es-ES_tradnl" altLang="ja-JP" dirty="0" smtClean="0"/>
              <a:t>habilidades </a:t>
            </a:r>
            <a:r>
              <a:rPr lang="es-ES_tradnl" altLang="ja-JP" dirty="0"/>
              <a:t>necesarias, </a:t>
            </a:r>
            <a:r>
              <a:rPr lang="es-ES_tradnl" altLang="ja-JP" dirty="0" smtClean="0"/>
              <a:t>el misionero </a:t>
            </a:r>
            <a:r>
              <a:rPr lang="es-ES_tradnl" altLang="ja-JP" dirty="0"/>
              <a:t>con el cual trabajará, y nivel de dificultad física. </a:t>
            </a:r>
          </a:p>
          <a:p>
            <a:r>
              <a:rPr lang="es-ES_tradnl" altLang="ja-JP" dirty="0"/>
              <a:t>Como líder del equipo, tendrá que clarificar el propósito del viaje misionero; comuníquese frecuentemente con su equipo, los miembros y líderes de la iglesia; sea organizado; y delegue responsabilidades del proyecto a los miembros del equipo.</a:t>
            </a:r>
            <a:r>
              <a:rPr lang="en-US" altLang="ja-JP" dirty="0"/>
              <a:t> </a:t>
            </a:r>
            <a:endParaRPr lang="en-US" dirty="0"/>
          </a:p>
          <a:p>
            <a:pPr>
              <a:buFont typeface="Symbol" pitchFamily="48" charset="2"/>
              <a:buChar char=""/>
            </a:pPr>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D650-E79C-4B6B-BE58-03E30A9BCCBE}" type="slidenum">
              <a:rPr lang="en-US"/>
              <a:pPr/>
              <a:t>11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s-ES_tradnl" b="1" dirty="0"/>
              <a:t>Presentador: </a:t>
            </a:r>
            <a:r>
              <a:rPr lang="es-ES_tradnl" dirty="0"/>
              <a:t>Una vez que haya seleccionado a su equipo, tendr</a:t>
            </a:r>
            <a:r>
              <a:rPr lang="es-ES_tradnl" altLang="ja-JP" dirty="0"/>
              <a:t>á que formarlo. En primer lugar, asigne coordinadores de equipo para los estudios bíblicos, las finanzas, la oración, </a:t>
            </a:r>
            <a:r>
              <a:rPr lang="es-ES_tradnl" altLang="ja-JP" dirty="0" smtClean="0"/>
              <a:t>la logística el </a:t>
            </a:r>
            <a:r>
              <a:rPr lang="es-ES_tradnl" altLang="ja-JP" dirty="0"/>
              <a:t>viaje, el ministerio en el campo, </a:t>
            </a:r>
            <a:r>
              <a:rPr lang="es-ES_tradnl" altLang="ja-JP" dirty="0" smtClean="0"/>
              <a:t>una </a:t>
            </a:r>
            <a:r>
              <a:rPr lang="es-ES_tradnl" altLang="ja-JP" dirty="0"/>
              <a:t>práctica </a:t>
            </a:r>
            <a:r>
              <a:rPr lang="es-ES_tradnl" altLang="ja-JP" dirty="0" smtClean="0"/>
              <a:t>para presentar </a:t>
            </a:r>
            <a:r>
              <a:rPr lang="es-ES_tradnl" altLang="ja-JP" dirty="0"/>
              <a:t>el testimonio antes del </a:t>
            </a:r>
            <a:r>
              <a:rPr lang="es-ES_tradnl" altLang="ja-JP" dirty="0" smtClean="0"/>
              <a:t>viaje, </a:t>
            </a:r>
            <a:r>
              <a:rPr lang="es-ES_tradnl" altLang="ja-JP" dirty="0"/>
              <a:t>la cultura, </a:t>
            </a:r>
            <a:r>
              <a:rPr lang="es-ES_tradnl" altLang="ja-JP" dirty="0" smtClean="0"/>
              <a:t>la grabación de un video </a:t>
            </a:r>
            <a:r>
              <a:rPr lang="es-ES_tradnl" altLang="ja-JP" dirty="0"/>
              <a:t>del viaje, </a:t>
            </a:r>
            <a:r>
              <a:rPr lang="es-ES_tradnl" altLang="ja-JP" dirty="0" smtClean="0"/>
              <a:t>fotografías y los </a:t>
            </a:r>
            <a:r>
              <a:rPr lang="es-ES_tradnl" altLang="ja-JP" dirty="0"/>
              <a:t>asuntos médicos.</a:t>
            </a:r>
          </a:p>
          <a:p>
            <a:r>
              <a:rPr lang="es-ES_tradnl" altLang="ja-JP" dirty="0"/>
              <a:t> </a:t>
            </a:r>
            <a:endParaRPr lang="es-ES_tradnl" dirty="0"/>
          </a:p>
          <a:p>
            <a:r>
              <a:rPr lang="es-ES_tradnl" b="1" dirty="0"/>
              <a:t>Presentador: </a:t>
            </a:r>
            <a:r>
              <a:rPr lang="es-ES_tradnl" dirty="0"/>
              <a:t>¿Qu</a:t>
            </a:r>
            <a:r>
              <a:rPr lang="es-ES_tradnl" altLang="ja-JP" dirty="0"/>
              <a:t>é ideas tiene de cómo comunicarse con los miembros de su equipo cuando no puedan asistir a todas las reuniones? (Algunas posibilidades son por medio de </a:t>
            </a:r>
            <a:r>
              <a:rPr lang="es-ES_tradnl" altLang="ja-JP" dirty="0" smtClean="0"/>
              <a:t>e-mail, </a:t>
            </a:r>
            <a:r>
              <a:rPr lang="es-ES_tradnl" altLang="ja-JP" dirty="0"/>
              <a:t>sitio web, llamadas de conferencia para el equipo). Al comunicarse con los miembros del equipo que no pueden asistir a todas las </a:t>
            </a:r>
            <a:r>
              <a:rPr lang="es-ES_tradnl" altLang="ja-JP" dirty="0" smtClean="0"/>
              <a:t>reuniones,</a:t>
            </a:r>
            <a:r>
              <a:rPr lang="es-ES_tradnl" dirty="0" smtClean="0"/>
              <a:t> </a:t>
            </a:r>
            <a:r>
              <a:rPr lang="es-ES_tradnl" dirty="0"/>
              <a:t>dialogue sobre lo que est</a:t>
            </a:r>
            <a:r>
              <a:rPr lang="es-ES_tradnl" altLang="ja-JP" dirty="0"/>
              <a:t>án aprendiendo </a:t>
            </a:r>
            <a:r>
              <a:rPr lang="es-ES_tradnl" altLang="ja-JP" dirty="0" smtClean="0"/>
              <a:t>en </a:t>
            </a:r>
            <a:r>
              <a:rPr lang="es-ES_tradnl" altLang="ja-JP" i="1" dirty="0" smtClean="0"/>
              <a:t>Primeros pasos: Adiestramiento para equipos misioneros.</a:t>
            </a:r>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D7B9D-5C7D-4356-8B5A-47EC7A78983F}" type="slidenum">
              <a:rPr lang="en-US"/>
              <a:pPr/>
              <a:t>12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marL="228600" indent="-228600"/>
            <a:r>
              <a:rPr lang="es-ES_tradnl" i="1" dirty="0"/>
              <a:t>Comience con una oración.</a:t>
            </a:r>
          </a:p>
          <a:p>
            <a:pPr marL="228600" indent="-228600"/>
            <a:r>
              <a:rPr lang="es-ES_tradnl" b="1" dirty="0"/>
              <a:t>Presentador: </a:t>
            </a:r>
            <a:r>
              <a:rPr lang="es-ES_tradnl" dirty="0"/>
              <a:t>En esta sesi</a:t>
            </a:r>
            <a:r>
              <a:rPr lang="es-ES_tradnl" altLang="ja-JP" dirty="0"/>
              <a:t>ón, discutiremos por qué y cómo usar </a:t>
            </a:r>
            <a:r>
              <a:rPr lang="es-ES_tradnl" altLang="ja-JP" i="1" dirty="0" smtClean="0"/>
              <a:t>Primeros pasos: Adiestramiento para </a:t>
            </a:r>
            <a:r>
              <a:rPr lang="es-ES_tradnl" altLang="ja-JP" i="1" dirty="0"/>
              <a:t>equipos misioneros</a:t>
            </a:r>
            <a:r>
              <a:rPr lang="es-ES_tradnl" altLang="ja-JP" dirty="0"/>
              <a:t>. Para tener a un equipo efectivo, debemos hacer un </a:t>
            </a:r>
            <a:r>
              <a:rPr lang="es-ES_tradnl" altLang="ja-JP" dirty="0" smtClean="0"/>
              <a:t>fuerte esfuerzo para capacitarlo. </a:t>
            </a:r>
            <a:r>
              <a:rPr lang="es-ES_tradnl" altLang="ja-JP" dirty="0"/>
              <a:t>No hay atajos para convertirse en un líder o miembro de un equipo misionero efectivo. </a:t>
            </a:r>
            <a:endParaRPr lang="es-ES_tradnl" dirty="0"/>
          </a:p>
          <a:p>
            <a:pPr marL="228600" indent="-228600"/>
            <a:endParaRPr lang="es-ES_tradnl" i="1" dirty="0"/>
          </a:p>
          <a:p>
            <a:pPr marL="228600" indent="-228600"/>
            <a:endParaRPr lang="es-ES_tradnl"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2A99C-7AA9-4976-B6D8-FBB94153EBD5}" type="slidenum">
              <a:rPr lang="en-US"/>
              <a:pPr/>
              <a:t>13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s-ES_tradnl" b="1" dirty="0"/>
              <a:t>Presentador: </a:t>
            </a:r>
            <a:r>
              <a:rPr lang="es-ES_tradnl" dirty="0"/>
              <a:t>Hay varias razones por las cuales debemos usar el </a:t>
            </a:r>
            <a:r>
              <a:rPr lang="es-ES_tradnl" dirty="0" smtClean="0"/>
              <a:t>entrenamiento</a:t>
            </a:r>
            <a:r>
              <a:rPr lang="es-ES_tradnl" altLang="ja-JP" dirty="0" smtClean="0"/>
              <a:t>. </a:t>
            </a:r>
            <a:endParaRPr lang="es-ES_tradnl" altLang="ja-JP" dirty="0"/>
          </a:p>
          <a:p>
            <a:endParaRPr lang="es-ES_tradnl" altLang="ja-JP" dirty="0"/>
          </a:p>
          <a:p>
            <a:pPr>
              <a:buFont typeface="Times" pitchFamily="48" charset="0"/>
              <a:buChar char="•"/>
            </a:pPr>
            <a:r>
              <a:rPr lang="es-ES_tradnl" altLang="ja-JP" dirty="0"/>
              <a:t>En primer lugar, desarrolla unidad en el equipo porque ayuda al equipo a crecer juntos.</a:t>
            </a:r>
          </a:p>
          <a:p>
            <a:pPr>
              <a:buFont typeface="Times" pitchFamily="48" charset="0"/>
              <a:buChar char="•"/>
            </a:pPr>
            <a:r>
              <a:rPr lang="es-ES_tradnl" altLang="ja-JP" dirty="0"/>
              <a:t>Aumenta la responsabilidad en el equipo porque es una manera de saber que todos estén en la misma sintonía. </a:t>
            </a:r>
          </a:p>
          <a:p>
            <a:pPr>
              <a:buFont typeface="Times" pitchFamily="48" charset="0"/>
              <a:buChar char="•"/>
            </a:pPr>
            <a:r>
              <a:rPr lang="es-ES_tradnl" altLang="ja-JP" dirty="0"/>
              <a:t>Promueve la madurez espiritual ya que crea un clima para el desarrollo espiritual. </a:t>
            </a:r>
          </a:p>
          <a:p>
            <a:pPr>
              <a:buFont typeface="Times" pitchFamily="48" charset="0"/>
              <a:buChar char="•"/>
            </a:pPr>
            <a:r>
              <a:rPr lang="es-ES_tradnl" altLang="ja-JP" dirty="0"/>
              <a:t>Prepara al equipo de una manera práctica para el viaje misionero. </a:t>
            </a:r>
          </a:p>
          <a:p>
            <a:pPr>
              <a:buFont typeface="Times" pitchFamily="48" charset="0"/>
              <a:buChar char="•"/>
            </a:pPr>
            <a:r>
              <a:rPr lang="es-ES_tradnl" altLang="ja-JP" dirty="0"/>
              <a:t>Provee un apoyo cultural ayudándonos a saber qué esperar y cómo responder. </a:t>
            </a:r>
          </a:p>
          <a:p>
            <a:pPr>
              <a:buFont typeface="Times" pitchFamily="48" charset="0"/>
              <a:buChar char="•"/>
            </a:pPr>
            <a:r>
              <a:rPr lang="es-ES_tradnl" altLang="ja-JP" dirty="0"/>
              <a:t>Genera ímpetu para el viaje e infunde un espíritu de urgencia para dar a conocer Su nombre entre las naciones.</a:t>
            </a:r>
            <a:r>
              <a:rPr lang="en-US" altLang="ja-JP" dirty="0"/>
              <a:t>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9EB97-437B-4B11-B598-4DB92318D382}" type="slidenum">
              <a:rPr lang="en-US"/>
              <a:pPr/>
              <a:t>14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a:lnSpc>
                <a:spcPct val="80000"/>
              </a:lnSpc>
            </a:pPr>
            <a:endParaRPr lang="es-ES_tradnl" altLang="ja-JP" sz="800" i="1" dirty="0"/>
          </a:p>
          <a:p>
            <a:pPr>
              <a:lnSpc>
                <a:spcPct val="80000"/>
              </a:lnSpc>
            </a:pPr>
            <a:endParaRPr lang="en-US" sz="800"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7823D-7C6F-4960-A666-575B0EABB00F}" type="slidenum">
              <a:rPr lang="en-US"/>
              <a:pPr/>
              <a:t>15</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s-ES_tradnl" i="1" dirty="0"/>
              <a:t>Comience con una oración.</a:t>
            </a:r>
          </a:p>
          <a:p>
            <a:endParaRPr lang="es-ES_tradnl" i="1" dirty="0"/>
          </a:p>
          <a:p>
            <a:r>
              <a:rPr lang="es-ES_tradnl" i="1" dirty="0"/>
              <a:t>Lea Efesios 6:12.</a:t>
            </a:r>
          </a:p>
          <a:p>
            <a:endParaRPr lang="es-ES_tradnl" i="1" dirty="0"/>
          </a:p>
          <a:p>
            <a:r>
              <a:rPr lang="es-ES_tradnl" b="1" dirty="0"/>
              <a:t>Presentador: </a:t>
            </a:r>
            <a:r>
              <a:rPr lang="es-ES_tradnl" dirty="0"/>
              <a:t>En la sesi</a:t>
            </a:r>
            <a:r>
              <a:rPr lang="es-ES_tradnl" altLang="ja-JP" dirty="0"/>
              <a:t>ón de hoy</a:t>
            </a:r>
            <a:r>
              <a:rPr lang="es-ES_tradnl" dirty="0"/>
              <a:t>, veremos el rol del l</a:t>
            </a:r>
            <a:r>
              <a:rPr lang="es-ES_tradnl" altLang="ja-JP" dirty="0"/>
              <a:t>íder de equipo en incentivar el crecimiento espiritual, el desarrollo y la preparación de los miembros del equipo. También examinaremos cómo </a:t>
            </a:r>
            <a:r>
              <a:rPr lang="es-ES_tradnl" altLang="ja-JP" dirty="0" smtClean="0"/>
              <a:t>involucrar a intercesores</a:t>
            </a:r>
            <a:r>
              <a:rPr lang="es-ES_tradnl" dirty="0" smtClean="0"/>
              <a:t>, </a:t>
            </a:r>
            <a:r>
              <a:rPr lang="es-ES_tradnl" dirty="0"/>
              <a:t>c</a:t>
            </a:r>
            <a:r>
              <a:rPr lang="es-ES_tradnl" altLang="ja-JP" dirty="0"/>
              <a:t>ómo bregar con la guerra espiritual y cómo edificar la fe de su equipo</a:t>
            </a:r>
            <a:r>
              <a:rPr lang="es-ES_tradnl" dirty="0"/>
              <a:t>.</a:t>
            </a:r>
            <a:endParaRPr 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81A1B-C467-4F0F-9BDF-317DE5B42552}" type="slidenum">
              <a:rPr lang="en-US"/>
              <a:pPr/>
              <a:t>16</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marL="228600" indent="-228600"/>
            <a:r>
              <a:rPr lang="es-ES_tradnl" b="1" dirty="0"/>
              <a:t>Presentador: </a:t>
            </a:r>
            <a:r>
              <a:rPr lang="es-ES_tradnl" dirty="0" smtClean="0"/>
              <a:t>El </a:t>
            </a:r>
            <a:r>
              <a:rPr lang="es-ES_tradnl" dirty="0"/>
              <a:t>apoyo </a:t>
            </a:r>
            <a:r>
              <a:rPr lang="es-ES_tradnl" dirty="0" smtClean="0"/>
              <a:t>en </a:t>
            </a:r>
            <a:r>
              <a:rPr lang="es-ES_tradnl" dirty="0"/>
              <a:t>oraci</a:t>
            </a:r>
            <a:r>
              <a:rPr lang="es-ES_tradnl" altLang="ja-JP" dirty="0"/>
              <a:t>ón </a:t>
            </a:r>
            <a:r>
              <a:rPr lang="es-ES_tradnl" dirty="0"/>
              <a:t>para su </a:t>
            </a:r>
            <a:r>
              <a:rPr lang="es-ES_tradnl" dirty="0" smtClean="0"/>
              <a:t>equipo es fundamental. </a:t>
            </a:r>
            <a:r>
              <a:rPr lang="es-ES_tradnl" dirty="0"/>
              <a:t>Una parte de edificar esta base es que el equipo mismo pase tiempo </a:t>
            </a:r>
            <a:r>
              <a:rPr lang="es-ES_tradnl" dirty="0" smtClean="0"/>
              <a:t>juntos orando</a:t>
            </a:r>
            <a:r>
              <a:rPr lang="es-ES_tradnl" altLang="ja-JP" dirty="0" smtClean="0"/>
              <a:t>. </a:t>
            </a:r>
            <a:r>
              <a:rPr lang="es-ES_tradnl" altLang="ja-JP" dirty="0"/>
              <a:t>La unidad de propósito y una pasión compartida por la obra de Dios se desarrollarán en las personas </a:t>
            </a:r>
            <a:r>
              <a:rPr lang="es-ES_tradnl" dirty="0"/>
              <a:t>a medida que oran. </a:t>
            </a:r>
          </a:p>
          <a:p>
            <a:pPr marL="228600" indent="-228600"/>
            <a:r>
              <a:rPr lang="es-ES_tradnl" dirty="0" smtClean="0"/>
              <a:t>Además debe reclutar </a:t>
            </a:r>
            <a:r>
              <a:rPr lang="es-ES_tradnl" dirty="0"/>
              <a:t>a </a:t>
            </a:r>
            <a:r>
              <a:rPr lang="es-ES_tradnl" dirty="0" smtClean="0"/>
              <a:t>socios </a:t>
            </a:r>
            <a:r>
              <a:rPr lang="es-ES_tradnl" dirty="0"/>
              <a:t>de oraci</a:t>
            </a:r>
            <a:r>
              <a:rPr lang="es-ES_tradnl" altLang="ja-JP" dirty="0"/>
              <a:t>ón, provea detalles de la tarea misionera a </a:t>
            </a:r>
            <a:r>
              <a:rPr lang="es-ES_tradnl" altLang="ja-JP" dirty="0" smtClean="0"/>
              <a:t>sus compañeros </a:t>
            </a:r>
            <a:r>
              <a:rPr lang="es-ES_tradnl" altLang="ja-JP" dirty="0"/>
              <a:t>de oración y </a:t>
            </a:r>
            <a:r>
              <a:rPr lang="es-ES_tradnl" altLang="ja-JP" dirty="0" smtClean="0"/>
              <a:t>mantenga los motivos actualizados.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07340-A700-4F2A-890D-B105E6502A81}" type="slidenum">
              <a:rPr lang="en-US"/>
              <a:pPr/>
              <a:t>17</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s-ES_tradnl" b="1" dirty="0"/>
              <a:t>Presentador: </a:t>
            </a:r>
            <a:r>
              <a:rPr lang="es-ES_tradnl" dirty="0"/>
              <a:t>Una de las maneras de incentivar la oraci</a:t>
            </a:r>
            <a:r>
              <a:rPr lang="es-ES_tradnl" altLang="ja-JP" dirty="0"/>
              <a:t>ón en sus equipos es planear </a:t>
            </a:r>
            <a:r>
              <a:rPr lang="es-ES_tradnl" altLang="ja-JP" dirty="0" smtClean="0"/>
              <a:t>una caminata </a:t>
            </a:r>
            <a:r>
              <a:rPr lang="es-ES_tradnl" altLang="ja-JP" dirty="0"/>
              <a:t>de oración con su equipo y </a:t>
            </a:r>
            <a:r>
              <a:rPr lang="es-ES_tradnl" altLang="ja-JP" dirty="0" smtClean="0"/>
              <a:t>socios de </a:t>
            </a:r>
            <a:r>
              <a:rPr lang="es-ES_tradnl" altLang="ja-JP" dirty="0"/>
              <a:t>oración. </a:t>
            </a:r>
            <a:r>
              <a:rPr lang="es-ES_tradnl" dirty="0"/>
              <a:t>Sugerencias pr</a:t>
            </a:r>
            <a:r>
              <a:rPr lang="es-ES_tradnl" altLang="ja-JP" dirty="0"/>
              <a:t>ácticas </a:t>
            </a:r>
            <a:r>
              <a:rPr lang="es-ES_tradnl" altLang="ja-JP" dirty="0" smtClean="0"/>
              <a:t>incluyen: </a:t>
            </a:r>
            <a:endParaRPr lang="es-ES_tradnl" altLang="ja-JP" dirty="0"/>
          </a:p>
          <a:p>
            <a:pPr>
              <a:buFont typeface="Times" pitchFamily="48" charset="0"/>
              <a:buChar char="•"/>
            </a:pPr>
            <a:r>
              <a:rPr lang="es-ES_tradnl" dirty="0" smtClean="0"/>
              <a:t>Vaya en equipos </a:t>
            </a:r>
            <a:r>
              <a:rPr lang="es-ES_tradnl" dirty="0"/>
              <a:t>de dos o tres</a:t>
            </a:r>
          </a:p>
          <a:p>
            <a:pPr>
              <a:buFont typeface="Times" pitchFamily="48" charset="0"/>
              <a:buChar char="•"/>
            </a:pPr>
            <a:r>
              <a:rPr lang="es-ES_tradnl" dirty="0" smtClean="0"/>
              <a:t>Escoja </a:t>
            </a:r>
            <a:r>
              <a:rPr lang="es-ES_tradnl" dirty="0"/>
              <a:t>un </a:t>
            </a:r>
            <a:r>
              <a:rPr lang="es-ES_tradnl" dirty="0" smtClean="0"/>
              <a:t>lugar </a:t>
            </a:r>
            <a:r>
              <a:rPr lang="es-ES_tradnl" dirty="0"/>
              <a:t>(puede ser un vecindario o una comunidad espec</a:t>
            </a:r>
            <a:r>
              <a:rPr lang="es-ES_tradnl" altLang="ja-JP" dirty="0"/>
              <a:t>ífica)</a:t>
            </a:r>
            <a:endParaRPr lang="es-ES_tradnl" dirty="0"/>
          </a:p>
          <a:p>
            <a:pPr>
              <a:buFont typeface="Times" pitchFamily="48" charset="0"/>
              <a:buChar char="•"/>
            </a:pPr>
            <a:r>
              <a:rPr lang="es-ES_tradnl" dirty="0"/>
              <a:t>Siga un t</a:t>
            </a:r>
            <a:r>
              <a:rPr lang="es-ES_tradnl" altLang="ja-JP" dirty="0"/>
              <a:t>ema de oración (por ejemplo, “la esperanza”, luego al orar use pasajes bíblicos que traten ese tema)</a:t>
            </a:r>
            <a:endParaRPr lang="es-ES_tradnl" dirty="0"/>
          </a:p>
          <a:p>
            <a:pPr>
              <a:buFont typeface="Times" pitchFamily="48" charset="0"/>
              <a:buChar char="•"/>
            </a:pPr>
            <a:r>
              <a:rPr lang="es-ES_tradnl" dirty="0"/>
              <a:t>Termine con </a:t>
            </a:r>
            <a:r>
              <a:rPr lang="es-ES_tradnl" dirty="0" smtClean="0"/>
              <a:t>un tiempo de retrospección </a:t>
            </a:r>
            <a:endParaRPr lang="es-ES_tradnl" altLang="ja-JP" dirty="0"/>
          </a:p>
          <a:p>
            <a:endParaRPr lang="en-US"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B5A89-BF2B-46D7-B667-B5E5D5A460ED}" type="slidenum">
              <a:rPr lang="en-US"/>
              <a:pPr/>
              <a:t>18</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marL="228600" indent="-228600"/>
            <a:r>
              <a:rPr lang="es-ES_tradnl" b="1" dirty="0" smtClean="0"/>
              <a:t>Presentador</a:t>
            </a:r>
            <a:r>
              <a:rPr lang="es-ES_tradnl" b="1" dirty="0"/>
              <a:t>: </a:t>
            </a:r>
            <a:r>
              <a:rPr lang="es-ES_tradnl" dirty="0"/>
              <a:t>¿Qu</a:t>
            </a:r>
            <a:r>
              <a:rPr lang="es-ES_tradnl" altLang="ja-JP" dirty="0"/>
              <a:t>é otras ideas tiene de maneras prácticas de apoyar en oración? </a:t>
            </a:r>
            <a:endParaRPr lang="es-ES_tradnl" dirty="0"/>
          </a:p>
          <a:p>
            <a:pPr marL="228600" indent="-228600"/>
            <a:endParaRPr lang="es-ES_tradnl" i="1" dirty="0"/>
          </a:p>
          <a:p>
            <a:pPr marL="228600" indent="-228600"/>
            <a:r>
              <a:rPr lang="es-ES_tradnl" i="1" dirty="0"/>
              <a:t>Lea Efesios 6:12.</a:t>
            </a:r>
          </a:p>
          <a:p>
            <a:pPr marL="228600" indent="-228600"/>
            <a:endParaRPr lang="es-ES_tradnl" b="1" dirty="0"/>
          </a:p>
          <a:p>
            <a:pPr marL="228600" indent="-228600"/>
            <a:r>
              <a:rPr lang="es-ES_tradnl" b="1" dirty="0"/>
              <a:t>Presentador: </a:t>
            </a:r>
            <a:r>
              <a:rPr lang="es-ES_tradnl" dirty="0"/>
              <a:t>La guerra espiritual ser</a:t>
            </a:r>
            <a:r>
              <a:rPr lang="es-ES_tradnl" altLang="ja-JP" dirty="0"/>
              <a:t>á </a:t>
            </a:r>
            <a:r>
              <a:rPr lang="es-ES_tradnl" altLang="ja-JP" dirty="0" smtClean="0"/>
              <a:t>parte del proceso de</a:t>
            </a:r>
            <a:r>
              <a:rPr lang="es-ES_tradnl" dirty="0" smtClean="0"/>
              <a:t> </a:t>
            </a:r>
            <a:r>
              <a:rPr lang="es-ES_tradnl" dirty="0"/>
              <a:t>planear un viaje misionero.</a:t>
            </a:r>
          </a:p>
          <a:p>
            <a:pPr marL="228600" indent="-228600"/>
            <a:endParaRPr lang="en-US"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4A8F0-71A0-461F-9858-918524C460BF}" type="slidenum">
              <a:rPr lang="en-US"/>
              <a:pPr/>
              <a:t>19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s-ES_tradnl" b="1" dirty="0"/>
              <a:t>Presentador: </a:t>
            </a:r>
            <a:r>
              <a:rPr lang="es-ES_tradnl" dirty="0"/>
              <a:t>Compartir la verdad sobre la guerra espiritual sin </a:t>
            </a:r>
            <a:r>
              <a:rPr lang="es-ES_tradnl" dirty="0" smtClean="0"/>
              <a:t>asustar a la gente </a:t>
            </a:r>
            <a:r>
              <a:rPr lang="es-ES_tradnl" dirty="0"/>
              <a:t>es muestra de buen liderazgo. </a:t>
            </a:r>
            <a:r>
              <a:rPr lang="es-ES_tradnl" dirty="0" smtClean="0"/>
              <a:t>Considere </a:t>
            </a:r>
            <a:r>
              <a:rPr lang="es-ES_tradnl" dirty="0"/>
              <a:t>las siguientes sugerencias:  </a:t>
            </a:r>
          </a:p>
          <a:p>
            <a:pPr>
              <a:buFont typeface="Times" pitchFamily="48" charset="0"/>
              <a:buChar char="•"/>
            </a:pPr>
            <a:r>
              <a:rPr lang="es-ES_tradnl" b="1" dirty="0"/>
              <a:t>Sea dedicado a la oraci</a:t>
            </a:r>
            <a:r>
              <a:rPr lang="es-ES_tradnl" altLang="ja-JP" b="1" dirty="0"/>
              <a:t>ón antes de hablar de guerra espiritual</a:t>
            </a:r>
            <a:endParaRPr lang="es-ES_tradnl" b="1" dirty="0"/>
          </a:p>
          <a:p>
            <a:pPr>
              <a:buFont typeface="Times" pitchFamily="48" charset="0"/>
              <a:buChar char="•"/>
            </a:pPr>
            <a:r>
              <a:rPr lang="es-ES_tradnl" b="1" dirty="0"/>
              <a:t>Sea humilde, no arrogante, y recu</a:t>
            </a:r>
            <a:r>
              <a:rPr lang="es-ES_tradnl" altLang="ja-JP" b="1" dirty="0"/>
              <a:t>érdeles que Cristo es nuestra fortaleza y libertador</a:t>
            </a:r>
            <a:endParaRPr lang="es-ES_tradnl" b="1" dirty="0"/>
          </a:p>
          <a:p>
            <a:pPr>
              <a:buFont typeface="Times" pitchFamily="48" charset="0"/>
              <a:buChar char="•"/>
            </a:pPr>
            <a:r>
              <a:rPr lang="es-ES_tradnl" b="1" dirty="0"/>
              <a:t>Sea sensible que no todos est</a:t>
            </a:r>
            <a:r>
              <a:rPr lang="es-ES_tradnl" altLang="ja-JP" b="1" dirty="0"/>
              <a:t>án en la misma sintonía espiritual</a:t>
            </a:r>
            <a:endParaRPr lang="es-ES_tradnl" b="1" dirty="0"/>
          </a:p>
          <a:p>
            <a:pPr>
              <a:buFont typeface="Times" pitchFamily="48" charset="0"/>
              <a:buChar char="•"/>
            </a:pPr>
            <a:r>
              <a:rPr lang="es-ES_tradnl" b="1" dirty="0"/>
              <a:t>Sea b</a:t>
            </a:r>
            <a:r>
              <a:rPr lang="es-ES_tradnl" altLang="ja-JP" b="1" dirty="0"/>
              <a:t>íblico y permita que la Escritura hable del tema</a:t>
            </a:r>
            <a:endParaRPr lang="es-ES_tradnl" b="1" dirty="0"/>
          </a:p>
          <a:p>
            <a:pPr>
              <a:buFont typeface="Times" pitchFamily="48" charset="0"/>
              <a:buChar char="•"/>
            </a:pPr>
            <a:r>
              <a:rPr lang="es-ES_tradnl" b="1" dirty="0"/>
              <a:t>Sea honesto y no tenga temor de decir </a:t>
            </a:r>
            <a:r>
              <a:rPr lang="es-ES_tradnl" altLang="ja-JP" b="1" dirty="0"/>
              <a:t>“no sé”</a:t>
            </a:r>
            <a:endParaRPr lang="es-ES_tradnl" b="1" dirty="0"/>
          </a:p>
          <a:p>
            <a:pPr>
              <a:buFont typeface="Times" pitchFamily="48" charset="0"/>
              <a:buChar char="•"/>
            </a:pPr>
            <a:r>
              <a:rPr lang="es-ES_tradnl" b="1" dirty="0"/>
              <a:t>Sea</a:t>
            </a:r>
            <a:r>
              <a:rPr lang="es-ES_tradnl" altLang="ja-JP" b="1" dirty="0"/>
              <a:t> consciente que </a:t>
            </a:r>
            <a:r>
              <a:rPr lang="es-ES_tradnl" altLang="ja-JP" b="1" dirty="0" smtClean="0"/>
              <a:t>actitudes negativas, vuelos retrasados, </a:t>
            </a:r>
            <a:r>
              <a:rPr lang="es-ES_tradnl" altLang="ja-JP" b="1" dirty="0"/>
              <a:t>problemas de logística y conflictos de personalidad surgen en un viaje misionero.</a:t>
            </a:r>
            <a:endParaRPr lang="es-ES_tradnl" b="1" dirty="0"/>
          </a:p>
          <a:p>
            <a:pPr>
              <a:buFont typeface="Times" pitchFamily="48" charset="0"/>
              <a:buChar char="•"/>
            </a:pPr>
            <a:r>
              <a:rPr lang="es-ES_tradnl" b="1" dirty="0"/>
              <a:t>Sea </a:t>
            </a:r>
            <a:r>
              <a:rPr lang="es-ES_tradnl" b="1" dirty="0" smtClean="0"/>
              <a:t>fuerte - </a:t>
            </a:r>
            <a:r>
              <a:rPr lang="es-ES_tradnl" b="1" dirty="0"/>
              <a:t>utilice la fortaleza que viene del Esp</a:t>
            </a:r>
            <a:r>
              <a:rPr lang="es-ES_tradnl" altLang="ja-JP" b="1" dirty="0"/>
              <a:t>íritu de Dios</a:t>
            </a:r>
            <a:endParaRPr lang="es-ES_tradnl" b="1" dirty="0"/>
          </a:p>
          <a:p>
            <a:pPr>
              <a:buFontTx/>
              <a:buChar char="•"/>
            </a:pPr>
            <a:endParaRPr lang="es-ES_tradnl" dirty="0"/>
          </a:p>
          <a:p>
            <a:pPr>
              <a:buFont typeface="Symbol" pitchFamily="48" charset="2"/>
              <a:buChar char=""/>
            </a:pP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E76B2-A352-4209-AABF-5AC47D28DF06}" type="slidenum">
              <a:rPr lang="en-US"/>
              <a:pPr/>
              <a:t>2</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685800" y="4343400"/>
            <a:ext cx="5486400" cy="2590800"/>
          </a:xfrm>
        </p:spPr>
        <p:txBody>
          <a:bodyPr/>
          <a:lstStyle/>
          <a:p>
            <a:pPr marL="228600" indent="-228600"/>
            <a:r>
              <a:rPr lang="es-ES_tradnl" b="1" dirty="0"/>
              <a:t>Presentador</a:t>
            </a:r>
            <a:r>
              <a:rPr lang="es-ES_tradnl" dirty="0"/>
              <a:t>: 1.650 millones de personas no tienen acceso al evangelio. Alcanzar al mundo para Cristo es una gran tarea. Como </a:t>
            </a:r>
            <a:r>
              <a:rPr lang="es-ES_tradnl" dirty="0" smtClean="0"/>
              <a:t>cristianos tenemos </a:t>
            </a:r>
            <a:r>
              <a:rPr lang="es-ES_tradnl" dirty="0"/>
              <a:t>una responsabilidad de estar en misi</a:t>
            </a:r>
            <a:r>
              <a:rPr lang="es-ES_tradnl" altLang="ja-JP" dirty="0"/>
              <a:t>ón con Dios. El líder de un equipo misionero tiene un rol principal en este </a:t>
            </a:r>
            <a:r>
              <a:rPr lang="es-ES_tradnl" dirty="0"/>
              <a:t>esfuerzo.</a:t>
            </a:r>
          </a:p>
          <a:p>
            <a:pPr marL="228600" indent="-228600"/>
            <a:endParaRPr lang="es-ES_tradnl" dirty="0"/>
          </a:p>
          <a:p>
            <a:pPr marL="228600" indent="-228600"/>
            <a:r>
              <a:rPr lang="es-ES_tradnl" dirty="0"/>
              <a:t>En el d</a:t>
            </a:r>
            <a:r>
              <a:rPr lang="es-ES_tradnl" altLang="ja-JP" dirty="0"/>
              <a:t>ía de h</a:t>
            </a:r>
            <a:r>
              <a:rPr lang="es-ES_tradnl" dirty="0"/>
              <a:t>oy</a:t>
            </a:r>
            <a:r>
              <a:rPr lang="es-ES_tradnl" altLang="ja-JP" dirty="0"/>
              <a:t> </a:t>
            </a:r>
            <a:r>
              <a:rPr lang="es-ES_tradnl" altLang="ja-JP" dirty="0" smtClean="0"/>
              <a:t>veremos un panorama </a:t>
            </a:r>
            <a:r>
              <a:rPr lang="es-ES_tradnl" altLang="ja-JP" dirty="0"/>
              <a:t>de lo que estaremos estudiando en las próximas </a:t>
            </a:r>
            <a:r>
              <a:rPr lang="es-ES_tradnl" dirty="0"/>
              <a:t>10 semanas. </a:t>
            </a:r>
          </a:p>
          <a:p>
            <a:pPr marL="228600" indent="-228600"/>
            <a:r>
              <a:rPr lang="es-ES_tradnl" dirty="0"/>
              <a:t>(Lea la lista en esta diapositiva</a:t>
            </a:r>
            <a:r>
              <a:rPr lang="es-ES_tradnl" i="1" dirty="0"/>
              <a:t>)</a:t>
            </a:r>
            <a:endParaRPr lang="es-ES_tradnl" dirty="0"/>
          </a:p>
          <a:p>
            <a:pPr marL="228600" indent="-228600"/>
            <a:endParaRPr lang="es-ES_tradnl" b="1" dirty="0" smtClean="0"/>
          </a:p>
          <a:p>
            <a:pPr marL="228600" indent="-228600"/>
            <a:r>
              <a:rPr lang="es-ES_tradnl" i="1" dirty="0" smtClean="0"/>
              <a:t>Cierre </a:t>
            </a:r>
            <a:r>
              <a:rPr lang="es-ES_tradnl" i="1" dirty="0"/>
              <a:t>con una oraci</a:t>
            </a:r>
            <a:r>
              <a:rPr lang="es-ES_tradnl" altLang="ja-JP" i="1" dirty="0"/>
              <a:t>ón</a:t>
            </a:r>
            <a:r>
              <a:rPr lang="es-ES_tradnl" i="1" dirty="0"/>
              <a:t>.</a:t>
            </a:r>
            <a:endParaRPr lang="en-US" i="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79FE2-DBE3-43AA-B261-3E4C881ADAEF}" type="slidenum">
              <a:rPr lang="en-US"/>
              <a:pPr/>
              <a:t>20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3400"/>
            <a:ext cx="5486400" cy="3886200"/>
          </a:xfrm>
        </p:spPr>
        <p:txBody>
          <a:bodyPr/>
          <a:lstStyle/>
          <a:p>
            <a:pPr>
              <a:lnSpc>
                <a:spcPct val="90000"/>
              </a:lnSpc>
            </a:pPr>
            <a:r>
              <a:rPr lang="es-ES_tradnl" sz="1000" b="1" dirty="0"/>
              <a:t>Presentador: </a:t>
            </a:r>
            <a:r>
              <a:rPr lang="es-ES_tradnl" sz="1000" dirty="0"/>
              <a:t>Como miembro de equipo tiene el gran privilegio de fomentar la espiritualidad </a:t>
            </a:r>
            <a:r>
              <a:rPr lang="es-ES_tradnl" sz="1000" dirty="0" smtClean="0"/>
              <a:t> </a:t>
            </a:r>
            <a:r>
              <a:rPr lang="es-ES_tradnl" sz="1000" dirty="0"/>
              <a:t>de los miembros de su equipo. Con ello viene la responsabilidad de asegurarse que su vida espiritual tambi</a:t>
            </a:r>
            <a:r>
              <a:rPr lang="es-ES_tradnl" altLang="ja-JP" sz="1000" dirty="0"/>
              <a:t>én está creciendo. Para edificar la fe de su equipo, anímeles a: </a:t>
            </a:r>
          </a:p>
          <a:p>
            <a:pPr>
              <a:lnSpc>
                <a:spcPct val="90000"/>
              </a:lnSpc>
              <a:buFont typeface="Times" pitchFamily="48" charset="0"/>
              <a:buChar char="•"/>
            </a:pPr>
            <a:r>
              <a:rPr lang="es-ES_tradnl" sz="1000" dirty="0"/>
              <a:t>Tener un tiempo a solas diariamente (pasar tiempo en la lectura de la Palabra de </a:t>
            </a:r>
            <a:r>
              <a:rPr lang="es-ES_tradnl" sz="1000" dirty="0" smtClean="0"/>
              <a:t>Dios y </a:t>
            </a:r>
            <a:r>
              <a:rPr lang="es-ES_tradnl" sz="1000" dirty="0"/>
              <a:t>orac</a:t>
            </a:r>
            <a:r>
              <a:rPr lang="es-ES_tradnl" altLang="ja-JP" sz="1000" dirty="0"/>
              <a:t>ión)</a:t>
            </a:r>
            <a:endParaRPr lang="es-ES_tradnl" sz="1000" dirty="0"/>
          </a:p>
          <a:p>
            <a:pPr>
              <a:lnSpc>
                <a:spcPct val="90000"/>
              </a:lnSpc>
              <a:buFont typeface="Times" pitchFamily="48" charset="0"/>
              <a:buChar char="•"/>
            </a:pPr>
            <a:r>
              <a:rPr lang="es-ES_tradnl" sz="1000" dirty="0"/>
              <a:t>Llevar un diario (antes y despu</a:t>
            </a:r>
            <a:r>
              <a:rPr lang="es-ES_tradnl" altLang="ja-JP" sz="1000" dirty="0"/>
              <a:t>és del viaje misionero)</a:t>
            </a:r>
            <a:endParaRPr lang="es-ES_tradnl" sz="1000" dirty="0"/>
          </a:p>
          <a:p>
            <a:pPr>
              <a:lnSpc>
                <a:spcPct val="90000"/>
              </a:lnSpc>
              <a:buFont typeface="Times" pitchFamily="48" charset="0"/>
              <a:buChar char="•"/>
            </a:pPr>
            <a:r>
              <a:rPr lang="es-ES_tradnl" sz="1000" dirty="0"/>
              <a:t>Compartir “Historias de Dios” (sobre c</a:t>
            </a:r>
            <a:r>
              <a:rPr lang="es-ES_tradnl" altLang="ja-JP" sz="1000" dirty="0"/>
              <a:t>ómo Dios está trabajando y haciéndose conocido</a:t>
            </a:r>
            <a:endParaRPr lang="es-ES_tradnl" sz="1000" dirty="0"/>
          </a:p>
          <a:p>
            <a:pPr>
              <a:lnSpc>
                <a:spcPct val="90000"/>
              </a:lnSpc>
              <a:buFont typeface="Times" pitchFamily="48" charset="0"/>
              <a:buChar char="•"/>
            </a:pPr>
            <a:r>
              <a:rPr lang="es-ES_tradnl" sz="1000" dirty="0" smtClean="0"/>
              <a:t>Testimonios (compartir </a:t>
            </a:r>
            <a:r>
              <a:rPr lang="es-ES_tradnl" sz="1000" dirty="0"/>
              <a:t>su propia historia </a:t>
            </a:r>
            <a:r>
              <a:rPr lang="es-ES_tradnl" sz="1000" dirty="0" smtClean="0"/>
              <a:t>y animar a los miembros de equipo compartir también</a:t>
            </a:r>
            <a:r>
              <a:rPr lang="es-ES_tradnl" altLang="ja-JP" sz="1000" dirty="0" smtClean="0"/>
              <a:t>)</a:t>
            </a:r>
            <a:endParaRPr lang="es-ES_tradnl" sz="1000" dirty="0"/>
          </a:p>
          <a:p>
            <a:pPr>
              <a:lnSpc>
                <a:spcPct val="90000"/>
              </a:lnSpc>
              <a:buFont typeface="Times" pitchFamily="48" charset="0"/>
              <a:buChar char="•"/>
            </a:pPr>
            <a:r>
              <a:rPr lang="es-ES_tradnl" sz="1000" dirty="0"/>
              <a:t>Proveer recursos inspiradores (hay varias </a:t>
            </a:r>
            <a:r>
              <a:rPr lang="es-ES_tradnl" sz="1000" dirty="0" smtClean="0"/>
              <a:t>herramientas que </a:t>
            </a:r>
            <a:r>
              <a:rPr lang="es-ES_tradnl" sz="1000" dirty="0"/>
              <a:t>le ayudar</a:t>
            </a:r>
            <a:r>
              <a:rPr lang="es-ES_tradnl" altLang="ja-JP" sz="1000" dirty="0"/>
              <a:t>án en este proceso, </a:t>
            </a:r>
            <a:r>
              <a:rPr lang="es-ES_tradnl" altLang="ja-JP" sz="1000" dirty="0" smtClean="0"/>
              <a:t>vaya a </a:t>
            </a:r>
            <a:r>
              <a:rPr lang="es-ES_tradnl" altLang="ja-JP" sz="1000" dirty="0"/>
              <a:t>hispanos.imb.org)</a:t>
            </a:r>
            <a:endParaRPr lang="es-ES_tradnl" sz="1000" dirty="0"/>
          </a:p>
          <a:p>
            <a:pPr>
              <a:lnSpc>
                <a:spcPct val="90000"/>
              </a:lnSpc>
            </a:pPr>
            <a:endParaRPr lang="es-ES_tradnl" sz="1000" b="1" dirty="0">
              <a:solidFill>
                <a:schemeClr val="bg1"/>
              </a:solidFill>
            </a:endParaRPr>
          </a:p>
          <a:p>
            <a:pPr>
              <a:lnSpc>
                <a:spcPct val="90000"/>
              </a:lnSpc>
            </a:pPr>
            <a:r>
              <a:rPr lang="es-ES_tradnl" sz="1000" b="1" dirty="0"/>
              <a:t>Presentador: </a:t>
            </a:r>
            <a:r>
              <a:rPr lang="es-ES_tradnl" sz="1000" i="1" dirty="0"/>
              <a:t>Div</a:t>
            </a:r>
            <a:r>
              <a:rPr lang="es-ES_tradnl" altLang="ja-JP" sz="1000" i="1" dirty="0"/>
              <a:t>ídanse en grupos de 3 o 4</a:t>
            </a:r>
            <a:r>
              <a:rPr lang="es-ES_tradnl" sz="1000" i="1" dirty="0"/>
              <a:t>.</a:t>
            </a:r>
            <a:r>
              <a:rPr lang="es-ES_tradnl" sz="1000" dirty="0"/>
              <a:t> </a:t>
            </a:r>
          </a:p>
          <a:p>
            <a:pPr>
              <a:lnSpc>
                <a:spcPct val="90000"/>
              </a:lnSpc>
              <a:buFont typeface="Symbol" pitchFamily="48" charset="2"/>
              <a:buNone/>
            </a:pPr>
            <a:r>
              <a:rPr lang="es-ES_tradnl" sz="1000" dirty="0"/>
              <a:t>Tomaremos unos 10 minutos para discutir c</a:t>
            </a:r>
            <a:r>
              <a:rPr lang="es-ES_tradnl" altLang="ja-JP" sz="1000" dirty="0"/>
              <a:t>ómo aplicará de manera práctica las cosas que ha aprendido hoy sobre la oración, las caminatas de oración, la guerra espiritual y el crecimiento espiritual y cómo guiará a su equipo en esas áreas. </a:t>
            </a:r>
            <a:endParaRPr lang="es-ES_tradnl" sz="1000" dirty="0"/>
          </a:p>
          <a:p>
            <a:pPr>
              <a:lnSpc>
                <a:spcPct val="90000"/>
              </a:lnSpc>
              <a:buFont typeface="Symbol" pitchFamily="48" charset="2"/>
              <a:buNone/>
            </a:pPr>
            <a:endParaRPr lang="es-ES_tradnl" sz="1000" b="1" dirty="0"/>
          </a:p>
          <a:p>
            <a:pPr>
              <a:lnSpc>
                <a:spcPct val="90000"/>
              </a:lnSpc>
              <a:buFont typeface="Symbol" pitchFamily="48" charset="2"/>
              <a:buNone/>
            </a:pPr>
            <a:r>
              <a:rPr lang="es-ES_tradnl" sz="1000" b="1" dirty="0"/>
              <a:t>Presentador: </a:t>
            </a:r>
            <a:r>
              <a:rPr lang="es-ES_tradnl" sz="1000" dirty="0"/>
              <a:t>Vayamos de grupo en grupo y compartamos un plan de c</a:t>
            </a:r>
            <a:r>
              <a:rPr lang="es-ES_tradnl" altLang="ja-JP" sz="1000" dirty="0"/>
              <a:t>ómo guiarán a sus equipos en el crecimiento espiritual</a:t>
            </a:r>
            <a:r>
              <a:rPr lang="es-ES_tradnl" sz="1000" dirty="0"/>
              <a:t>. </a:t>
            </a:r>
          </a:p>
          <a:p>
            <a:pPr>
              <a:lnSpc>
                <a:spcPct val="90000"/>
              </a:lnSpc>
              <a:buFont typeface="Symbol" pitchFamily="48" charset="2"/>
              <a:buNone/>
            </a:pPr>
            <a:endParaRPr lang="es-ES_tradnl" sz="1000" b="1" dirty="0"/>
          </a:p>
          <a:p>
            <a:pPr>
              <a:lnSpc>
                <a:spcPct val="90000"/>
              </a:lnSpc>
              <a:buFont typeface="Symbol" pitchFamily="48" charset="2"/>
              <a:buNone/>
            </a:pPr>
            <a:r>
              <a:rPr lang="es-ES_tradnl" sz="1000" b="1" dirty="0"/>
              <a:t>Presentador: </a:t>
            </a:r>
            <a:r>
              <a:rPr lang="es-ES_tradnl" sz="1000" dirty="0"/>
              <a:t>Ahora dediquen unos cuantos minutos en sus grupos para orar los unos por los otros y por los equipos all</a:t>
            </a:r>
            <a:r>
              <a:rPr lang="es-ES_tradnl" altLang="ja-JP" sz="1000" dirty="0"/>
              <a:t>í </a:t>
            </a:r>
            <a:r>
              <a:rPr lang="es-ES_tradnl" sz="1000" dirty="0"/>
              <a:t>representados.</a:t>
            </a:r>
          </a:p>
          <a:p>
            <a:pPr>
              <a:lnSpc>
                <a:spcPct val="90000"/>
              </a:lnSpc>
              <a:buFont typeface="Symbol" pitchFamily="48" charset="2"/>
              <a:buNone/>
            </a:pPr>
            <a:endParaRPr lang="es-ES_tradnl" sz="1000"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5E1FF-5E59-489D-8B6A-1289831537C9}" type="slidenum">
              <a:rPr lang="en-US"/>
              <a:pPr/>
              <a:t>21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s-ES_tradnl" i="1" dirty="0"/>
              <a:t>Comience con una oración.</a:t>
            </a:r>
          </a:p>
          <a:p>
            <a:endParaRPr lang="es-ES_tradnl" i="1" dirty="0"/>
          </a:p>
          <a:p>
            <a:r>
              <a:rPr lang="es-ES_tradnl" i="1" dirty="0"/>
              <a:t>Lea Filipenses 4:19-20. </a:t>
            </a:r>
          </a:p>
          <a:p>
            <a:endParaRPr lang="es-ES_tradnl" b="1" dirty="0"/>
          </a:p>
          <a:p>
            <a:r>
              <a:rPr lang="es-ES_tradnl" b="1" dirty="0"/>
              <a:t>Presentador: </a:t>
            </a:r>
            <a:r>
              <a:rPr lang="es-ES_tradnl" dirty="0"/>
              <a:t>Dios proveer</a:t>
            </a:r>
            <a:r>
              <a:rPr lang="es-ES_tradnl" altLang="ja-JP" dirty="0"/>
              <a:t>á para todas sus necesidades y las de los miembros de su equipo a medida que se prepara para su viaje misionero. En esta sesión, descubriremos que ir en un viaje misionero </a:t>
            </a:r>
            <a:r>
              <a:rPr lang="es-ES_tradnl" dirty="0"/>
              <a:t>conlleva cierto riesgo. En la </a:t>
            </a:r>
            <a:r>
              <a:rPr lang="es-ES_tradnl" altLang="ja-JP" dirty="0"/>
              <a:t>última sesión, aprendimos que tenemos que estar preparados espiritualmente para participar en un viaje misionero. En esta sesión, entenderemos que también debemos estar preparados físicamente. No solo necesitamos preparación física, sino que también tenemos que darnos cuenta que hay precauciones y un protocolo a tener en cuenta en un viaje</a:t>
            </a:r>
            <a:r>
              <a:rPr lang="es-ES_tradnl" dirty="0"/>
              <a:t>, especialmente en zonas </a:t>
            </a:r>
            <a:r>
              <a:rPr lang="es-ES_tradnl" dirty="0" smtClean="0"/>
              <a:t>cerradas </a:t>
            </a:r>
            <a:r>
              <a:rPr lang="es-ES_tradnl" dirty="0"/>
              <a:t>al evangelio. Podemos confiar en que Dios proveer</a:t>
            </a:r>
            <a:r>
              <a:rPr lang="es-ES_tradnl" altLang="ja-JP" dirty="0"/>
              <a:t>á lo que necesitamos para prepararnos en todas esas áreas y debemos ser fieles en seguir lo que Él nos revele.</a:t>
            </a:r>
            <a:endParaRPr lang="en-US"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834A6-014C-4720-BC2C-905AC6F07EC8}" type="slidenum">
              <a:rPr lang="en-US"/>
              <a:pPr/>
              <a:t>22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marL="228600" indent="-228600"/>
            <a:r>
              <a:rPr lang="es-ES_tradnl" b="1" dirty="0"/>
              <a:t>Presentador: </a:t>
            </a:r>
            <a:r>
              <a:rPr lang="es-ES_tradnl" dirty="0"/>
              <a:t>Dependiendo del lugar d</a:t>
            </a:r>
            <a:r>
              <a:rPr lang="es-ES_tradnl" altLang="ja-JP" dirty="0"/>
              <a:t>ónde viaje su equipo, puede prepararlo al aprender más sobre </a:t>
            </a:r>
            <a:r>
              <a:rPr lang="es-ES_tradnl" altLang="ja-JP" dirty="0" smtClean="0"/>
              <a:t>el </a:t>
            </a:r>
            <a:r>
              <a:rPr lang="es-ES_tradnl" altLang="ja-JP" dirty="0"/>
              <a:t>área específica. </a:t>
            </a:r>
            <a:r>
              <a:rPr lang="es-ES_tradnl" altLang="ja-JP" dirty="0" smtClean="0"/>
              <a:t>Se </a:t>
            </a:r>
            <a:r>
              <a:rPr lang="es-ES_tradnl" altLang="ja-JP" dirty="0"/>
              <a:t>debe hacer todo esfuerzo por evitar poner a otros en riesgo, incluso a los miembros de equipo, misioneros del campo y creyentes nacionales. </a:t>
            </a:r>
            <a:r>
              <a:rPr lang="es-ES_tradnl" altLang="ja-JP" dirty="0" smtClean="0"/>
              <a:t>La investigación del </a:t>
            </a:r>
            <a:r>
              <a:rPr lang="es-ES_tradnl" altLang="ja-JP" dirty="0"/>
              <a:t>área, las costumbres, las personas y </a:t>
            </a:r>
            <a:r>
              <a:rPr lang="es-ES_tradnl" altLang="ja-JP" dirty="0" smtClean="0"/>
              <a:t>sus creencias, ayuda </a:t>
            </a:r>
            <a:r>
              <a:rPr lang="es-ES_tradnl" altLang="ja-JP" dirty="0"/>
              <a:t>al equipo a estar más preparado para los posibles riesgos.</a:t>
            </a:r>
            <a:r>
              <a:rPr lang="en-US" altLang="ja-JP" dirty="0"/>
              <a:t> </a:t>
            </a:r>
            <a:endParaRPr lang="en-US"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65001-AA38-41AB-92FC-83F8BE585795}" type="slidenum">
              <a:rPr lang="en-US"/>
              <a:pPr/>
              <a:t>23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marL="228600" indent="-228600"/>
            <a:r>
              <a:rPr lang="es-ES_tradnl" b="1" dirty="0"/>
              <a:t>Presentador: </a:t>
            </a:r>
            <a:r>
              <a:rPr lang="es-ES_tradnl" dirty="0"/>
              <a:t>Una manera espec</a:t>
            </a:r>
            <a:r>
              <a:rPr lang="es-ES_tradnl" altLang="ja-JP" dirty="0"/>
              <a:t>ífica de prepararse para la experiencia misionera es estar físicamente apto. </a:t>
            </a:r>
            <a:r>
              <a:rPr lang="es-ES_tradnl" altLang="ja-JP" dirty="0" smtClean="0"/>
              <a:t>Lea 1</a:t>
            </a:r>
            <a:r>
              <a:rPr lang="es-ES_tradnl" dirty="0" smtClean="0"/>
              <a:t> </a:t>
            </a:r>
            <a:r>
              <a:rPr lang="es-ES_tradnl" dirty="0"/>
              <a:t>Corintios </a:t>
            </a:r>
            <a:r>
              <a:rPr lang="es-ES_tradnl" dirty="0" smtClean="0"/>
              <a:t>6:19-20.</a:t>
            </a:r>
            <a:endParaRPr lang="es-ES_tradnl" b="1" dirty="0"/>
          </a:p>
          <a:p>
            <a:pPr marL="228600" indent="-228600"/>
            <a:r>
              <a:rPr lang="es-ES_tradnl" b="1" dirty="0"/>
              <a:t>Presentador: </a:t>
            </a:r>
            <a:r>
              <a:rPr lang="es-ES_tradnl" dirty="0"/>
              <a:t>Los equipos que se preparan f</a:t>
            </a:r>
            <a:r>
              <a:rPr lang="es-ES_tradnl" altLang="ja-JP" dirty="0"/>
              <a:t>ísicamente son buenos mayordomos del templo humano del Espíritu de Dios. </a:t>
            </a:r>
            <a:r>
              <a:rPr lang="es-ES_tradnl" altLang="ja-JP" dirty="0" smtClean="0"/>
              <a:t>Considere </a:t>
            </a:r>
            <a:r>
              <a:rPr lang="es-ES_tradnl" altLang="ja-JP" dirty="0"/>
              <a:t>las siguientes sugerencias de salud antes de su viaje</a:t>
            </a:r>
            <a:r>
              <a:rPr lang="es-ES_tradnl" dirty="0"/>
              <a:t>:</a:t>
            </a:r>
          </a:p>
          <a:p>
            <a:pPr marL="228600" indent="-228600">
              <a:buFont typeface="Times" pitchFamily="48" charset="0"/>
              <a:buChar char="•"/>
            </a:pPr>
            <a:r>
              <a:rPr lang="es-ES_tradnl" b="1" dirty="0"/>
              <a:t>Evite contacto con personas que tienen resfriados y virus</a:t>
            </a:r>
          </a:p>
          <a:p>
            <a:pPr marL="228600" indent="-228600">
              <a:buFont typeface="Times" pitchFamily="48" charset="0"/>
              <a:buChar char="•"/>
            </a:pPr>
            <a:r>
              <a:rPr lang="es-ES_tradnl" b="1" dirty="0"/>
              <a:t>Descanse lo suficiente</a:t>
            </a:r>
          </a:p>
          <a:p>
            <a:pPr marL="228600" indent="-228600">
              <a:buFont typeface="Times" pitchFamily="48" charset="0"/>
              <a:buChar char="•"/>
            </a:pPr>
            <a:r>
              <a:rPr lang="es-ES_tradnl" b="1" dirty="0"/>
              <a:t>Beba abundante agua</a:t>
            </a:r>
          </a:p>
          <a:p>
            <a:pPr marL="228600" indent="-228600">
              <a:buFont typeface="Times" pitchFamily="48" charset="0"/>
              <a:buChar char="•"/>
            </a:pPr>
            <a:r>
              <a:rPr lang="es-ES_tradnl" b="1" dirty="0"/>
              <a:t>Haga ejercicios regular y moderadamente</a:t>
            </a:r>
          </a:p>
          <a:p>
            <a:pPr marL="228600" indent="-228600">
              <a:buFont typeface="Times" pitchFamily="48" charset="0"/>
              <a:buChar char="•"/>
            </a:pPr>
            <a:r>
              <a:rPr lang="es-ES_tradnl" b="1" dirty="0"/>
              <a:t>Visite al m</a:t>
            </a:r>
            <a:r>
              <a:rPr lang="es-ES_tradnl" altLang="ja-JP" b="1" dirty="0"/>
              <a:t>édico antes del viaje</a:t>
            </a:r>
            <a:endParaRPr lang="es-ES_tradnl" b="1" dirty="0"/>
          </a:p>
          <a:p>
            <a:pPr marL="228600" indent="-228600">
              <a:buFont typeface="Times" pitchFamily="48" charset="0"/>
              <a:buChar char="•"/>
            </a:pPr>
            <a:r>
              <a:rPr lang="es-ES_tradnl" b="1" dirty="0"/>
              <a:t>Obtenga las vacunas requeridas y recomendadas (</a:t>
            </a:r>
            <a:r>
              <a:rPr lang="es-ES_tradnl" b="1" dirty="0">
                <a:hlinkClick r:id="rId3"/>
              </a:rPr>
              <a:t>cdc.gov/</a:t>
            </a:r>
            <a:r>
              <a:rPr lang="es-ES_tradnl" b="1" dirty="0" err="1">
                <a:hlinkClick r:id="rId3"/>
              </a:rPr>
              <a:t>spanish</a:t>
            </a:r>
            <a:r>
              <a:rPr lang="es-ES_tradnl" b="1" dirty="0"/>
              <a:t>) </a:t>
            </a:r>
          </a:p>
          <a:p>
            <a:pPr marL="228600" indent="-228600">
              <a:buFont typeface="Times" pitchFamily="48" charset="0"/>
              <a:buChar char="•"/>
            </a:pPr>
            <a:r>
              <a:rPr lang="es-ES_tradnl" b="1" dirty="0"/>
              <a:t>Actualice sus prescripciones m</a:t>
            </a:r>
            <a:r>
              <a:rPr lang="es-ES_tradnl" altLang="ja-JP" b="1" dirty="0"/>
              <a:t>édicas para que las lleve en su viaje</a:t>
            </a:r>
            <a:endParaRPr lang="es-ES_tradnl" dirty="0"/>
          </a:p>
          <a:p>
            <a:pPr marL="228600" indent="-228600">
              <a:buFontTx/>
              <a:buChar char="•"/>
            </a:pPr>
            <a:endParaRPr lang="es-ES_tradnl" dirty="0"/>
          </a:p>
          <a:p>
            <a:pPr marL="228600" indent="-228600"/>
            <a:endParaRPr 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2F85F-44AD-4067-9615-8CB6B17A18B6}" type="slidenum">
              <a:rPr lang="en-US"/>
              <a:pPr/>
              <a:t>24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lnSpc>
                <a:spcPct val="80000"/>
              </a:lnSpc>
            </a:pPr>
            <a:r>
              <a:rPr lang="es-ES_tradnl" sz="800" b="1" dirty="0"/>
              <a:t>Presentador: </a:t>
            </a:r>
            <a:r>
              <a:rPr lang="es-ES_tradnl" sz="800" dirty="0"/>
              <a:t>Tambi</a:t>
            </a:r>
            <a:r>
              <a:rPr lang="es-ES_tradnl" altLang="ja-JP" sz="800" dirty="0"/>
              <a:t>én tendrá que estar preparado físicamente para</a:t>
            </a:r>
            <a:r>
              <a:rPr lang="es-ES_tradnl" sz="800" dirty="0"/>
              <a:t> el viaje misionero. Algunas sugerencias son:</a:t>
            </a:r>
          </a:p>
          <a:p>
            <a:pPr>
              <a:lnSpc>
                <a:spcPct val="90000"/>
              </a:lnSpc>
              <a:buFont typeface="Times" pitchFamily="48" charset="0"/>
              <a:buChar char="•"/>
            </a:pPr>
            <a:r>
              <a:rPr lang="es-ES_tradnl" sz="1000" dirty="0" smtClean="0"/>
              <a:t>Lleve </a:t>
            </a:r>
            <a:r>
              <a:rPr lang="es-ES_tradnl" sz="1000" dirty="0"/>
              <a:t>art</a:t>
            </a:r>
            <a:r>
              <a:rPr lang="es-ES_tradnl" altLang="ja-JP" sz="1000" dirty="0"/>
              <a:t>ículos médicos personales, como gel antiséptico para las manos, toallitas </a:t>
            </a:r>
            <a:r>
              <a:rPr lang="es-ES_tradnl" altLang="ja-JP" sz="1000" dirty="0" err="1"/>
              <a:t>antibacteriales</a:t>
            </a:r>
            <a:r>
              <a:rPr lang="es-ES_tradnl" altLang="ja-JP" sz="1000" dirty="0"/>
              <a:t>, </a:t>
            </a:r>
            <a:r>
              <a:rPr lang="es-ES_tradnl" altLang="ja-JP" sz="1000" dirty="0" err="1"/>
              <a:t>Neosporin</a:t>
            </a:r>
            <a:r>
              <a:rPr lang="es-ES_tradnl" altLang="ja-JP" sz="1000" dirty="0"/>
              <a:t>, curitas, antiácidos, medicamentos </a:t>
            </a:r>
            <a:r>
              <a:rPr lang="es-ES_tradnl" altLang="ja-JP" sz="1000" dirty="0" err="1"/>
              <a:t>antidiarreicos</a:t>
            </a:r>
            <a:r>
              <a:rPr lang="es-ES_tradnl" altLang="ja-JP" sz="1000" dirty="0"/>
              <a:t>, laxantes naturales como ciruelas pasas e </a:t>
            </a:r>
            <a:r>
              <a:rPr lang="es-ES_tradnl" altLang="ja-JP" sz="1000" dirty="0" smtClean="0"/>
              <a:t>higos</a:t>
            </a:r>
            <a:r>
              <a:rPr lang="es-ES_tradnl" altLang="ja-JP" sz="1000" dirty="0"/>
              <a:t>, medicamentos para la sinusitis, bloqueadores solares, repelentes de insecto, lentes adicionales (especialmente para quienes usan lentes de contacto) y prescripciones personales (las cuales deben estar en los envases originales y llevar el nombre correcto en la etiqueta). </a:t>
            </a:r>
            <a:r>
              <a:rPr lang="es-ES_tradnl" sz="1000" dirty="0"/>
              <a:t> </a:t>
            </a:r>
          </a:p>
          <a:p>
            <a:pPr>
              <a:lnSpc>
                <a:spcPct val="90000"/>
              </a:lnSpc>
              <a:buFont typeface="Times" pitchFamily="48" charset="0"/>
              <a:buChar char="•"/>
            </a:pPr>
            <a:r>
              <a:rPr lang="es-ES_tradnl" sz="1000" dirty="0" smtClean="0"/>
              <a:t>Beba </a:t>
            </a:r>
            <a:r>
              <a:rPr lang="es-ES_tradnl" sz="1000" dirty="0"/>
              <a:t>abundante agua durante el vuelo, flexione sus piernas y tobillos durante el vuelo y haga el esfuerzo de caminar peri</a:t>
            </a:r>
            <a:r>
              <a:rPr lang="es-ES_tradnl" altLang="ja-JP" sz="1000" dirty="0"/>
              <a:t>ódicamente, incluya un cambio de ropa en el maletín de mano, además de un paraguas, un impermeable. Duerma durante el vuelo. </a:t>
            </a:r>
            <a:endParaRPr lang="es-ES_tradnl" sz="1000" dirty="0"/>
          </a:p>
          <a:p>
            <a:pPr>
              <a:lnSpc>
                <a:spcPct val="90000"/>
              </a:lnSpc>
              <a:buFont typeface="Times" pitchFamily="48" charset="0"/>
              <a:buChar char="•"/>
            </a:pPr>
            <a:r>
              <a:rPr lang="es-ES_tradnl" sz="1000" dirty="0"/>
              <a:t>Practique h</a:t>
            </a:r>
            <a:r>
              <a:rPr lang="es-ES_tradnl" altLang="ja-JP" sz="1000" dirty="0"/>
              <a:t>ábitos saludables durante el </a:t>
            </a:r>
            <a:r>
              <a:rPr lang="es-ES_tradnl" altLang="ja-JP" sz="1000" dirty="0" smtClean="0"/>
              <a:t>viaje, </a:t>
            </a:r>
            <a:r>
              <a:rPr lang="es-ES_tradnl" altLang="ja-JP" sz="1000" dirty="0"/>
              <a:t>como beber agua potable, solo comer alimentos cocinados (evite ensaladas y frutas y vegetales crudos), cepille sus dientes con agua potable, evite usar platos y vasos mojados, lávese las manos frecuentemente, evite la deshidratación y las quemaduras del sol, evite nadar y otras situaciones riesgosas y siempre siga el consejo y las instrucciones del misionero. </a:t>
            </a:r>
            <a:endParaRPr lang="es-ES_tradnl" sz="1000" dirty="0"/>
          </a:p>
          <a:p>
            <a:pPr>
              <a:lnSpc>
                <a:spcPct val="90000"/>
              </a:lnSpc>
              <a:buFont typeface="Times" pitchFamily="48" charset="0"/>
              <a:buChar char="•"/>
            </a:pPr>
            <a:r>
              <a:rPr lang="es-ES_tradnl" sz="1000" dirty="0"/>
              <a:t>Prep</a:t>
            </a:r>
            <a:r>
              <a:rPr lang="es-ES_tradnl" altLang="ja-JP" sz="1000" dirty="0"/>
              <a:t>árese para el desfase por el cambio de horario y entienda que los síntomas son fatiga, desorientación, perturbaciones en el sueño y la deshidratación. Estos síntomas son resultado de cruzar los husos horarios, la falta de ejercicio y sueño, así como consumir algunos alimentación. Para evitar estos síntomas, descanse lo suficiente antes del viaje, ingiera abundante agua, duerma durante el viaje, ejercite ocasionalmente en el avión, tome las precauciones adecuadas </a:t>
            </a:r>
            <a:r>
              <a:rPr lang="es-ES_tradnl" altLang="ja-JP" sz="1000" dirty="0" smtClean="0"/>
              <a:t>contra el </a:t>
            </a:r>
            <a:r>
              <a:rPr lang="es-ES_tradnl" altLang="ja-JP" sz="1000" dirty="0"/>
              <a:t>sol y ajústese al nuevo huso horario tan pronto como sea posible.  </a:t>
            </a:r>
          </a:p>
          <a:p>
            <a:pPr>
              <a:lnSpc>
                <a:spcPct val="90000"/>
              </a:lnSpc>
              <a:buFont typeface="Times" pitchFamily="48" charset="0"/>
              <a:buChar char="•"/>
            </a:pPr>
            <a:r>
              <a:rPr lang="es-ES_tradnl" sz="1000" dirty="0"/>
              <a:t>Prep</a:t>
            </a:r>
            <a:r>
              <a:rPr lang="es-ES_tradnl" altLang="ja-JP" sz="1000" dirty="0"/>
              <a:t>árese para el choque cultural</a:t>
            </a:r>
            <a:r>
              <a:rPr lang="es-ES_tradnl" sz="1000" dirty="0"/>
              <a:t> y entienda lo que es </a:t>
            </a:r>
            <a:r>
              <a:rPr lang="es-ES_tradnl" sz="800" dirty="0"/>
              <a:t>– “un sentido de desorientaci</a:t>
            </a:r>
            <a:r>
              <a:rPr lang="es-ES_tradnl" altLang="ja-JP" sz="800" dirty="0"/>
              <a:t>ón cultural al ser expuesto o sumergido en una sociedad diferente</a:t>
            </a:r>
            <a:r>
              <a:rPr lang="es-ES_tradnl" sz="800" dirty="0"/>
              <a:t>”. Hay varias etapas del choque cultural, estas se explican en el </a:t>
            </a:r>
            <a:r>
              <a:rPr lang="es-ES_tradnl" sz="800" dirty="0" smtClean="0"/>
              <a:t>entrenamiento </a:t>
            </a:r>
            <a:r>
              <a:rPr lang="es-ES_tradnl" sz="800" dirty="0"/>
              <a:t>b</a:t>
            </a:r>
            <a:r>
              <a:rPr lang="es-ES_tradnl" altLang="ja-JP" sz="800" dirty="0"/>
              <a:t>ásico y son: la etapa de la “luna de miel”, la etapa de “soledad en el valle” y la etapa del “ascenso lento”. Las causas incluyen las barreras de los idiomas, asuntos del tiempo y el espacio, comodidad, limpieza, conveniencia y exposición a la pobreza y la necesidad. Los </a:t>
            </a:r>
            <a:r>
              <a:rPr lang="es-ES_tradnl" altLang="ja-JP" sz="800" dirty="0" smtClean="0"/>
              <a:t>beneficios </a:t>
            </a:r>
            <a:r>
              <a:rPr lang="es-ES_tradnl" altLang="ja-JP" sz="800" dirty="0"/>
              <a:t>de responder positivamente al choque cultural pueden ser </a:t>
            </a:r>
            <a:r>
              <a:rPr lang="es-ES_tradnl" sz="800" dirty="0"/>
              <a:t>crecimiento espiritual, mayor compasi</a:t>
            </a:r>
            <a:r>
              <a:rPr lang="es-ES_tradnl" altLang="ja-JP" sz="800" dirty="0"/>
              <a:t>ón y un cambio permanente de perspectiva. </a:t>
            </a:r>
            <a:endParaRPr lang="es-ES_tradnl" sz="800" dirty="0"/>
          </a:p>
          <a:p>
            <a:pPr>
              <a:lnSpc>
                <a:spcPct val="90000"/>
              </a:lnSpc>
              <a:buFont typeface="Times" pitchFamily="48" charset="0"/>
              <a:buChar char="•"/>
            </a:pPr>
            <a:endParaRPr lang="es-ES_tradnl" sz="800" dirty="0"/>
          </a:p>
          <a:p>
            <a:pPr>
              <a:lnSpc>
                <a:spcPct val="90000"/>
              </a:lnSpc>
              <a:buFont typeface="Times" pitchFamily="48" charset="0"/>
              <a:buChar char="•"/>
            </a:pPr>
            <a:r>
              <a:rPr lang="es-ES_tradnl" sz="800" b="1" dirty="0" smtClean="0"/>
              <a:t>Presentador</a:t>
            </a:r>
            <a:r>
              <a:rPr lang="es-ES_tradnl" sz="800" b="1" dirty="0"/>
              <a:t>: </a:t>
            </a:r>
            <a:r>
              <a:rPr lang="es-ES_tradnl" sz="800" dirty="0"/>
              <a:t>Quisiera que se dividan en grupos peque</a:t>
            </a:r>
            <a:r>
              <a:rPr lang="es-ES_tradnl" altLang="ja-JP" sz="800" dirty="0"/>
              <a:t>ños y discutan el siguiente es</a:t>
            </a:r>
            <a:r>
              <a:rPr lang="es-ES_tradnl" sz="800" dirty="0"/>
              <a:t>cenario: </a:t>
            </a:r>
          </a:p>
          <a:p>
            <a:pPr>
              <a:lnSpc>
                <a:spcPct val="80000"/>
              </a:lnSpc>
            </a:pPr>
            <a:r>
              <a:rPr lang="es-ES_tradnl" sz="800" dirty="0"/>
              <a:t>Usted es el l</a:t>
            </a:r>
            <a:r>
              <a:rPr lang="es-ES_tradnl" altLang="ja-JP" sz="800" dirty="0"/>
              <a:t>íder de un grupo de profesionales de edad media que van a la India a hacer </a:t>
            </a:r>
            <a:r>
              <a:rPr lang="es-ES_tradnl" sz="800" dirty="0"/>
              <a:t>caminatas de oración. ¿C</a:t>
            </a:r>
            <a:r>
              <a:rPr lang="es-ES_tradnl" altLang="ja-JP" sz="800" dirty="0"/>
              <a:t>ómo puede ayudarlos a prepararse para ir en cuanto a las precauciones de salud </a:t>
            </a:r>
            <a:r>
              <a:rPr lang="es-ES_tradnl" sz="800" dirty="0"/>
              <a:t>y seguridad? </a:t>
            </a:r>
            <a:r>
              <a:rPr lang="es-ES_tradnl" sz="800" dirty="0" smtClean="0"/>
              <a:t>(</a:t>
            </a:r>
            <a:r>
              <a:rPr lang="es-ES_tradnl" sz="800" i="1" dirty="0" smtClean="0"/>
              <a:t>6 </a:t>
            </a:r>
            <a:r>
              <a:rPr lang="es-ES_tradnl" sz="800" i="1" dirty="0"/>
              <a:t>a 7 </a:t>
            </a:r>
            <a:r>
              <a:rPr lang="es-ES_tradnl" sz="800" i="1" dirty="0" smtClean="0"/>
              <a:t>minutos</a:t>
            </a:r>
            <a:r>
              <a:rPr lang="es-ES_tradnl" sz="800" dirty="0" smtClean="0"/>
              <a:t>)</a:t>
            </a:r>
            <a:endParaRPr lang="es-ES_tradnl" sz="800" dirty="0"/>
          </a:p>
          <a:p>
            <a:pPr>
              <a:lnSpc>
                <a:spcPct val="80000"/>
              </a:lnSpc>
            </a:pPr>
            <a:endParaRPr lang="es-ES_tradnl" sz="800" dirty="0"/>
          </a:p>
          <a:p>
            <a:pPr>
              <a:lnSpc>
                <a:spcPct val="80000"/>
              </a:lnSpc>
            </a:pPr>
            <a:r>
              <a:rPr lang="es-ES_tradnl" sz="800" b="1" dirty="0"/>
              <a:t>Presentador: </a:t>
            </a:r>
            <a:r>
              <a:rPr lang="es-ES_tradnl" sz="800" dirty="0"/>
              <a:t>Me gustar</a:t>
            </a:r>
            <a:r>
              <a:rPr lang="es-ES_tradnl" altLang="ja-JP" sz="800" dirty="0"/>
              <a:t>ía que cada grupo compartiera una cosa de la lista de su grupo </a:t>
            </a:r>
            <a:r>
              <a:rPr lang="es-ES_tradnl" sz="800" dirty="0" smtClean="0"/>
              <a:t>. (E</a:t>
            </a:r>
            <a:r>
              <a:rPr lang="es-ES_tradnl" sz="800" i="1" dirty="0" smtClean="0"/>
              <a:t>scriba </a:t>
            </a:r>
            <a:r>
              <a:rPr lang="es-ES_tradnl" sz="800" i="1" dirty="0"/>
              <a:t>las </a:t>
            </a:r>
            <a:r>
              <a:rPr lang="es-ES_tradnl" sz="800" i="1" dirty="0" smtClean="0"/>
              <a:t>sugerencias en la pizarra).</a:t>
            </a:r>
            <a:endParaRPr lang="en-US" sz="8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2F18C-CC86-49F4-BF48-126B6685A254}" type="slidenum">
              <a:rPr lang="en-US"/>
              <a:pPr/>
              <a:t>25</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s-ES_tradnl" sz="1000" b="1" dirty="0"/>
              <a:t>Presentador: </a:t>
            </a:r>
            <a:r>
              <a:rPr lang="es-ES_tradnl" sz="1000" dirty="0"/>
              <a:t>Esta es una lista </a:t>
            </a:r>
            <a:r>
              <a:rPr lang="es-ES_tradnl" sz="1000" dirty="0" smtClean="0"/>
              <a:t>de </a:t>
            </a:r>
            <a:r>
              <a:rPr lang="es-ES_tradnl" sz="1000" dirty="0"/>
              <a:t>algunas consideraciones </a:t>
            </a:r>
            <a:r>
              <a:rPr lang="es-ES_tradnl" sz="1000" dirty="0" smtClean="0"/>
              <a:t>para la </a:t>
            </a:r>
            <a:r>
              <a:rPr lang="es-ES_tradnl" sz="1000" dirty="0"/>
              <a:t>seguridad </a:t>
            </a:r>
            <a:r>
              <a:rPr lang="es-ES_tradnl" sz="1000" dirty="0" smtClean="0"/>
              <a:t>personal durante </a:t>
            </a:r>
            <a:r>
              <a:rPr lang="es-ES_tradnl" sz="1000" dirty="0"/>
              <a:t>cualquier viaje misionero al extranjero:</a:t>
            </a:r>
          </a:p>
          <a:p>
            <a:pPr>
              <a:lnSpc>
                <a:spcPct val="80000"/>
              </a:lnSpc>
            </a:pPr>
            <a:endParaRPr lang="es-ES_tradnl" sz="900" b="1" dirty="0"/>
          </a:p>
          <a:p>
            <a:pPr>
              <a:lnSpc>
                <a:spcPct val="80000"/>
              </a:lnSpc>
              <a:buFont typeface="Times" pitchFamily="48" charset="0"/>
              <a:buChar char="•"/>
            </a:pPr>
            <a:r>
              <a:rPr lang="es-ES_tradnl" sz="900" dirty="0"/>
              <a:t>Saque copias de todos los documentos de viaje como pasaportes, visas, boletos de avi</a:t>
            </a:r>
            <a:r>
              <a:rPr lang="es-ES_tradnl" altLang="ja-JP" sz="900" dirty="0"/>
              <a:t>ón; y entréguelas al miembro designado del equipo y a alguien en casa en caso que los documentos tengan que ser enviados por fax. </a:t>
            </a:r>
            <a:endParaRPr lang="es-ES_tradnl" sz="900" dirty="0"/>
          </a:p>
          <a:p>
            <a:pPr>
              <a:lnSpc>
                <a:spcPct val="80000"/>
              </a:lnSpc>
              <a:buFont typeface="Times" pitchFamily="48" charset="0"/>
              <a:buChar char="•"/>
            </a:pPr>
            <a:r>
              <a:rPr lang="es-ES_tradnl" sz="900" dirty="0"/>
              <a:t>Tramite su seguro m</a:t>
            </a:r>
            <a:r>
              <a:rPr lang="es-ES_tradnl" altLang="ja-JP" sz="900" dirty="0"/>
              <a:t>édico</a:t>
            </a:r>
            <a:r>
              <a:rPr lang="es-ES_tradnl" sz="900" dirty="0"/>
              <a:t> </a:t>
            </a:r>
            <a:r>
              <a:rPr lang="es-ES_tradnl" sz="600" dirty="0"/>
              <a:t>con Adams and </a:t>
            </a:r>
            <a:r>
              <a:rPr lang="es-ES_tradnl" sz="600" dirty="0" err="1"/>
              <a:t>Associates</a:t>
            </a:r>
            <a:endParaRPr lang="es-ES_tradnl" sz="600" dirty="0"/>
          </a:p>
          <a:p>
            <a:pPr>
              <a:lnSpc>
                <a:spcPct val="80000"/>
              </a:lnSpc>
              <a:buFont typeface="Times" pitchFamily="48" charset="0"/>
              <a:buChar char="•"/>
            </a:pPr>
            <a:r>
              <a:rPr lang="es-ES_tradnl" sz="900" dirty="0"/>
              <a:t>Tenga la informaci</a:t>
            </a:r>
            <a:r>
              <a:rPr lang="es-ES_tradnl" altLang="ja-JP" sz="900" dirty="0"/>
              <a:t>ón de i</a:t>
            </a:r>
            <a:r>
              <a:rPr lang="es-ES_tradnl" sz="900" dirty="0"/>
              <a:t>dentificaci</a:t>
            </a:r>
            <a:r>
              <a:rPr lang="es-ES_tradnl" altLang="ja-JP" sz="900" dirty="0"/>
              <a:t>ó</a:t>
            </a:r>
            <a:r>
              <a:rPr lang="es-ES_tradnl" sz="900" dirty="0"/>
              <a:t>n y la informaci</a:t>
            </a:r>
            <a:r>
              <a:rPr lang="es-ES_tradnl" altLang="ja-JP" sz="900" dirty="0"/>
              <a:t>ón para casos de </a:t>
            </a:r>
            <a:r>
              <a:rPr lang="es-ES_tradnl" sz="900" dirty="0"/>
              <a:t>emergencias. Traiga los tel</a:t>
            </a:r>
            <a:r>
              <a:rPr lang="es-ES_tradnl" altLang="ja-JP" sz="900" dirty="0"/>
              <a:t>éfonos de la embajada de su país de origen y su médico y hospital local. </a:t>
            </a:r>
            <a:endParaRPr lang="es-ES_tradnl" sz="900" dirty="0"/>
          </a:p>
          <a:p>
            <a:pPr>
              <a:lnSpc>
                <a:spcPct val="80000"/>
              </a:lnSpc>
              <a:buFont typeface="Times" pitchFamily="48" charset="0"/>
              <a:buChar char="•"/>
            </a:pPr>
            <a:r>
              <a:rPr lang="es-ES_tradnl" sz="900" dirty="0"/>
              <a:t>Evite llevar altas sumas de dinero en efectivo y joyas costosas. Notifique a las instituciones financieras personales de su viaje para evitar que congelen sus tarjetas de cr</a:t>
            </a:r>
            <a:r>
              <a:rPr lang="es-ES_tradnl" altLang="ja-JP" sz="900" dirty="0"/>
              <a:t>édito por ser usadas en el extranjero. </a:t>
            </a:r>
            <a:endParaRPr lang="es-ES_tradnl" sz="900" dirty="0"/>
          </a:p>
          <a:p>
            <a:pPr>
              <a:lnSpc>
                <a:spcPct val="80000"/>
              </a:lnSpc>
              <a:buFont typeface="Times" pitchFamily="48" charset="0"/>
              <a:buChar char="•"/>
            </a:pPr>
            <a:r>
              <a:rPr lang="es-ES_tradnl" sz="900" dirty="0"/>
              <a:t>Use etiquetas de identificaci</a:t>
            </a:r>
            <a:r>
              <a:rPr lang="es-ES_tradnl" altLang="ja-JP" sz="900" dirty="0"/>
              <a:t>ón para el equipaje y marque sus maletas con cintas de colores para su fácil identificación. </a:t>
            </a:r>
            <a:endParaRPr lang="es-ES_tradnl" altLang="ja-JP" sz="900" dirty="0" smtClean="0"/>
          </a:p>
          <a:p>
            <a:pPr>
              <a:lnSpc>
                <a:spcPct val="80000"/>
              </a:lnSpc>
              <a:buFont typeface="Times" pitchFamily="48" charset="0"/>
              <a:buChar char="•"/>
            </a:pPr>
            <a:r>
              <a:rPr lang="es-ES_tradnl" sz="900" dirty="0" smtClean="0"/>
              <a:t>Siempre anda con un compañero cuando sale a la calle</a:t>
            </a:r>
            <a:endParaRPr lang="es-ES_tradnl" sz="900" dirty="0"/>
          </a:p>
          <a:p>
            <a:pPr>
              <a:lnSpc>
                <a:spcPct val="80000"/>
              </a:lnSpc>
              <a:buFont typeface="Times" pitchFamily="48" charset="0"/>
              <a:buChar char="•"/>
            </a:pPr>
            <a:r>
              <a:rPr lang="es-ES_tradnl" sz="900" dirty="0"/>
              <a:t>Planifique reuniones diarias del equipo</a:t>
            </a:r>
          </a:p>
          <a:p>
            <a:pPr>
              <a:lnSpc>
                <a:spcPct val="80000"/>
              </a:lnSpc>
              <a:buFont typeface="Times" pitchFamily="48" charset="0"/>
              <a:buChar char="•"/>
            </a:pPr>
            <a:r>
              <a:rPr lang="es-ES_tradnl" sz="900" dirty="0"/>
              <a:t>Use vestuario apropiado y modesto</a:t>
            </a:r>
          </a:p>
          <a:p>
            <a:pPr>
              <a:lnSpc>
                <a:spcPct val="80000"/>
              </a:lnSpc>
              <a:buFont typeface="Times" pitchFamily="48" charset="0"/>
              <a:buChar char="•"/>
            </a:pPr>
            <a:r>
              <a:rPr lang="es-ES_tradnl" sz="900" dirty="0"/>
              <a:t>Que su comportamiento apropiado. Evite llamar la atenci</a:t>
            </a:r>
            <a:r>
              <a:rPr lang="es-ES_tradnl" altLang="ja-JP" sz="900" dirty="0"/>
              <a:t>ón. </a:t>
            </a:r>
            <a:endParaRPr lang="es-ES_tradnl" sz="900" dirty="0"/>
          </a:p>
          <a:p>
            <a:pPr>
              <a:lnSpc>
                <a:spcPct val="80000"/>
              </a:lnSpc>
              <a:buFont typeface="Times" pitchFamily="48" charset="0"/>
              <a:buChar char="•"/>
            </a:pPr>
            <a:r>
              <a:rPr lang="es-ES_tradnl" sz="900" dirty="0"/>
              <a:t>Sea sensible a la cultura en asuntos como contacto visual, ciertos colores de vestimenta, gestos, rituales de saludos, roles femeninos y masculinos, y dar o </a:t>
            </a:r>
            <a:r>
              <a:rPr lang="es-ES_tradnl" sz="900"/>
              <a:t>recibir </a:t>
            </a:r>
            <a:r>
              <a:rPr lang="es-ES_tradnl" sz="900" smtClean="0"/>
              <a:t>regalos.</a:t>
            </a:r>
            <a:endParaRPr lang="es-ES_tradnl" sz="900" dirty="0"/>
          </a:p>
          <a:p>
            <a:pPr>
              <a:lnSpc>
                <a:spcPct val="80000"/>
              </a:lnSpc>
            </a:pPr>
            <a:endParaRPr lang="es-ES_tradnl" sz="1000" dirty="0"/>
          </a:p>
          <a:p>
            <a:pPr>
              <a:buFontTx/>
              <a:buChar char="•"/>
            </a:pPr>
            <a:endParaRPr lang="es-ES_tradnl" sz="1000" dirty="0"/>
          </a:p>
          <a:p>
            <a:pPr>
              <a:buFontTx/>
              <a:buChar char="•"/>
            </a:pPr>
            <a:endParaRPr lang="es-ES_tradnl" sz="1000" dirty="0"/>
          </a:p>
          <a:p>
            <a:pPr>
              <a:buFontTx/>
              <a:buChar char="•"/>
            </a:pPr>
            <a:endParaRPr lang="es-ES_tradnl" sz="1000" b="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B309F-0BF5-405C-8F18-B9069B922415}" type="slidenum">
              <a:rPr lang="en-US"/>
              <a:pPr/>
              <a:t>26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marL="228600" indent="-228600"/>
            <a:r>
              <a:rPr lang="es-ES_tradnl" i="1" dirty="0"/>
              <a:t>Comience con una oración.</a:t>
            </a:r>
          </a:p>
          <a:p>
            <a:pPr marL="228600" indent="-228600"/>
            <a:endParaRPr lang="es-ES_tradnl" b="1" dirty="0"/>
          </a:p>
          <a:p>
            <a:pPr marL="228600" indent="-228600"/>
            <a:r>
              <a:rPr lang="es-ES_tradnl" b="1" dirty="0"/>
              <a:t>Presentador: </a:t>
            </a:r>
            <a:r>
              <a:rPr lang="es-ES_tradnl" dirty="0"/>
              <a:t>En esta sesión, definiremos lo que es un movimiento de plantación de iglesias, y veremos c</a:t>
            </a:r>
            <a:r>
              <a:rPr lang="es-ES_tradnl" altLang="ja-JP" dirty="0"/>
              <a:t>ómo los voluntarios encajan en las estrategias de </a:t>
            </a:r>
            <a:r>
              <a:rPr lang="es-ES_tradnl" dirty="0"/>
              <a:t>movimientos de plantación de iglesias. Tambi</a:t>
            </a:r>
            <a:r>
              <a:rPr lang="es-ES_tradnl" altLang="ja-JP" dirty="0"/>
              <a:t>én descubriremos </a:t>
            </a:r>
            <a:r>
              <a:rPr lang="es-ES_tradnl" altLang="ja-JP" dirty="0" smtClean="0"/>
              <a:t>el peligro </a:t>
            </a:r>
            <a:r>
              <a:rPr lang="es-ES_tradnl" altLang="ja-JP" dirty="0"/>
              <a:t>de crear dependencias con los nacionales y entenderemos los requisitos para trabajar con un misionero de la </a:t>
            </a:r>
            <a:r>
              <a:rPr lang="es-ES_tradnl" dirty="0"/>
              <a:t>IMB.</a:t>
            </a:r>
          </a:p>
          <a:p>
            <a:pPr marL="228600" indent="-228600"/>
            <a:endParaRPr lang="es-ES_tradnl" i="1" dirty="0"/>
          </a:p>
          <a:p>
            <a:pPr marL="228600" indent="-228600"/>
            <a:r>
              <a:rPr lang="es-ES_tradnl" i="1" dirty="0"/>
              <a:t>Pídale a alguien que lea Hechos 5:14.</a:t>
            </a:r>
            <a:endParaRPr lang="en-US" i="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7D7F3-2F76-4FAB-A34D-068E7ADC0927}" type="slidenum">
              <a:rPr lang="en-US"/>
              <a:pPr/>
              <a:t>27</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0" hangingPunct="0">
              <a:spcBef>
                <a:spcPct val="0"/>
              </a:spcBef>
            </a:pPr>
            <a:r>
              <a:rPr lang="es-ES_tradnl" b="1" dirty="0"/>
              <a:t>Presentador: </a:t>
            </a:r>
            <a:r>
              <a:rPr lang="es-ES_tradnl" dirty="0" smtClean="0"/>
              <a:t>Movimientos </a:t>
            </a:r>
            <a:r>
              <a:rPr lang="es-ES_tradnl" dirty="0"/>
              <a:t>de plantación de iglesias se </a:t>
            </a:r>
            <a:r>
              <a:rPr lang="es-ES_tradnl" dirty="0" smtClean="0"/>
              <a:t>han </a:t>
            </a:r>
            <a:r>
              <a:rPr lang="es-ES_tradnl" dirty="0"/>
              <a:t>dado desde el primer siglo. Actualmente, nuestra generaci</a:t>
            </a:r>
            <a:r>
              <a:rPr lang="es-ES_tradnl" altLang="ja-JP" dirty="0"/>
              <a:t>ón ve este tipo de movimientos por todo el mundo. Un</a:t>
            </a:r>
            <a:r>
              <a:rPr lang="es-ES_tradnl" dirty="0"/>
              <a:t> movimiento de plantación de iglesias es </a:t>
            </a:r>
            <a:r>
              <a:rPr lang="es-ES_tradnl" altLang="ja-JP" sz="1000" b="1" dirty="0"/>
              <a:t>“</a:t>
            </a:r>
            <a:r>
              <a:rPr lang="es-ES_tradnl" altLang="ja-JP" sz="1000" dirty="0"/>
              <a:t>u</a:t>
            </a:r>
            <a:r>
              <a:rPr lang="es-ES_tradnl" sz="1000" dirty="0"/>
              <a:t>n crecimiento r</a:t>
            </a:r>
            <a:r>
              <a:rPr lang="es-ES_tradnl" altLang="ja-JP" sz="1000" dirty="0"/>
              <a:t>ápido y </a:t>
            </a:r>
            <a:r>
              <a:rPr lang="es-ES_tradnl" sz="1000" dirty="0"/>
              <a:t>exponencial de iglesias aut</a:t>
            </a:r>
            <a:r>
              <a:rPr lang="es-ES_tradnl" altLang="ja-JP" sz="1000" dirty="0"/>
              <a:t>óctonas que plantan</a:t>
            </a:r>
            <a:r>
              <a:rPr lang="es-ES_tradnl" sz="1000" dirty="0"/>
              <a:t> iglesias entre una determinada etnia o un segmento de la poblaci</a:t>
            </a:r>
            <a:r>
              <a:rPr lang="es-ES_tradnl" altLang="ja-JP" sz="1000" dirty="0"/>
              <a:t>ón”.</a:t>
            </a:r>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0449C-92A7-4D77-8875-CF1A282138A0}" type="slidenum">
              <a:rPr lang="en-US"/>
              <a:pPr/>
              <a:t>28</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marL="190500" indent="-190500">
              <a:lnSpc>
                <a:spcPct val="90000"/>
              </a:lnSpc>
            </a:pPr>
            <a:r>
              <a:rPr lang="es-ES_tradnl" sz="1000" b="1" dirty="0"/>
              <a:t>Presentador: </a:t>
            </a:r>
            <a:r>
              <a:rPr lang="es-ES_tradnl" sz="1000" dirty="0" smtClean="0"/>
              <a:t>Los </a:t>
            </a:r>
            <a:r>
              <a:rPr lang="es-ES_tradnl" sz="1000" dirty="0"/>
              <a:t>movimientos de plantaci</a:t>
            </a:r>
            <a:r>
              <a:rPr lang="es-ES_tradnl" altLang="ja-JP" sz="1000" dirty="0"/>
              <a:t>ón de iglesias se caracterizan por </a:t>
            </a:r>
            <a:r>
              <a:rPr lang="es-ES_tradnl" sz="1000" dirty="0"/>
              <a:t>6 </a:t>
            </a:r>
            <a:r>
              <a:rPr lang="es-ES_tradnl" sz="1000" dirty="0" smtClean="0"/>
              <a:t>aspectos </a:t>
            </a:r>
            <a:r>
              <a:rPr lang="es-ES_tradnl" sz="1000" dirty="0"/>
              <a:t>clave:</a:t>
            </a:r>
          </a:p>
          <a:p>
            <a:pPr marL="190500" indent="-190500">
              <a:lnSpc>
                <a:spcPct val="90000"/>
              </a:lnSpc>
              <a:buFontTx/>
              <a:buAutoNum type="arabicParenR"/>
            </a:pPr>
            <a:r>
              <a:rPr lang="es-ES_tradnl" sz="1000" dirty="0" smtClean="0"/>
              <a:t>Son r</a:t>
            </a:r>
            <a:r>
              <a:rPr lang="es-ES_tradnl" altLang="ja-JP" sz="1000" dirty="0" smtClean="0"/>
              <a:t>á</a:t>
            </a:r>
            <a:r>
              <a:rPr lang="es-ES_tradnl" sz="1000" dirty="0" smtClean="0"/>
              <a:t>pidos</a:t>
            </a:r>
          </a:p>
          <a:p>
            <a:pPr marL="190500" indent="-190500">
              <a:lnSpc>
                <a:spcPct val="90000"/>
              </a:lnSpc>
              <a:buFontTx/>
              <a:buAutoNum type="arabicParenR"/>
            </a:pPr>
            <a:r>
              <a:rPr lang="es-ES_tradnl" sz="1000" dirty="0" smtClean="0"/>
              <a:t>Hay </a:t>
            </a:r>
            <a:r>
              <a:rPr lang="es-ES_tradnl" sz="1000" dirty="0"/>
              <a:t>un crecimiento exponencial en el cual la multiplicaci</a:t>
            </a:r>
            <a:r>
              <a:rPr lang="es-ES_tradnl" altLang="ja-JP" sz="1000" dirty="0"/>
              <a:t>ón es la idea clave en lugar de la suma. Esto solo es posible si Dios genera el crecimiento. </a:t>
            </a:r>
            <a:endParaRPr lang="es-ES_tradnl" sz="1000" dirty="0"/>
          </a:p>
          <a:p>
            <a:pPr marL="190500" indent="-190500">
              <a:lnSpc>
                <a:spcPct val="90000"/>
              </a:lnSpc>
              <a:buFontTx/>
              <a:buAutoNum type="arabicParenR"/>
            </a:pPr>
            <a:r>
              <a:rPr lang="es-ES_tradnl" sz="1000" dirty="0"/>
              <a:t>Son iglesias aut</a:t>
            </a:r>
            <a:r>
              <a:rPr lang="es-ES_tradnl" altLang="ja-JP" sz="1000" dirty="0"/>
              <a:t>óctonas. Principalmente los nacionales son quienes las plantan. </a:t>
            </a:r>
            <a:endParaRPr lang="es-ES_tradnl" sz="1000" dirty="0"/>
          </a:p>
          <a:p>
            <a:pPr marL="190500" indent="-190500">
              <a:lnSpc>
                <a:spcPct val="90000"/>
              </a:lnSpc>
              <a:buFontTx/>
              <a:buAutoNum type="arabicParenR"/>
            </a:pPr>
            <a:r>
              <a:rPr lang="es-ES_tradnl" sz="1000" dirty="0"/>
              <a:t>Es m</a:t>
            </a:r>
            <a:r>
              <a:rPr lang="es-ES_tradnl" altLang="ja-JP" sz="1000" dirty="0"/>
              <a:t>ás que evangelismo que resulta en iglesias. Es un m</a:t>
            </a:r>
            <a:r>
              <a:rPr lang="es-ES_tradnl" sz="1000" dirty="0"/>
              <a:t>ovimiento de Dios por medio de Sus iglesias para llevar a cabo Su tarea. </a:t>
            </a:r>
          </a:p>
          <a:p>
            <a:pPr marL="190500" indent="-190500">
              <a:lnSpc>
                <a:spcPct val="90000"/>
              </a:lnSpc>
              <a:buFontTx/>
              <a:buAutoNum type="arabicParenR"/>
            </a:pPr>
            <a:r>
              <a:rPr lang="es-ES_tradnl" sz="1000" dirty="0"/>
              <a:t>Es m</a:t>
            </a:r>
            <a:r>
              <a:rPr lang="es-ES_tradnl" altLang="ja-JP" sz="1000" dirty="0"/>
              <a:t>ás que un avivamiento en medio de iglesias existentes. </a:t>
            </a:r>
            <a:endParaRPr lang="es-ES_tradnl" sz="1000" dirty="0"/>
          </a:p>
          <a:p>
            <a:pPr marL="190500" indent="-190500">
              <a:lnSpc>
                <a:spcPct val="90000"/>
              </a:lnSpc>
              <a:buFontTx/>
              <a:buAutoNum type="arabicParenR"/>
            </a:pPr>
            <a:r>
              <a:rPr lang="es-ES_tradnl" sz="1000" dirty="0" smtClean="0"/>
              <a:t>Los movimientos de plantaci</a:t>
            </a:r>
            <a:r>
              <a:rPr lang="es-ES_tradnl" altLang="ja-JP" sz="1000" dirty="0" smtClean="0"/>
              <a:t>ón de iglesias no son un fin en sí mismos. Su finalidad es g</a:t>
            </a:r>
            <a:r>
              <a:rPr lang="es-ES_tradnl" sz="1000" dirty="0" smtClean="0"/>
              <a:t>lorificar a Dios.</a:t>
            </a:r>
          </a:p>
          <a:p>
            <a:pPr marL="190500" indent="-190500">
              <a:lnSpc>
                <a:spcPct val="90000"/>
              </a:lnSpc>
              <a:buFontTx/>
              <a:buChar char="•"/>
            </a:pPr>
            <a:endParaRPr lang="es-ES_tradnl" sz="1000" b="1" dirty="0" smtClean="0"/>
          </a:p>
          <a:p>
            <a:pPr marL="190500" indent="-190500">
              <a:lnSpc>
                <a:spcPct val="90000"/>
              </a:lnSpc>
            </a:pPr>
            <a:r>
              <a:rPr lang="es-ES_tradnl" sz="1000" b="1" dirty="0" smtClean="0"/>
              <a:t>Presentador</a:t>
            </a:r>
            <a:r>
              <a:rPr lang="es-ES_tradnl" sz="1000" b="1" dirty="0"/>
              <a:t>: </a:t>
            </a:r>
            <a:r>
              <a:rPr lang="es-ES_tradnl" sz="1000" dirty="0"/>
              <a:t>Los voluntarios tienen un papel estrat</a:t>
            </a:r>
            <a:r>
              <a:rPr lang="es-ES_tradnl" altLang="ja-JP" sz="1000" dirty="0"/>
              <a:t>égico</a:t>
            </a:r>
            <a:r>
              <a:rPr lang="es-ES_tradnl" sz="1000" dirty="0"/>
              <a:t> en la estrategia de campo. Como </a:t>
            </a:r>
            <a:r>
              <a:rPr lang="es-ES_tradnl" sz="1000" dirty="0" smtClean="0"/>
              <a:t>voluntarios, </a:t>
            </a:r>
            <a:r>
              <a:rPr lang="es-ES_tradnl" sz="1000" dirty="0"/>
              <a:t>debemos adoptar la estrategia de campo del equipo misionero. Esta estrategia fue desarrollada por  medio de oraci</a:t>
            </a:r>
            <a:r>
              <a:rPr lang="es-ES_tradnl" altLang="ja-JP" sz="1000" dirty="0"/>
              <a:t>ón y a veces años de experiencia en un área. </a:t>
            </a:r>
            <a:r>
              <a:rPr lang="es-ES_tradnl" altLang="ja-JP" sz="1000" dirty="0" smtClean="0"/>
              <a:t>Apunta a metas </a:t>
            </a:r>
            <a:r>
              <a:rPr lang="es-ES_tradnl" altLang="ja-JP" sz="1000" dirty="0"/>
              <a:t>a largo plazo. </a:t>
            </a:r>
            <a:r>
              <a:rPr lang="es-ES_tradnl" sz="1000" dirty="0"/>
              <a:t> </a:t>
            </a:r>
          </a:p>
          <a:p>
            <a:pPr marL="190500" indent="-190500">
              <a:lnSpc>
                <a:spcPct val="90000"/>
              </a:lnSpc>
            </a:pPr>
            <a:endParaRPr lang="es-ES_tradnl" sz="1000" dirty="0"/>
          </a:p>
          <a:p>
            <a:pPr marL="190500" indent="-190500">
              <a:lnSpc>
                <a:spcPct val="90000"/>
              </a:lnSpc>
            </a:pPr>
            <a:r>
              <a:rPr lang="es-ES_tradnl" sz="1000" dirty="0"/>
              <a:t>También debemos entender la estrategia de campo del equipo misionero. La buena comunicación entre el misionero y el líder del equipo de voluntarios es vital.</a:t>
            </a:r>
          </a:p>
          <a:p>
            <a:pPr marL="190500" indent="-190500">
              <a:lnSpc>
                <a:spcPct val="90000"/>
              </a:lnSpc>
            </a:pPr>
            <a:r>
              <a:rPr lang="es-ES_tradnl" sz="1000" dirty="0" smtClean="0"/>
              <a:t>Debemos </a:t>
            </a:r>
            <a:r>
              <a:rPr lang="es-ES_tradnl" sz="1000" dirty="0"/>
              <a:t>cooperar con la estrategia de campo. Si cada quien hace lo suyo, eso puede causar problemas serios.</a:t>
            </a:r>
          </a:p>
          <a:p>
            <a:pPr marL="190500" indent="-190500">
              <a:lnSpc>
                <a:spcPct val="90000"/>
              </a:lnSpc>
            </a:pPr>
            <a:r>
              <a:rPr lang="es-ES_tradnl" sz="1000" dirty="0" smtClean="0"/>
              <a:t>Debemos </a:t>
            </a:r>
            <a:r>
              <a:rPr lang="es-ES_tradnl" sz="1000" dirty="0"/>
              <a:t>ser flexibles en la estrategia de campo. Al seguir la direcci</a:t>
            </a:r>
            <a:r>
              <a:rPr lang="es-ES_tradnl" altLang="ja-JP" sz="1000" dirty="0"/>
              <a:t>ón del</a:t>
            </a:r>
            <a:r>
              <a:rPr lang="es-ES_tradnl" sz="1000" dirty="0"/>
              <a:t> misionero, tendremos la oportunidad de marcar una diferencia en un </a:t>
            </a:r>
            <a:r>
              <a:rPr lang="es-ES_tradnl" altLang="ja-JP" sz="1000" dirty="0"/>
              <a:t>área. </a:t>
            </a:r>
            <a:endParaRPr lang="es-ES_tradnl" sz="1000" dirty="0"/>
          </a:p>
          <a:p>
            <a:pPr marL="190500" indent="-190500">
              <a:lnSpc>
                <a:spcPct val="90000"/>
              </a:lnSpc>
            </a:pPr>
            <a:endParaRPr lang="es-ES_tradnl" sz="1000" b="1" dirty="0"/>
          </a:p>
          <a:p>
            <a:pPr marL="190500" indent="-190500">
              <a:lnSpc>
                <a:spcPct val="90000"/>
              </a:lnSpc>
            </a:pPr>
            <a:r>
              <a:rPr lang="es-ES_tradnl" sz="1000" b="1" dirty="0"/>
              <a:t>Presentador: </a:t>
            </a:r>
            <a:r>
              <a:rPr lang="es-ES_tradnl" sz="1000" dirty="0"/>
              <a:t>¿Por qu</a:t>
            </a:r>
            <a:r>
              <a:rPr lang="es-ES_tradnl" altLang="ja-JP" sz="1000" dirty="0"/>
              <a:t>é cree que se necesitan voluntarios</a:t>
            </a:r>
            <a:r>
              <a:rPr lang="es-ES_tradnl" sz="1000" dirty="0"/>
              <a:t>?</a:t>
            </a:r>
            <a:endParaRPr lang="en-US" sz="1000" dirty="0"/>
          </a:p>
          <a:p>
            <a:pPr marL="190500" indent="-190500">
              <a:lnSpc>
                <a:spcPct val="90000"/>
              </a:lnSpc>
              <a:buFont typeface="Symbol" pitchFamily="48" charset="2"/>
              <a:buChar char=""/>
            </a:pPr>
            <a:endParaRPr lang="en-US" sz="1000" b="1" dirty="0"/>
          </a:p>
          <a:p>
            <a:pPr marL="190500" indent="-190500">
              <a:lnSpc>
                <a:spcPct val="90000"/>
              </a:lnSpc>
            </a:pPr>
            <a:endParaRPr lang="en-US" sz="1000" dirty="0"/>
          </a:p>
          <a:p>
            <a:pPr marL="190500" indent="-190500">
              <a:lnSpc>
                <a:spcPct val="90000"/>
              </a:lnSpc>
              <a:buFont typeface="Symbol" pitchFamily="48" charset="2"/>
              <a:buNone/>
            </a:pPr>
            <a:endParaRPr lang="en-US" sz="1000" b="1"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7E364-08B1-4604-A06A-7D7207046E12}" type="slidenum">
              <a:rPr lang="en-US"/>
              <a:pPr/>
              <a:t>29</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s-ES_tradnl" b="1" dirty="0"/>
              <a:t>Presentador: </a:t>
            </a:r>
            <a:r>
              <a:rPr lang="es-ES_tradnl" dirty="0"/>
              <a:t>Se necesitan voluntarios porque modelan amor, sacrificio y obediencia a la Gran Comisi</a:t>
            </a:r>
            <a:r>
              <a:rPr lang="es-ES_tradnl" altLang="ja-JP" dirty="0"/>
              <a:t>ón, traen diversos talentos para alcanzar a la gente para Cristo. Los voluntarios son entusiastas, y </a:t>
            </a:r>
            <a:r>
              <a:rPr lang="es-ES_tradnl" altLang="ja-JP" dirty="0" smtClean="0"/>
              <a:t>el viaje les permite </a:t>
            </a:r>
            <a:r>
              <a:rPr lang="es-ES_tradnl" altLang="ja-JP" dirty="0"/>
              <a:t>ser parte de la Gran Comisión en el mundo </a:t>
            </a:r>
            <a:r>
              <a:rPr lang="es-ES_tradnl" altLang="ja-JP" dirty="0" smtClean="0"/>
              <a:t>lo </a:t>
            </a:r>
            <a:r>
              <a:rPr lang="es-ES_tradnl" altLang="ja-JP" dirty="0"/>
              <a:t>cual los ayudará </a:t>
            </a:r>
            <a:r>
              <a:rPr lang="es-ES_tradnl" dirty="0"/>
              <a:t>a crecer espiritualmente </a:t>
            </a:r>
            <a:r>
              <a:rPr lang="es-ES_tradnl" dirty="0" smtClean="0"/>
              <a:t>mientras </a:t>
            </a:r>
            <a:r>
              <a:rPr lang="es-ES_tradnl" dirty="0"/>
              <a:t>oran, evangelizan, hacen disc</a:t>
            </a:r>
            <a:r>
              <a:rPr lang="es-ES_tradnl" altLang="ja-JP" dirty="0"/>
              <a:t>ípulos y plantan iglesias. </a:t>
            </a:r>
            <a:r>
              <a:rPr lang="es-ES_tradnl" dirty="0"/>
              <a:t> </a:t>
            </a:r>
          </a:p>
          <a:p>
            <a:endParaRPr lang="es-ES_tradnl" b="1" dirty="0"/>
          </a:p>
          <a:p>
            <a:r>
              <a:rPr lang="es-ES_tradnl" b="1" dirty="0"/>
              <a:t>Presentador: </a:t>
            </a:r>
            <a:r>
              <a:rPr lang="es-ES_tradnl" dirty="0"/>
              <a:t>Sin embargo, para ser voluntarios estrat</a:t>
            </a:r>
            <a:r>
              <a:rPr lang="es-ES_tradnl" altLang="ja-JP" dirty="0"/>
              <a:t>égicos, necesitamos saber cómo es una iglesia autóctona. ¿Cómo cree que es una iglesia autóctona o nacional? (recibirá varias respuestas)</a:t>
            </a:r>
            <a:r>
              <a:rPr lang="en-US" altLang="ja-JP" dirty="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A13CD-E5F4-45F0-A989-947555A43E99}" type="slidenum">
              <a:rPr lang="en-US"/>
              <a:pPr/>
              <a:t>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pPr marL="228600" indent="-228600"/>
            <a:r>
              <a:rPr lang="es-ES_tradnl" i="1"/>
              <a:t>Comience con una oración</a:t>
            </a:r>
          </a:p>
          <a:p>
            <a:pPr marL="228600" indent="-228600"/>
            <a:endParaRPr lang="es-ES_tradnl" i="1"/>
          </a:p>
          <a:p>
            <a:pPr marL="228600" indent="-228600"/>
            <a:r>
              <a:rPr lang="es-ES_tradnl" i="1"/>
              <a:t>Lea Filipenses 2:5</a:t>
            </a:r>
            <a:r>
              <a:rPr lang="es-ES_tradnl"/>
              <a:t>: “Haya, pues, en vosotros este sentir que hubo también en Cristo Jesús”.</a:t>
            </a:r>
          </a:p>
          <a:p>
            <a:pPr marL="228600" indent="-228600"/>
            <a:endParaRPr lang="es-ES_tradnl" i="1"/>
          </a:p>
          <a:p>
            <a:pPr marL="228600" indent="-228600"/>
            <a:r>
              <a:rPr lang="es-ES_tradnl" i="1"/>
              <a:t>Lea Mateo 23:11</a:t>
            </a:r>
            <a:r>
              <a:rPr lang="es-ES_tradnl"/>
              <a:t>: “El que es el mayor de vosotros sea vuestro siervo”. </a:t>
            </a:r>
          </a:p>
          <a:p>
            <a:pPr marL="228600" indent="-228600"/>
            <a:endParaRPr lang="es-ES_tradnl" b="1"/>
          </a:p>
          <a:p>
            <a:pPr marL="228600" indent="-228600"/>
            <a:r>
              <a:rPr lang="es-ES_tradnl" b="1"/>
              <a:t>Presentador</a:t>
            </a:r>
            <a:r>
              <a:rPr lang="es-ES_tradnl"/>
              <a:t>: Hoy veremos lo que se necesita para ser un buen l</a:t>
            </a:r>
            <a:r>
              <a:rPr lang="es-ES_tradnl" altLang="ja-JP"/>
              <a:t>íder y cómo crecemos como líderes de equipo</a:t>
            </a:r>
            <a:r>
              <a:rPr lang="es-ES_tradnl"/>
              <a:t>.</a:t>
            </a:r>
            <a:r>
              <a:rPr lang="en-US"/>
              <a:t> </a:t>
            </a:r>
          </a:p>
          <a:p>
            <a:pPr marL="228600" indent="-22860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9F780-2CB0-44E6-B874-B463923CFB92}" type="slidenum">
              <a:rPr lang="en-US"/>
              <a:pPr/>
              <a:t>30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s-ES_tradnl" b="1" dirty="0"/>
              <a:t>Presentador: </a:t>
            </a:r>
            <a:r>
              <a:rPr lang="es-ES_tradnl" dirty="0"/>
              <a:t>Podemos resumir c</a:t>
            </a:r>
            <a:r>
              <a:rPr lang="es-ES_tradnl" altLang="ja-JP" dirty="0"/>
              <a:t>ómo es una iglesia autóctona en estos</a:t>
            </a:r>
            <a:r>
              <a:rPr lang="es-ES_tradnl" dirty="0"/>
              <a:t> 4 puntos: </a:t>
            </a:r>
          </a:p>
          <a:p>
            <a:pPr>
              <a:buFontTx/>
              <a:buChar char="•"/>
            </a:pPr>
            <a:r>
              <a:rPr lang="es-ES_tradnl" dirty="0"/>
              <a:t>El evangelio debe ser natural en cualquier entorno cultural </a:t>
            </a:r>
          </a:p>
          <a:p>
            <a:pPr>
              <a:buFontTx/>
              <a:buChar char="•"/>
            </a:pPr>
            <a:r>
              <a:rPr lang="es-ES_tradnl" dirty="0"/>
              <a:t>El evangelio desaf</a:t>
            </a:r>
            <a:r>
              <a:rPr lang="es-ES_tradnl" altLang="ja-JP" dirty="0"/>
              <a:t>ía y transforma a una cultura, pero</a:t>
            </a:r>
            <a:r>
              <a:rPr lang="es-ES_tradnl" dirty="0"/>
              <a:t> no la reemplaza con otra cultura. </a:t>
            </a:r>
          </a:p>
          <a:p>
            <a:pPr>
              <a:buFontTx/>
              <a:buChar char="•"/>
            </a:pPr>
            <a:r>
              <a:rPr lang="es-ES_tradnl" dirty="0"/>
              <a:t>Una iglesia autóctona no depende del liderazgo o sostenimiento externo.</a:t>
            </a:r>
          </a:p>
          <a:p>
            <a:pPr>
              <a:buFontTx/>
              <a:buChar char="•"/>
            </a:pPr>
            <a:r>
              <a:rPr lang="es-ES_tradnl" dirty="0"/>
              <a:t>Las iglesias autóctonas son reproducibles por los creyentes locales, lo que lleva a un movimiento de plantación de iglesias.</a:t>
            </a:r>
          </a:p>
          <a:p>
            <a:pPr>
              <a:buFont typeface="Symbol" pitchFamily="48" charset="2"/>
              <a:buNone/>
            </a:pPr>
            <a:endParaRPr lang="en-US" b="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46040-FE01-4417-8AB7-C5C42950B312}" type="slidenum">
              <a:rPr lang="en-US"/>
              <a:pPr/>
              <a:t>31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s-ES_tradnl" b="1" dirty="0"/>
              <a:t>Presentador</a:t>
            </a:r>
            <a:r>
              <a:rPr lang="es-ES_tradnl" b="1" dirty="0" smtClean="0"/>
              <a:t>:  </a:t>
            </a:r>
            <a:r>
              <a:rPr lang="es-ES_tradnl" dirty="0" smtClean="0"/>
              <a:t>Nuestra asociación puede ser:</a:t>
            </a:r>
            <a:endParaRPr lang="es-ES_tradnl" dirty="0"/>
          </a:p>
          <a:p>
            <a:pPr>
              <a:buFontTx/>
              <a:buChar char="•"/>
            </a:pPr>
            <a:r>
              <a:rPr lang="es-ES_tradnl" dirty="0"/>
              <a:t>Nivel 1 – ganar acceso inicial a una etnia o segmento de la poblaci</a:t>
            </a:r>
            <a:r>
              <a:rPr lang="es-ES_tradnl" altLang="ja-JP" dirty="0"/>
              <a:t>ón</a:t>
            </a:r>
            <a:endParaRPr lang="es-ES_tradnl" dirty="0"/>
          </a:p>
          <a:p>
            <a:pPr>
              <a:buFontTx/>
              <a:buChar char="•"/>
            </a:pPr>
            <a:r>
              <a:rPr lang="es-ES_tradnl" dirty="0"/>
              <a:t>Nivel 2– abrir puertas al evangelio e impactar a una cultura (ejemplo: ayuda en zonas afectadas por desastres naturales)</a:t>
            </a:r>
          </a:p>
          <a:p>
            <a:pPr>
              <a:buFontTx/>
              <a:buChar char="•"/>
            </a:pPr>
            <a:r>
              <a:rPr lang="es-ES_tradnl" dirty="0"/>
              <a:t>Nivel 3 – compartir el evangelio</a:t>
            </a:r>
          </a:p>
          <a:p>
            <a:pPr>
              <a:buFontTx/>
              <a:buChar char="•"/>
            </a:pPr>
            <a:r>
              <a:rPr lang="es-ES_tradnl" dirty="0"/>
              <a:t>Nivel 4 – pasar del evangelismo a plantar iglesias</a:t>
            </a:r>
          </a:p>
          <a:p>
            <a:pPr>
              <a:buFontTx/>
              <a:buChar char="•"/>
            </a:pPr>
            <a:r>
              <a:rPr lang="es-ES_tradnl" dirty="0"/>
              <a:t>Nivel 5 – ayudar a crear en estrategias futura con el personal en el campo para forjar el futuro del cristianismo entre una etnia</a:t>
            </a:r>
          </a:p>
          <a:p>
            <a:endParaRPr lang="es-ES_tradnl" b="1" dirty="0"/>
          </a:p>
          <a:p>
            <a:r>
              <a:rPr lang="es-ES_tradnl" b="1" dirty="0"/>
              <a:t>Presentador: </a:t>
            </a:r>
            <a:r>
              <a:rPr lang="es-ES_tradnl" dirty="0"/>
              <a:t>Quisiera que se dividieran en grupos de 3 o 4 e hicieran 2 listas. La primera deber</a:t>
            </a:r>
            <a:r>
              <a:rPr lang="es-ES_tradnl" altLang="ja-JP" dirty="0"/>
              <a:t>ía titularse “Formas en que los voluntarios ayudan con la estrategia en el campo”. La segunda lista debe ser “Formas en que los voluntarios entorpecen la estrategia del campo”. Tomen unos </a:t>
            </a:r>
            <a:r>
              <a:rPr lang="es-ES_tradnl" dirty="0"/>
              <a:t>6 minutos para elaborar estas listas. </a:t>
            </a:r>
          </a:p>
          <a:p>
            <a:endParaRPr lang="es-ES_tradnl" b="1" dirty="0"/>
          </a:p>
          <a:p>
            <a:r>
              <a:rPr lang="es-ES_tradnl" b="1" dirty="0"/>
              <a:t>Presentador: </a:t>
            </a:r>
            <a:r>
              <a:rPr lang="es-ES_tradnl" dirty="0"/>
              <a:t>Compartamos sus listas. Permita que el primer grupo comparta su lista, luego p</a:t>
            </a:r>
            <a:r>
              <a:rPr lang="es-ES_tradnl" altLang="ja-JP" dirty="0"/>
              <a:t>ídales a los otros grupos que agreguen las suyas. Sería útil escribir estas listas en un pizarrón.</a:t>
            </a:r>
            <a:r>
              <a:rPr lang="en-US" altLang="ja-JP" dirty="0"/>
              <a:t> </a:t>
            </a:r>
            <a:endParaRPr lang="en-US"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CBBB0-B53B-412C-A7A2-B4B3F6271072}" type="slidenum">
              <a:rPr lang="en-US"/>
              <a:pPr/>
              <a:t>32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s-ES_tradnl" b="1" dirty="0"/>
              <a:t>Presentador: </a:t>
            </a:r>
            <a:r>
              <a:rPr lang="es-ES_tradnl" dirty="0" smtClean="0"/>
              <a:t>E</a:t>
            </a:r>
            <a:r>
              <a:rPr lang="es-ES_tradnl" altLang="ja-JP" dirty="0" smtClean="0"/>
              <a:t>xaminemos </a:t>
            </a:r>
            <a:r>
              <a:rPr lang="es-ES_tradnl" altLang="ja-JP" dirty="0"/>
              <a:t>cómo la dependencia puede perjudicar al ministerio</a:t>
            </a:r>
            <a:r>
              <a:rPr lang="es-ES_tradnl" dirty="0"/>
              <a:t>:</a:t>
            </a:r>
          </a:p>
          <a:p>
            <a:pPr>
              <a:buFont typeface="Times" pitchFamily="48" charset="0"/>
              <a:buChar char="•"/>
            </a:pPr>
            <a:r>
              <a:rPr lang="es-ES_tradnl" dirty="0"/>
              <a:t>Crea </a:t>
            </a:r>
            <a:r>
              <a:rPr lang="es-ES_tradnl" dirty="0" smtClean="0"/>
              <a:t>una mentalidad negativa de pedir</a:t>
            </a:r>
            <a:r>
              <a:rPr lang="es-ES_tradnl" altLang="ja-JP" dirty="0" smtClean="0"/>
              <a:t> </a:t>
            </a:r>
            <a:r>
              <a:rPr lang="es-ES_tradnl" altLang="ja-JP" dirty="0"/>
              <a:t>de parte de los creyentes locales</a:t>
            </a:r>
            <a:endParaRPr lang="es-ES_tradnl" dirty="0"/>
          </a:p>
          <a:p>
            <a:pPr>
              <a:buFont typeface="Times" pitchFamily="48" charset="0"/>
              <a:buChar char="•"/>
            </a:pPr>
            <a:r>
              <a:rPr lang="es-ES_tradnl" dirty="0"/>
              <a:t>Obstaculiza la fe de los creyentes locales</a:t>
            </a:r>
          </a:p>
          <a:p>
            <a:pPr>
              <a:buFont typeface="Times" pitchFamily="48" charset="0"/>
              <a:buChar char="•"/>
            </a:pPr>
            <a:r>
              <a:rPr lang="es-ES_tradnl" dirty="0"/>
              <a:t>Causa p</a:t>
            </a:r>
            <a:r>
              <a:rPr lang="es-ES_tradnl" altLang="ja-JP" dirty="0"/>
              <a:t>érdida de </a:t>
            </a:r>
            <a:r>
              <a:rPr lang="es-ES_tradnl" altLang="ja-JP" dirty="0" smtClean="0"/>
              <a:t>iniciativa y autonomía en </a:t>
            </a:r>
            <a:r>
              <a:rPr lang="es-ES_tradnl" altLang="ja-JP" dirty="0"/>
              <a:t>los miembros de la iglesia local</a:t>
            </a:r>
            <a:endParaRPr lang="es-ES_tradnl" dirty="0"/>
          </a:p>
          <a:p>
            <a:pPr>
              <a:buFont typeface="Times" pitchFamily="48" charset="0"/>
              <a:buChar char="•"/>
            </a:pPr>
            <a:r>
              <a:rPr lang="es-ES_tradnl" dirty="0"/>
              <a:t>Debilita la responsabilidad de mayordom</a:t>
            </a:r>
            <a:r>
              <a:rPr lang="es-ES_tradnl" altLang="ja-JP" dirty="0"/>
              <a:t>ía de los creyentes locales. </a:t>
            </a:r>
            <a:endParaRPr lang="es-ES_tradnl" dirty="0"/>
          </a:p>
          <a:p>
            <a:pPr>
              <a:buFont typeface="Times" pitchFamily="48" charset="0"/>
              <a:buChar char="•"/>
            </a:pPr>
            <a:r>
              <a:rPr lang="es-ES_tradnl" dirty="0"/>
              <a:t>Desarrolla celos entre las iglesias y pastores que no reciben ayuda</a:t>
            </a:r>
          </a:p>
          <a:p>
            <a:pPr>
              <a:buFont typeface="Times" pitchFamily="48" charset="0"/>
              <a:buChar char="•"/>
            </a:pPr>
            <a:r>
              <a:rPr lang="es-ES_tradnl" dirty="0"/>
              <a:t>Disminuye la cooperaci</a:t>
            </a:r>
            <a:r>
              <a:rPr lang="es-ES_tradnl" altLang="ja-JP" dirty="0"/>
              <a:t>ón entre las iglesias locales</a:t>
            </a:r>
            <a:endParaRPr lang="es-ES_tradnl" dirty="0"/>
          </a:p>
          <a:p>
            <a:pPr>
              <a:buFont typeface="Times" pitchFamily="48" charset="0"/>
              <a:buChar char="•"/>
            </a:pPr>
            <a:r>
              <a:rPr lang="es-ES_tradnl" dirty="0"/>
              <a:t>Crea resentimiento</a:t>
            </a:r>
          </a:p>
          <a:p>
            <a:pPr>
              <a:buFont typeface="Times" pitchFamily="48" charset="0"/>
              <a:buChar char="•"/>
            </a:pPr>
            <a:r>
              <a:rPr lang="es-ES_tradnl" dirty="0"/>
              <a:t>Socava el trabajo de los misioneros</a:t>
            </a:r>
          </a:p>
          <a:p>
            <a:pPr>
              <a:buFontTx/>
              <a:buChar char="•"/>
            </a:pPr>
            <a:endParaRPr lang="es-ES_tradnl" b="1" dirty="0"/>
          </a:p>
          <a:p>
            <a:r>
              <a:rPr lang="es-ES_tradnl" b="1" dirty="0"/>
              <a:t>Presentador: </a:t>
            </a:r>
            <a:r>
              <a:rPr lang="es-ES_tradnl" dirty="0"/>
              <a:t>Algunos de ustedes tal vez nunca han pensado en esto, mientras otros quiz</a:t>
            </a:r>
            <a:r>
              <a:rPr lang="es-ES_tradnl" altLang="ja-JP" dirty="0"/>
              <a:t>ás </a:t>
            </a:r>
            <a:r>
              <a:rPr lang="es-ES_tradnl" altLang="ja-JP" dirty="0" smtClean="0"/>
              <a:t>han visto esto </a:t>
            </a:r>
            <a:r>
              <a:rPr lang="es-ES_tradnl" altLang="ja-JP" dirty="0"/>
              <a:t>de primera mano. ¿Alguien tiene una experiencia personal de cómo lo que pensó que era un acto de generosidad </a:t>
            </a:r>
            <a:r>
              <a:rPr lang="es-ES_tradnl" dirty="0"/>
              <a:t>caus</a:t>
            </a:r>
            <a:r>
              <a:rPr lang="es-ES_tradnl" altLang="ja-JP" dirty="0"/>
              <a:t>ó problemas posteriormente</a:t>
            </a:r>
            <a:r>
              <a:rPr lang="es-ES_tradnl" dirty="0"/>
              <a:t>? ¿Acaso esto significa que no debemos ser bondadosos? Siempre debemos consultar con el misionero antes de prometer o dar algo directamente a los creyentes locales. </a:t>
            </a:r>
            <a:endParaRPr lang="es-ES_tradnl" b="1" dirty="0"/>
          </a:p>
          <a:p>
            <a:endParaRPr lang="en-US" b="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AF98A-4495-4CF6-A47E-2E53F40DC144}" type="slidenum">
              <a:rPr lang="en-US"/>
              <a:pPr/>
              <a:t>33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lnSpc>
                <a:spcPct val="90000"/>
              </a:lnSpc>
            </a:pPr>
            <a:r>
              <a:rPr lang="es-ES_tradnl" b="1" dirty="0"/>
              <a:t>Presentador: </a:t>
            </a:r>
            <a:r>
              <a:rPr lang="es-ES_tradnl" dirty="0"/>
              <a:t>Los voluntarios que trabajan con la Junta de Misiones Internacionales deben saber que hay ciertos requisitos. Estos son: </a:t>
            </a:r>
          </a:p>
          <a:p>
            <a:pPr>
              <a:lnSpc>
                <a:spcPct val="90000"/>
              </a:lnSpc>
              <a:buFont typeface="Times" pitchFamily="48" charset="0"/>
              <a:buChar char="•"/>
            </a:pPr>
            <a:r>
              <a:rPr lang="es-ES_tradnl" dirty="0"/>
              <a:t>Los l</a:t>
            </a:r>
            <a:r>
              <a:rPr lang="es-ES_tradnl" altLang="ja-JP" dirty="0"/>
              <a:t>íderes de equipo deben ser Bautistas del Sur</a:t>
            </a:r>
            <a:endParaRPr lang="es-ES_tradnl" dirty="0"/>
          </a:p>
          <a:p>
            <a:pPr>
              <a:lnSpc>
                <a:spcPct val="90000"/>
              </a:lnSpc>
              <a:buFont typeface="Times" pitchFamily="48" charset="0"/>
              <a:buChar char="•"/>
            </a:pPr>
            <a:r>
              <a:rPr lang="es-ES_tradnl" dirty="0"/>
              <a:t>Los miembros de equipo deben ser Bautistas del Sur para tareas de enseñanza (plantaci</a:t>
            </a:r>
            <a:r>
              <a:rPr lang="es-ES_tradnl" altLang="ja-JP" dirty="0"/>
              <a:t>ón de iglesias, predicación, </a:t>
            </a:r>
            <a:r>
              <a:rPr lang="es-ES_tradnl" altLang="ja-JP" dirty="0" smtClean="0"/>
              <a:t>enseñanza, educación teológica)</a:t>
            </a:r>
            <a:endParaRPr lang="es-ES_tradnl" dirty="0"/>
          </a:p>
          <a:p>
            <a:pPr>
              <a:lnSpc>
                <a:spcPct val="90000"/>
              </a:lnSpc>
              <a:buFont typeface="Times" pitchFamily="48" charset="0"/>
              <a:buChar char="•"/>
            </a:pPr>
            <a:r>
              <a:rPr lang="es-ES_tradnl" dirty="0"/>
              <a:t>Los miembros de equipo de otras iglesias evang</a:t>
            </a:r>
            <a:r>
              <a:rPr lang="es-ES_tradnl" altLang="ja-JP" dirty="0"/>
              <a:t>élicas pueden participar en</a:t>
            </a:r>
            <a:r>
              <a:rPr lang="es-ES_tradnl" dirty="0"/>
              <a:t> otras tareas </a:t>
            </a:r>
            <a:r>
              <a:rPr lang="es-ES_tradnl" dirty="0" smtClean="0"/>
              <a:t>(proyectos de ayuda humanitaria, </a:t>
            </a:r>
            <a:r>
              <a:rPr lang="es-ES_tradnl" dirty="0"/>
              <a:t>oraci</a:t>
            </a:r>
            <a:r>
              <a:rPr lang="es-ES_tradnl" altLang="ja-JP" dirty="0"/>
              <a:t>ó</a:t>
            </a:r>
            <a:r>
              <a:rPr lang="es-ES_tradnl" dirty="0"/>
              <a:t>n, distribuci</a:t>
            </a:r>
            <a:r>
              <a:rPr lang="es-ES_tradnl" altLang="ja-JP" dirty="0"/>
              <a:t>ón de Biblias y proyectos de construcción</a:t>
            </a:r>
            <a:r>
              <a:rPr lang="es-ES_tradnl" dirty="0"/>
              <a:t>) </a:t>
            </a:r>
          </a:p>
          <a:p>
            <a:pPr>
              <a:lnSpc>
                <a:spcPct val="90000"/>
              </a:lnSpc>
              <a:buFont typeface="Times" pitchFamily="48" charset="0"/>
              <a:buChar char="•"/>
            </a:pPr>
            <a:r>
              <a:rPr lang="es-ES_tradnl" dirty="0"/>
              <a:t>Los voluntarios deben cubrir sus gastos de viaje</a:t>
            </a:r>
          </a:p>
          <a:p>
            <a:pPr>
              <a:lnSpc>
                <a:spcPct val="90000"/>
              </a:lnSpc>
              <a:buFont typeface="Times" pitchFamily="48" charset="0"/>
              <a:buChar char="•"/>
            </a:pPr>
            <a:r>
              <a:rPr lang="es-ES_tradnl" dirty="0"/>
              <a:t>Todos los voluntarios deben cooperar con la estrategia del </a:t>
            </a:r>
            <a:r>
              <a:rPr lang="es-ES_tradnl" dirty="0" smtClean="0"/>
              <a:t>campo. </a:t>
            </a:r>
            <a:endParaRPr lang="es-ES_tradnl" dirty="0"/>
          </a:p>
          <a:p>
            <a:pPr>
              <a:lnSpc>
                <a:spcPct val="90000"/>
              </a:lnSpc>
            </a:pPr>
            <a:endParaRPr lang="es-ES_tradnl" b="1" dirty="0"/>
          </a:p>
          <a:p>
            <a:pPr>
              <a:lnSpc>
                <a:spcPct val="90000"/>
              </a:lnSpc>
            </a:pPr>
            <a:r>
              <a:rPr lang="es-ES_tradnl" b="1" dirty="0"/>
              <a:t>Presentador: </a:t>
            </a:r>
            <a:r>
              <a:rPr lang="es-ES_tradnl" dirty="0"/>
              <a:t>¿Hay preguntas?</a:t>
            </a:r>
          </a:p>
          <a:p>
            <a:pPr>
              <a:lnSpc>
                <a:spcPct val="90000"/>
              </a:lnSpc>
            </a:pPr>
            <a:endParaRPr lang="es-ES_tradnl" i="1" dirty="0"/>
          </a:p>
          <a:p>
            <a:pPr>
              <a:lnSpc>
                <a:spcPct val="90000"/>
              </a:lnSpc>
            </a:pPr>
            <a:r>
              <a:rPr lang="es-ES_tradnl" i="1" dirty="0"/>
              <a:t>Cierre con una oración.</a:t>
            </a:r>
          </a:p>
          <a:p>
            <a:pPr>
              <a:lnSpc>
                <a:spcPct val="90000"/>
              </a:lnSpc>
            </a:pPr>
            <a:endParaRPr lang="en-US" b="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300F5-954E-42C7-92CA-512CDD0489A5}" type="slidenum">
              <a:rPr lang="en-US"/>
              <a:pPr/>
              <a:t>34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marL="228600" indent="-228600"/>
            <a:r>
              <a:rPr lang="es-ES_tradnl" i="1" dirty="0"/>
              <a:t>Comience con una oración.</a:t>
            </a:r>
          </a:p>
          <a:p>
            <a:pPr marL="228600" indent="-228600"/>
            <a:endParaRPr lang="es-ES_tradnl" b="1" dirty="0"/>
          </a:p>
          <a:p>
            <a:pPr marL="228600" indent="-228600"/>
            <a:r>
              <a:rPr lang="es-ES_tradnl" b="1" dirty="0"/>
              <a:t>Presentador: </a:t>
            </a:r>
            <a:r>
              <a:rPr lang="es-ES_tradnl" dirty="0"/>
              <a:t>La</a:t>
            </a:r>
            <a:r>
              <a:rPr lang="es-ES_tradnl" b="1" dirty="0"/>
              <a:t> </a:t>
            </a:r>
            <a:r>
              <a:rPr lang="es-ES_tradnl" dirty="0"/>
              <a:t>lección 7 trata de un </a:t>
            </a:r>
            <a:r>
              <a:rPr lang="es-ES_tradnl" dirty="0" smtClean="0"/>
              <a:t>tema</a:t>
            </a:r>
            <a:r>
              <a:rPr lang="es-ES_tradnl" altLang="ja-JP" dirty="0" smtClean="0"/>
              <a:t> </a:t>
            </a:r>
            <a:r>
              <a:rPr lang="es-ES_tradnl" altLang="ja-JP" dirty="0"/>
              <a:t>importante</a:t>
            </a:r>
            <a:r>
              <a:rPr lang="es-ES_tradnl" dirty="0"/>
              <a:t> – la comunicaci</a:t>
            </a:r>
            <a:r>
              <a:rPr lang="es-ES_tradnl" altLang="ja-JP" dirty="0"/>
              <a:t>ó</a:t>
            </a:r>
            <a:r>
              <a:rPr lang="es-ES_tradnl" dirty="0"/>
              <a:t>n. Como voluntarios, tenemos que comprender </a:t>
            </a:r>
            <a:r>
              <a:rPr lang="es-ES_tradnl" dirty="0" smtClean="0"/>
              <a:t>que </a:t>
            </a:r>
            <a:r>
              <a:rPr lang="es-ES_tradnl" dirty="0"/>
              <a:t>la comunicaci</a:t>
            </a:r>
            <a:r>
              <a:rPr lang="es-ES_tradnl" altLang="ja-JP" dirty="0"/>
              <a:t>ón es vital para el éxito de un </a:t>
            </a:r>
            <a:r>
              <a:rPr lang="es-ES_tradnl" dirty="0"/>
              <a:t>viaje misionero. </a:t>
            </a:r>
            <a:r>
              <a:rPr lang="es-ES_tradnl" dirty="0" smtClean="0"/>
              <a:t>En </a:t>
            </a:r>
            <a:r>
              <a:rPr lang="es-ES_tradnl" dirty="0"/>
              <a:t>esta sesión, aprenderemos formas pr</a:t>
            </a:r>
            <a:r>
              <a:rPr lang="es-ES_tradnl" altLang="ja-JP" dirty="0"/>
              <a:t>ácticas de comunicarse con </a:t>
            </a:r>
            <a:r>
              <a:rPr lang="es-ES_tradnl" altLang="ja-JP" dirty="0" smtClean="0"/>
              <a:t>el </a:t>
            </a:r>
            <a:r>
              <a:rPr lang="es-ES_tradnl" altLang="ja-JP" dirty="0"/>
              <a:t>misionero del campo y para comunicarse en el entorno de un idioma extranjero. </a:t>
            </a:r>
          </a:p>
          <a:p>
            <a:pPr marL="228600" indent="-228600"/>
            <a:endParaRPr lang="es-ES_tradnl" altLang="ja-JP" dirty="0"/>
          </a:p>
          <a:p>
            <a:pPr marL="228600" indent="-228600"/>
            <a:r>
              <a:rPr lang="es-ES_tradnl" i="1" dirty="0"/>
              <a:t>Pídale a alguien que lea Colosenses 4:3-6. </a:t>
            </a:r>
          </a:p>
          <a:p>
            <a:pPr marL="228600" indent="-228600"/>
            <a:endParaRPr lang="es-ES_tradnl" b="1" dirty="0"/>
          </a:p>
          <a:p>
            <a:pPr marL="228600" indent="-228600"/>
            <a:r>
              <a:rPr lang="es-ES_tradnl" b="1" dirty="0"/>
              <a:t>Presentador: </a:t>
            </a:r>
            <a:r>
              <a:rPr lang="es-ES_tradnl" dirty="0"/>
              <a:t>Es esencial tener una buena comunicaci</a:t>
            </a:r>
            <a:r>
              <a:rPr lang="es-ES_tradnl" altLang="ja-JP" dirty="0"/>
              <a:t>ón</a:t>
            </a:r>
            <a:r>
              <a:rPr lang="es-ES_tradnl" dirty="0"/>
              <a:t>. Si no lo hacemos, el </a:t>
            </a:r>
            <a:r>
              <a:rPr lang="es-ES_tradnl" altLang="ja-JP" dirty="0"/>
              <a:t>éxito de un</a:t>
            </a:r>
            <a:r>
              <a:rPr lang="es-ES_tradnl" dirty="0"/>
              <a:t> viaje misionero se puede frustrar. La buena comunicación con el personal en el campo, con el equipo, los int</a:t>
            </a:r>
            <a:r>
              <a:rPr lang="es-ES_tradnl" altLang="ja-JP" dirty="0"/>
              <a:t>érpretes y con los individuos a quienes ministramos es necesaria para que un </a:t>
            </a:r>
            <a:r>
              <a:rPr lang="es-ES_tradnl" dirty="0"/>
              <a:t>viaje misionero sea exitoso. </a:t>
            </a:r>
          </a:p>
          <a:p>
            <a:pPr marL="228600" indent="-228600"/>
            <a:endParaRPr lang="en-US" b="1"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EE4A3-5EE0-4E24-8EBC-A5CDC82BE5FF}" type="slidenum">
              <a:rPr lang="en-US"/>
              <a:pPr/>
              <a:t>35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marL="190500" indent="-190500">
              <a:lnSpc>
                <a:spcPct val="90000"/>
              </a:lnSpc>
            </a:pPr>
            <a:r>
              <a:rPr lang="es-ES_tradnl" sz="900" b="1" dirty="0"/>
              <a:t>Presentador: </a:t>
            </a:r>
            <a:r>
              <a:rPr lang="es-ES_tradnl" sz="900" dirty="0" smtClean="0"/>
              <a:t>Entrar en contacto con el </a:t>
            </a:r>
            <a:r>
              <a:rPr lang="es-ES_tradnl" sz="900" dirty="0"/>
              <a:t>misionero en el campo es una de las cosas m</a:t>
            </a:r>
            <a:r>
              <a:rPr lang="es-ES_tradnl" altLang="ja-JP" sz="900" dirty="0"/>
              <a:t>ás importantes que tiene que hacer</a:t>
            </a:r>
            <a:r>
              <a:rPr lang="es-ES_tradnl" sz="900" dirty="0"/>
              <a:t>. Para iniciar el </a:t>
            </a:r>
            <a:r>
              <a:rPr lang="es-ES_tradnl" sz="900" dirty="0" smtClean="0"/>
              <a:t>contacto, siga </a:t>
            </a:r>
            <a:r>
              <a:rPr lang="es-ES_tradnl" sz="900" dirty="0"/>
              <a:t>algunas sugerencias:</a:t>
            </a:r>
          </a:p>
          <a:p>
            <a:pPr marL="190500" indent="-190500">
              <a:lnSpc>
                <a:spcPct val="90000"/>
              </a:lnSpc>
              <a:buFont typeface="Times" pitchFamily="48" charset="0"/>
              <a:buChar char="•"/>
            </a:pPr>
            <a:r>
              <a:rPr lang="es-ES_tradnl" sz="1000" dirty="0"/>
              <a:t>Ore por </a:t>
            </a:r>
            <a:r>
              <a:rPr lang="es-ES_tradnl" sz="1000" dirty="0" smtClean="0"/>
              <a:t>la direcci</a:t>
            </a:r>
            <a:r>
              <a:rPr lang="es-ES_tradnl" altLang="ja-JP" sz="1000" dirty="0" smtClean="0"/>
              <a:t>ón de Dios</a:t>
            </a:r>
            <a:endParaRPr lang="es-ES_tradnl" sz="1000" dirty="0"/>
          </a:p>
          <a:p>
            <a:pPr marL="190500" indent="-190500">
              <a:lnSpc>
                <a:spcPct val="90000"/>
              </a:lnSpc>
              <a:buFont typeface="Times" pitchFamily="48" charset="0"/>
              <a:buChar char="•"/>
            </a:pPr>
            <a:r>
              <a:rPr lang="es-ES_tradnl" sz="1000" dirty="0"/>
              <a:t>Investigue sus opciones, recopile informaci</a:t>
            </a:r>
            <a:r>
              <a:rPr lang="es-ES_tradnl" altLang="ja-JP" sz="1000" dirty="0"/>
              <a:t>ón específica sobre regiones del mundo en hispanos.imb.org.</a:t>
            </a:r>
            <a:endParaRPr lang="es-ES_tradnl" sz="1000" dirty="0"/>
          </a:p>
          <a:p>
            <a:pPr marL="190500" indent="-190500">
              <a:lnSpc>
                <a:spcPct val="90000"/>
              </a:lnSpc>
              <a:buFont typeface="Times" pitchFamily="48" charset="0"/>
              <a:buChar char="•"/>
            </a:pPr>
            <a:r>
              <a:rPr lang="es-ES_tradnl" sz="1000" dirty="0"/>
              <a:t>Discuta el proceso con los l</a:t>
            </a:r>
            <a:r>
              <a:rPr lang="es-ES_tradnl" altLang="ja-JP" sz="1000" dirty="0"/>
              <a:t>íderes de su iglesia, especialmente para ver si alguna parte del mundo le interesa en especial al cuerpo de la iglesia.</a:t>
            </a:r>
            <a:endParaRPr lang="es-ES_tradnl" sz="1000" dirty="0"/>
          </a:p>
          <a:p>
            <a:pPr marL="190500" indent="-190500">
              <a:lnSpc>
                <a:spcPct val="90000"/>
              </a:lnSpc>
              <a:buFont typeface="Times" pitchFamily="48" charset="0"/>
              <a:buChar char="•"/>
            </a:pPr>
            <a:r>
              <a:rPr lang="es-ES_tradnl" sz="1000" dirty="0" smtClean="0"/>
              <a:t>Decida si quiere asociarse con un misionero a largo plazo o </a:t>
            </a:r>
            <a:r>
              <a:rPr lang="es-ES_tradnl" sz="1000" dirty="0"/>
              <a:t>adoptar a una etnia no </a:t>
            </a:r>
            <a:r>
              <a:rPr lang="es-ES_tradnl" sz="1000" dirty="0" smtClean="0"/>
              <a:t>alcanzada.</a:t>
            </a:r>
            <a:endParaRPr lang="es-ES_tradnl" sz="1000" dirty="0"/>
          </a:p>
          <a:p>
            <a:pPr marL="190500" indent="-190500">
              <a:lnSpc>
                <a:spcPct val="90000"/>
              </a:lnSpc>
              <a:buFont typeface="Times" pitchFamily="48" charset="0"/>
              <a:buChar char="•"/>
            </a:pPr>
            <a:r>
              <a:rPr lang="es-ES_tradnl" sz="1000" dirty="0"/>
              <a:t>Celebre la decisión una vez que el equipo tenga un sentido claro de la </a:t>
            </a:r>
            <a:r>
              <a:rPr lang="es-ES_tradnl" sz="1000" dirty="0" smtClean="0"/>
              <a:t>direcci</a:t>
            </a:r>
            <a:r>
              <a:rPr lang="es-ES_tradnl" altLang="ja-JP" sz="1000" dirty="0" smtClean="0"/>
              <a:t>ón </a:t>
            </a:r>
            <a:r>
              <a:rPr lang="es-ES_tradnl" altLang="ja-JP" sz="1000" dirty="0"/>
              <a:t>divina para la tarea misionera. </a:t>
            </a:r>
            <a:endParaRPr lang="es-ES_tradnl" sz="1000" dirty="0"/>
          </a:p>
          <a:p>
            <a:pPr marL="190500" indent="-190500">
              <a:lnSpc>
                <a:spcPct val="90000"/>
              </a:lnSpc>
              <a:buFont typeface="Times" pitchFamily="48" charset="0"/>
              <a:buChar char="•"/>
            </a:pPr>
            <a:r>
              <a:rPr lang="es-ES_tradnl" sz="1000" dirty="0"/>
              <a:t>Comun</a:t>
            </a:r>
            <a:r>
              <a:rPr lang="es-ES_tradnl" altLang="ja-JP" sz="1000" dirty="0"/>
              <a:t>íquese r</a:t>
            </a:r>
            <a:r>
              <a:rPr lang="es-ES_tradnl" sz="1000" dirty="0"/>
              <a:t>egularmente con el personal en el campo. </a:t>
            </a:r>
            <a:r>
              <a:rPr lang="es-ES_tradnl" sz="1000" dirty="0" smtClean="0"/>
              <a:t>Desarrolle una </a:t>
            </a:r>
            <a:r>
              <a:rPr lang="es-ES_tradnl" sz="1000" dirty="0"/>
              <a:t>relaci</a:t>
            </a:r>
            <a:r>
              <a:rPr lang="es-ES_tradnl" altLang="ja-JP" sz="1000" dirty="0"/>
              <a:t>ón de respeto mutuo y confianza. Sea paciente con los métodos de comunicación en el </a:t>
            </a:r>
            <a:r>
              <a:rPr lang="es-ES_tradnl" altLang="ja-JP" sz="1000" dirty="0" smtClean="0"/>
              <a:t>campo. Para algunos </a:t>
            </a:r>
            <a:r>
              <a:rPr lang="es-ES_tradnl" altLang="ja-JP" sz="1000" dirty="0"/>
              <a:t>misioneros será difícil responder de inmediato a sus comunicaciones. A menudo el servicio de Internet es esporádico, por lo que los misioneros tienen que viajar a otras lugares del pueblo a descargar o escribir sus e-mails. </a:t>
            </a:r>
            <a:endParaRPr lang="es-ES_tradnl" sz="900" dirty="0"/>
          </a:p>
          <a:p>
            <a:pPr marL="190500" indent="-190500">
              <a:lnSpc>
                <a:spcPct val="90000"/>
              </a:lnSpc>
              <a:buFont typeface="Symbol" pitchFamily="48" charset="2"/>
              <a:buNone/>
            </a:pPr>
            <a:endParaRPr lang="es-ES_tradnl" sz="900" b="1" dirty="0"/>
          </a:p>
          <a:p>
            <a:pPr marL="190500" indent="-190500">
              <a:lnSpc>
                <a:spcPct val="90000"/>
              </a:lnSpc>
              <a:buFont typeface="Symbol" pitchFamily="48" charset="2"/>
              <a:buNone/>
            </a:pPr>
            <a:r>
              <a:rPr lang="es-ES_tradnl" sz="900" b="1" dirty="0"/>
              <a:t>Presentador: </a:t>
            </a:r>
            <a:r>
              <a:rPr lang="es-ES_tradnl" sz="900" dirty="0"/>
              <a:t>Prepare informaci</a:t>
            </a:r>
            <a:r>
              <a:rPr lang="es-ES_tradnl" altLang="ja-JP" sz="900" dirty="0"/>
              <a:t>ón para compartir con el equipo sobre el lugar de destino de su viaje </a:t>
            </a:r>
            <a:r>
              <a:rPr lang="es-ES_tradnl" sz="900" dirty="0"/>
              <a:t>misionero. Adem</a:t>
            </a:r>
            <a:r>
              <a:rPr lang="es-ES_tradnl" altLang="ja-JP" sz="900" dirty="0"/>
              <a:t>ás de comunicarse con</a:t>
            </a:r>
            <a:r>
              <a:rPr lang="es-ES_tradnl" sz="900" dirty="0"/>
              <a:t> el misionero, otras fuentes para encontrar informaci</a:t>
            </a:r>
            <a:r>
              <a:rPr lang="es-ES_tradnl" altLang="ja-JP" sz="900" dirty="0"/>
              <a:t>ón son la Internet, librerías locales, personas que han viajado al lugar donde el equipo piensa ir. Los estudiantes internacionales de las universidades son buenas fuentes de información. Sin embargo, los miembros deben ser cuidadosos de no </a:t>
            </a:r>
            <a:r>
              <a:rPr lang="es-ES_tradnl" altLang="ja-JP" sz="900" dirty="0" smtClean="0"/>
              <a:t>divulgar </a:t>
            </a:r>
            <a:r>
              <a:rPr lang="es-ES_tradnl" altLang="ja-JP" sz="900" dirty="0"/>
              <a:t>los nombres de los misioneros del campo o el propósito </a:t>
            </a:r>
            <a:r>
              <a:rPr lang="es-ES_tradnl" altLang="ja-JP" sz="900" dirty="0" smtClean="0"/>
              <a:t>de </a:t>
            </a:r>
            <a:r>
              <a:rPr lang="es-ES_tradnl" altLang="ja-JP" sz="900" dirty="0"/>
              <a:t>su viaje. </a:t>
            </a:r>
            <a:r>
              <a:rPr lang="es-ES_tradnl" sz="900" dirty="0"/>
              <a:t> </a:t>
            </a:r>
          </a:p>
          <a:p>
            <a:pPr marL="190500" indent="-190500">
              <a:lnSpc>
                <a:spcPct val="90000"/>
              </a:lnSpc>
              <a:buFont typeface="Symbol" pitchFamily="48" charset="2"/>
              <a:buNone/>
            </a:pPr>
            <a:endParaRPr lang="en-US" sz="9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8A535-7187-47D9-9530-0309498DA4C5}" type="slidenum">
              <a:rPr lang="en-US"/>
              <a:pPr/>
              <a:t>36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s-ES_tradnl" b="1" dirty="0"/>
              <a:t>Presentador: </a:t>
            </a:r>
            <a:r>
              <a:rPr lang="es-ES_tradnl" dirty="0"/>
              <a:t>La comunicaci</a:t>
            </a:r>
            <a:r>
              <a:rPr lang="es-ES_tradnl" altLang="ja-JP" dirty="0"/>
              <a:t>ón también abarca comunicarse con personas que hablan idiomas extranjeros. Veamos varios consejos para comunicarse a pesar de las barreras del idioma. </a:t>
            </a:r>
          </a:p>
          <a:p>
            <a:pPr>
              <a:buFont typeface="Times" pitchFamily="48" charset="0"/>
              <a:buChar char="•"/>
            </a:pPr>
            <a:r>
              <a:rPr lang="es-ES_tradnl" dirty="0"/>
              <a:t>Memorice frases b</a:t>
            </a:r>
            <a:r>
              <a:rPr lang="es-ES_tradnl" altLang="ja-JP" dirty="0"/>
              <a:t>ásicas como “mi nombre </a:t>
            </a:r>
            <a:r>
              <a:rPr lang="es-ES_tradnl" altLang="ja-JP" dirty="0" smtClean="0"/>
              <a:t>es…”, </a:t>
            </a:r>
            <a:r>
              <a:rPr lang="es-ES_tradnl" altLang="ja-JP" dirty="0"/>
              <a:t>“</a:t>
            </a:r>
            <a:r>
              <a:rPr lang="es-ES_tradnl" altLang="ja-JP" dirty="0" smtClean="0"/>
              <a:t>hola”, “hasta </a:t>
            </a:r>
            <a:r>
              <a:rPr lang="es-ES_tradnl" altLang="ja-JP" dirty="0"/>
              <a:t>luego”, “no entiendo”, “Dios lo bendiga”, “¿dónde queda el baño?”, “</a:t>
            </a:r>
            <a:r>
              <a:rPr lang="es-ES_tradnl" altLang="ja-JP" dirty="0" smtClean="0"/>
              <a:t>gracias”, “por </a:t>
            </a:r>
            <a:r>
              <a:rPr lang="es-ES_tradnl" altLang="ja-JP" dirty="0"/>
              <a:t>favor”, “sí/no”, “</a:t>
            </a:r>
            <a:r>
              <a:rPr lang="es-ES_tradnl" altLang="ja-JP" dirty="0" smtClean="0"/>
              <a:t>Biblia”, “Jesús”, </a:t>
            </a:r>
            <a:r>
              <a:rPr lang="es-ES_tradnl" altLang="ja-JP" dirty="0"/>
              <a:t>etc. </a:t>
            </a:r>
            <a:endParaRPr lang="es-ES_tradnl" dirty="0"/>
          </a:p>
          <a:p>
            <a:pPr>
              <a:buFont typeface="Times" pitchFamily="48" charset="0"/>
              <a:buChar char="•"/>
            </a:pPr>
            <a:r>
              <a:rPr lang="es-ES_tradnl" dirty="0"/>
              <a:t>Evite usar </a:t>
            </a:r>
            <a:r>
              <a:rPr lang="es-ES_tradnl" dirty="0" smtClean="0"/>
              <a:t>modismos, jerga </a:t>
            </a:r>
            <a:r>
              <a:rPr lang="es-ES_tradnl" dirty="0"/>
              <a:t>o gestos que no se pueden traducir.</a:t>
            </a:r>
          </a:p>
          <a:p>
            <a:pPr>
              <a:buFont typeface="Times" pitchFamily="48" charset="0"/>
              <a:buChar char="•"/>
            </a:pPr>
            <a:r>
              <a:rPr lang="es-ES_tradnl" dirty="0" smtClean="0"/>
              <a:t>Observe las pr</a:t>
            </a:r>
            <a:r>
              <a:rPr lang="es-ES_tradnl" altLang="ja-JP" dirty="0" smtClean="0"/>
              <a:t>á</a:t>
            </a:r>
            <a:r>
              <a:rPr lang="es-ES_tradnl" dirty="0" smtClean="0"/>
              <a:t>cticas </a:t>
            </a:r>
            <a:r>
              <a:rPr lang="es-ES_tradnl" dirty="0"/>
              <a:t>culturales.</a:t>
            </a:r>
          </a:p>
          <a:p>
            <a:pPr>
              <a:buFont typeface="Times" pitchFamily="48" charset="0"/>
              <a:buChar char="•"/>
            </a:pPr>
            <a:r>
              <a:rPr lang="es-ES_tradnl" dirty="0"/>
              <a:t>Aprenda y respete las costumbres.</a:t>
            </a:r>
          </a:p>
          <a:p>
            <a:pPr>
              <a:buFont typeface="Times" pitchFamily="48" charset="0"/>
              <a:buChar char="•"/>
            </a:pPr>
            <a:r>
              <a:rPr lang="es-ES_tradnl" dirty="0"/>
              <a:t>Sonr</a:t>
            </a:r>
            <a:r>
              <a:rPr lang="es-ES_tradnl" altLang="ja-JP" dirty="0"/>
              <a:t>ía - este es el lenguaje universal. </a:t>
            </a:r>
            <a:endParaRPr lang="es-ES_tradnl" dirty="0"/>
          </a:p>
          <a:p>
            <a:pPr>
              <a:buFont typeface="Times" pitchFamily="48" charset="0"/>
              <a:buChar char="•"/>
            </a:pPr>
            <a:r>
              <a:rPr lang="es-ES_tradnl" dirty="0"/>
              <a:t>Muestre disposici</a:t>
            </a:r>
            <a:r>
              <a:rPr lang="es-ES_tradnl" altLang="ja-JP" dirty="0"/>
              <a:t>ón para aprender.</a:t>
            </a:r>
            <a:endParaRPr lang="es-ES_tradnl" dirty="0"/>
          </a:p>
          <a:p>
            <a:pPr>
              <a:buFont typeface="Times" pitchFamily="48" charset="0"/>
              <a:buChar char="•"/>
            </a:pPr>
            <a:r>
              <a:rPr lang="es-ES_tradnl" dirty="0"/>
              <a:t>No tema tratar de hablar el idioma.</a:t>
            </a:r>
          </a:p>
          <a:p>
            <a:endParaRPr lang="en-US" b="1"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F22C0-2D23-46D1-9D9A-15BE90E7D168}" type="slidenum">
              <a:rPr lang="en-US"/>
              <a:pPr/>
              <a:t>37</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s-ES_tradnl" b="1" dirty="0"/>
              <a:t>Presentador: </a:t>
            </a:r>
            <a:r>
              <a:rPr lang="es-ES_tradnl" dirty="0"/>
              <a:t>El líder del equipo de voluntarios tienen que trabajar en conjunto con el misionero en el campo para:</a:t>
            </a:r>
          </a:p>
          <a:p>
            <a:pPr>
              <a:buFont typeface="Times" pitchFamily="48" charset="0"/>
              <a:buChar char="•"/>
            </a:pPr>
            <a:r>
              <a:rPr lang="es-ES_tradnl" dirty="0"/>
              <a:t>Planificar una reuni</a:t>
            </a:r>
            <a:r>
              <a:rPr lang="es-ES_tradnl" altLang="ja-JP" dirty="0"/>
              <a:t>ón de orientación para los intérpretes y los miembros del </a:t>
            </a:r>
            <a:r>
              <a:rPr lang="es-ES_tradnl" altLang="ja-JP" dirty="0" smtClean="0"/>
              <a:t>equipo. </a:t>
            </a:r>
            <a:endParaRPr lang="es-ES_tradnl" altLang="ja-JP" dirty="0"/>
          </a:p>
          <a:p>
            <a:pPr>
              <a:buFont typeface="Times" pitchFamily="48" charset="0"/>
              <a:buChar char="•"/>
            </a:pPr>
            <a:r>
              <a:rPr lang="es-ES_tradnl" altLang="ja-JP" dirty="0"/>
              <a:t>D</a:t>
            </a:r>
            <a:r>
              <a:rPr lang="es-ES_tradnl" dirty="0"/>
              <a:t>etermine </a:t>
            </a:r>
            <a:r>
              <a:rPr lang="es-ES_tradnl" dirty="0" smtClean="0"/>
              <a:t>el nivel de habilidad en el idioma de </a:t>
            </a:r>
            <a:r>
              <a:rPr lang="es-ES_tradnl" dirty="0"/>
              <a:t>los int</a:t>
            </a:r>
            <a:r>
              <a:rPr lang="es-ES_tradnl" altLang="ja-JP" dirty="0"/>
              <a:t>érpretes y asigne las tareas acorde con esto.</a:t>
            </a:r>
          </a:p>
          <a:p>
            <a:pPr>
              <a:buFont typeface="Times" pitchFamily="48" charset="0"/>
              <a:buChar char="•"/>
            </a:pPr>
            <a:r>
              <a:rPr lang="es-ES_tradnl" dirty="0"/>
              <a:t>Cree un horario para los int</a:t>
            </a:r>
            <a:r>
              <a:rPr lang="es-ES_tradnl" altLang="ja-JP" dirty="0"/>
              <a:t>é</a:t>
            </a:r>
            <a:r>
              <a:rPr lang="es-ES_tradnl" dirty="0"/>
              <a:t>rpretes.</a:t>
            </a:r>
          </a:p>
          <a:p>
            <a:pPr>
              <a:buFont typeface="Times" pitchFamily="48" charset="0"/>
              <a:buChar char="•"/>
            </a:pPr>
            <a:r>
              <a:rPr lang="es-ES_tradnl" dirty="0"/>
              <a:t>Establezca relaciones entre el equipo y los int</a:t>
            </a:r>
            <a:r>
              <a:rPr lang="es-ES_tradnl" altLang="ja-JP" dirty="0"/>
              <a:t>érpretes.</a:t>
            </a:r>
            <a:endParaRPr lang="es-ES_tradnl" dirty="0"/>
          </a:p>
          <a:p>
            <a:pPr>
              <a:buFont typeface="Times" pitchFamily="48" charset="0"/>
              <a:buChar char="•"/>
            </a:pPr>
            <a:r>
              <a:rPr lang="es-ES_tradnl" dirty="0"/>
              <a:t>Exprese aprecio por el servicio de los int</a:t>
            </a:r>
            <a:r>
              <a:rPr lang="es-ES_tradnl" altLang="ja-JP" dirty="0"/>
              <a:t>érpretes</a:t>
            </a:r>
            <a:r>
              <a:rPr lang="es-ES_tradnl" dirty="0"/>
              <a:t>. Determine de antemano con el misionero si se deber</a:t>
            </a:r>
            <a:r>
              <a:rPr lang="es-ES_tradnl" altLang="ja-JP" dirty="0"/>
              <a:t>ía dar un obsequio monetario. Es muy importante que se exprese el afecto adecuadamente y el misionero lo puede determinar.</a:t>
            </a:r>
            <a:r>
              <a:rPr lang="en-US" altLang="ja-JP" dirty="0"/>
              <a:t> </a:t>
            </a:r>
            <a:r>
              <a:rPr lang="en-US" dirty="0"/>
              <a:t> </a:t>
            </a:r>
            <a:endParaRPr lang="en-US" b="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EA6DC-3A93-4CC8-9D2C-CC2E14EF277A}" type="slidenum">
              <a:rPr lang="en-US"/>
              <a:pPr/>
              <a:t>38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a:lnSpc>
                <a:spcPct val="80000"/>
              </a:lnSpc>
            </a:pPr>
            <a:r>
              <a:rPr lang="es-ES_tradnl" sz="1000" b="1" dirty="0"/>
              <a:t>Presentador: </a:t>
            </a:r>
            <a:r>
              <a:rPr lang="es-ES_tradnl" sz="1000" dirty="0"/>
              <a:t>Algunos consejos de c</a:t>
            </a:r>
            <a:r>
              <a:rPr lang="es-ES_tradnl" altLang="ja-JP" sz="1000" dirty="0"/>
              <a:t>ómo comunicarse por medio de un intérprete:</a:t>
            </a:r>
            <a:endParaRPr lang="es-ES_tradnl" sz="1000" dirty="0"/>
          </a:p>
          <a:p>
            <a:pPr>
              <a:lnSpc>
                <a:spcPct val="80000"/>
              </a:lnSpc>
              <a:buFontTx/>
              <a:buChar char="•"/>
            </a:pPr>
            <a:endParaRPr lang="es-ES_tradnl" sz="1000" dirty="0"/>
          </a:p>
          <a:p>
            <a:pPr>
              <a:buFont typeface="Times" pitchFamily="48" charset="0"/>
              <a:buChar char="•"/>
            </a:pPr>
            <a:r>
              <a:rPr lang="es-ES_tradnl" sz="800" b="1" dirty="0"/>
              <a:t>Hable clara y lentamente</a:t>
            </a:r>
          </a:p>
          <a:p>
            <a:pPr>
              <a:buFont typeface="Times" pitchFamily="48" charset="0"/>
              <a:buChar char="•"/>
            </a:pPr>
            <a:r>
              <a:rPr lang="es-ES_tradnl" sz="800" b="1" dirty="0"/>
              <a:t>Hable con oraciones y frases completas</a:t>
            </a:r>
          </a:p>
          <a:p>
            <a:pPr>
              <a:buFont typeface="Times" pitchFamily="48" charset="0"/>
              <a:buChar char="•"/>
            </a:pPr>
            <a:r>
              <a:rPr lang="es-ES_tradnl" sz="800" b="1" dirty="0"/>
              <a:t>Provea su mensaje por escrito con anticipaci</a:t>
            </a:r>
            <a:r>
              <a:rPr lang="es-ES_tradnl" altLang="ja-JP" sz="800" b="1" dirty="0"/>
              <a:t>ón </a:t>
            </a:r>
            <a:r>
              <a:rPr lang="es-ES_tradnl" sz="800" b="1" dirty="0"/>
              <a:t> </a:t>
            </a:r>
          </a:p>
          <a:p>
            <a:pPr>
              <a:buFont typeface="Times" pitchFamily="48" charset="0"/>
              <a:buChar char="•"/>
            </a:pPr>
            <a:r>
              <a:rPr lang="es-ES_tradnl" sz="800" b="1" dirty="0"/>
              <a:t>Hable a la audiencia, no al int</a:t>
            </a:r>
            <a:r>
              <a:rPr lang="es-ES_tradnl" altLang="ja-JP" sz="800" b="1" dirty="0"/>
              <a:t>érprete</a:t>
            </a:r>
            <a:endParaRPr lang="es-ES_tradnl" sz="800" b="1" dirty="0"/>
          </a:p>
          <a:p>
            <a:pPr>
              <a:buFont typeface="Times" pitchFamily="48" charset="0"/>
              <a:buChar char="•"/>
            </a:pPr>
            <a:r>
              <a:rPr lang="es-ES_tradnl" sz="800" b="1" dirty="0"/>
              <a:t>Evite chistes, rimas y </a:t>
            </a:r>
            <a:r>
              <a:rPr lang="es-ES_tradnl" sz="800" b="1" dirty="0" smtClean="0"/>
              <a:t>modismos</a:t>
            </a:r>
            <a:endParaRPr lang="es-ES_tradnl" sz="800" b="1" dirty="0"/>
          </a:p>
          <a:p>
            <a:pPr>
              <a:buFont typeface="Times" pitchFamily="48" charset="0"/>
              <a:buChar char="•"/>
            </a:pPr>
            <a:r>
              <a:rPr lang="es-ES_tradnl" sz="800" b="1" dirty="0"/>
              <a:t>Use el tono de voz para dar </a:t>
            </a:r>
            <a:r>
              <a:rPr lang="es-ES_tradnl" altLang="ja-JP" sz="800" b="1" dirty="0"/>
              <a:t>énfasis</a:t>
            </a:r>
            <a:endParaRPr lang="es-ES_tradnl" sz="800" b="1" dirty="0"/>
          </a:p>
          <a:p>
            <a:pPr>
              <a:buFont typeface="Times" pitchFamily="48" charset="0"/>
              <a:buChar char="•"/>
            </a:pPr>
            <a:r>
              <a:rPr lang="es-ES_tradnl" sz="800" b="1" dirty="0"/>
              <a:t>Permita que el </a:t>
            </a:r>
            <a:r>
              <a:rPr lang="es-ES_tradnl" altLang="ja-JP" sz="800" b="1" dirty="0"/>
              <a:t>intérprete</a:t>
            </a:r>
            <a:r>
              <a:rPr lang="es-ES_tradnl" sz="800" b="1" dirty="0"/>
              <a:t> lea los pasajes b</a:t>
            </a:r>
            <a:r>
              <a:rPr lang="es-ES_tradnl" altLang="ja-JP" sz="800" b="1" dirty="0"/>
              <a:t>íblicos</a:t>
            </a:r>
            <a:endParaRPr lang="es-ES_tradnl" sz="800" b="1" dirty="0"/>
          </a:p>
          <a:p>
            <a:pPr>
              <a:buFont typeface="Times" pitchFamily="48" charset="0"/>
              <a:buChar char="•"/>
            </a:pPr>
            <a:r>
              <a:rPr lang="es-ES_tradnl" sz="800" b="1" dirty="0" smtClean="0"/>
              <a:t>Mantenga</a:t>
            </a:r>
            <a:r>
              <a:rPr lang="es-ES_tradnl" altLang="ja-JP" sz="800" b="1" dirty="0" smtClean="0"/>
              <a:t> el mensaje corto </a:t>
            </a:r>
            <a:r>
              <a:rPr lang="es-ES_tradnl" altLang="ja-JP" sz="800" b="1" dirty="0"/>
              <a:t>y simple</a:t>
            </a:r>
            <a:endParaRPr lang="es-ES_tradnl" sz="800" b="1" dirty="0"/>
          </a:p>
          <a:p>
            <a:pPr>
              <a:buFont typeface="Times" pitchFamily="48" charset="0"/>
              <a:buChar char="•"/>
            </a:pPr>
            <a:r>
              <a:rPr lang="es-ES_tradnl" sz="800" b="1" dirty="0"/>
              <a:t>Ore con y por el int</a:t>
            </a:r>
            <a:r>
              <a:rPr lang="es-ES_tradnl" altLang="ja-JP" sz="800" b="1" dirty="0"/>
              <a:t>érprete</a:t>
            </a:r>
            <a:endParaRPr lang="es-ES_tradnl" sz="800" b="1" dirty="0"/>
          </a:p>
          <a:p>
            <a:pPr>
              <a:buFont typeface="Times" pitchFamily="48" charset="0"/>
              <a:buChar char="•"/>
            </a:pPr>
            <a:r>
              <a:rPr lang="es-ES_tradnl" sz="800" b="1" dirty="0"/>
              <a:t>Est</a:t>
            </a:r>
            <a:r>
              <a:rPr lang="es-ES_tradnl" altLang="ja-JP" sz="800" b="1" dirty="0"/>
              <a:t>é preparado</a:t>
            </a:r>
            <a:endParaRPr lang="es-ES_tradnl" sz="800" b="1" dirty="0"/>
          </a:p>
          <a:p>
            <a:pPr>
              <a:buFont typeface="Times" pitchFamily="48" charset="0"/>
              <a:buChar char="•"/>
            </a:pPr>
            <a:r>
              <a:rPr lang="es-ES_tradnl" sz="800" b="1" dirty="0"/>
              <a:t>Exprese su agradecimiento al int</a:t>
            </a:r>
            <a:r>
              <a:rPr lang="es-ES_tradnl" altLang="ja-JP" sz="800" b="1" dirty="0"/>
              <a:t>érprete</a:t>
            </a:r>
          </a:p>
          <a:p>
            <a:endParaRPr lang="es-ES_tradnl" sz="1000" dirty="0"/>
          </a:p>
          <a:p>
            <a:pPr>
              <a:lnSpc>
                <a:spcPct val="80000"/>
              </a:lnSpc>
            </a:pPr>
            <a:r>
              <a:rPr lang="es-ES_tradnl" sz="1000" b="1" dirty="0"/>
              <a:t>Presentador: </a:t>
            </a:r>
            <a:r>
              <a:rPr lang="es-ES_tradnl" sz="1000" dirty="0" smtClean="0"/>
              <a:t>(opcional</a:t>
            </a:r>
            <a:r>
              <a:rPr lang="es-ES_tradnl" sz="1000" dirty="0"/>
              <a:t>) Como algo especial, le he pedido a un int</a:t>
            </a:r>
            <a:r>
              <a:rPr lang="es-ES_tradnl" altLang="ja-JP" sz="1000" dirty="0"/>
              <a:t>érprete que nos acompañe hoy e interprete mi testimonio. </a:t>
            </a:r>
            <a:endParaRPr lang="es-ES_tradnl" sz="1000" dirty="0"/>
          </a:p>
          <a:p>
            <a:pPr>
              <a:lnSpc>
                <a:spcPct val="80000"/>
              </a:lnSpc>
            </a:pPr>
            <a:r>
              <a:rPr lang="es-ES_tradnl" sz="1000" i="1" dirty="0"/>
              <a:t>Comparta un testimonio y que alguien lo </a:t>
            </a:r>
            <a:r>
              <a:rPr lang="es-ES_tradnl" sz="1000" i="1" dirty="0" smtClean="0"/>
              <a:t>interprete</a:t>
            </a:r>
            <a:r>
              <a:rPr lang="es-ES_tradnl" altLang="ja-JP" sz="1000" i="1" dirty="0" smtClean="0"/>
              <a:t> </a:t>
            </a:r>
            <a:r>
              <a:rPr lang="es-ES_tradnl" altLang="ja-JP" sz="1000" i="1" dirty="0"/>
              <a:t>en otro idioma. </a:t>
            </a:r>
            <a:endParaRPr lang="es-ES_tradnl" sz="1000" i="1" dirty="0"/>
          </a:p>
          <a:p>
            <a:pPr>
              <a:lnSpc>
                <a:spcPct val="80000"/>
              </a:lnSpc>
            </a:pPr>
            <a:r>
              <a:rPr lang="es-ES_tradnl" sz="1000" b="1" dirty="0"/>
              <a:t>Presentador: </a:t>
            </a:r>
            <a:r>
              <a:rPr lang="es-ES_tradnl" sz="1000" dirty="0"/>
              <a:t>¿Tienen alguna pregunta sobre la comunicaci</a:t>
            </a:r>
            <a:r>
              <a:rPr lang="es-ES_tradnl" altLang="ja-JP" sz="1000" dirty="0"/>
              <a:t>ón</a:t>
            </a:r>
            <a:r>
              <a:rPr lang="es-ES_tradnl" sz="1000" dirty="0"/>
              <a:t>, sea con el personal en el campo o con el int</a:t>
            </a:r>
            <a:r>
              <a:rPr lang="es-ES_tradnl" altLang="ja-JP" sz="1000" dirty="0"/>
              <a:t>érprete</a:t>
            </a:r>
            <a:r>
              <a:rPr lang="es-ES_tradnl" sz="1000" dirty="0"/>
              <a:t>? ¿Hay alguien que quisiera compartir alguna experiencia de trabajar con un int</a:t>
            </a:r>
            <a:r>
              <a:rPr lang="es-ES_tradnl" altLang="ja-JP" sz="1000" dirty="0"/>
              <a:t>érprete</a:t>
            </a:r>
            <a:r>
              <a:rPr lang="es-ES_tradnl" sz="1000" dirty="0"/>
              <a:t>?</a:t>
            </a:r>
          </a:p>
          <a:p>
            <a:pPr>
              <a:lnSpc>
                <a:spcPct val="80000"/>
              </a:lnSpc>
            </a:pPr>
            <a:r>
              <a:rPr lang="es-ES_tradnl" sz="1000" b="1" dirty="0"/>
              <a:t>Presentador: </a:t>
            </a:r>
            <a:r>
              <a:rPr lang="es-ES_tradnl" sz="1000" dirty="0"/>
              <a:t>Div</a:t>
            </a:r>
            <a:r>
              <a:rPr lang="es-ES_tradnl" altLang="ja-JP" sz="1000" dirty="0"/>
              <a:t>ídanse en grupos de</a:t>
            </a:r>
            <a:r>
              <a:rPr lang="es-ES_tradnl" sz="1000" dirty="0"/>
              <a:t> 3 o 4 y oren unos por otros para que sean buenos comunicadores, que Dios provea buenos int</a:t>
            </a:r>
            <a:r>
              <a:rPr lang="es-ES_tradnl" altLang="ja-JP" sz="1000" dirty="0"/>
              <a:t>érpretes para su equipo y que Su mensaje sea comunicado con claridad a los perdidos. </a:t>
            </a:r>
          </a:p>
          <a:p>
            <a:pPr>
              <a:lnSpc>
                <a:spcPct val="80000"/>
              </a:lnSpc>
            </a:pPr>
            <a:endParaRPr lang="es-ES_tradnl" altLang="ja-JP" sz="1000" dirty="0"/>
          </a:p>
          <a:p>
            <a:pPr>
              <a:lnSpc>
                <a:spcPct val="80000"/>
              </a:lnSpc>
            </a:pPr>
            <a:endParaRPr lang="es-ES_tradnl" sz="1000" i="1" dirty="0"/>
          </a:p>
          <a:p>
            <a:pPr>
              <a:lnSpc>
                <a:spcPct val="80000"/>
              </a:lnSpc>
            </a:pPr>
            <a:endParaRPr lang="es-ES_tradnl" sz="10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A221C-D66F-46F1-B764-82C0C42881B3}" type="slidenum">
              <a:rPr lang="en-US"/>
              <a:pPr/>
              <a:t>39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a:lnSpc>
                <a:spcPct val="90000"/>
              </a:lnSpc>
            </a:pPr>
            <a:r>
              <a:rPr lang="es-ES_tradnl" i="1" dirty="0"/>
              <a:t>Comience con una oración.</a:t>
            </a:r>
          </a:p>
          <a:p>
            <a:pPr>
              <a:lnSpc>
                <a:spcPct val="90000"/>
              </a:lnSpc>
            </a:pPr>
            <a:r>
              <a:rPr lang="es-ES_tradnl" i="1" dirty="0"/>
              <a:t>P</a:t>
            </a:r>
            <a:r>
              <a:rPr lang="es-ES_tradnl" altLang="ja-JP" i="1" dirty="0"/>
              <a:t>ídales a 2 personas que lean los siguiente pasajes</a:t>
            </a:r>
            <a:r>
              <a:rPr lang="es-ES_tradnl" i="1" dirty="0"/>
              <a:t>: Apocalipsis 12:10-11 and Hebreos 11:32-38.</a:t>
            </a:r>
          </a:p>
          <a:p>
            <a:pPr>
              <a:lnSpc>
                <a:spcPct val="90000"/>
              </a:lnSpc>
            </a:pPr>
            <a:endParaRPr lang="es-ES_tradnl" b="1" dirty="0"/>
          </a:p>
          <a:p>
            <a:pPr>
              <a:lnSpc>
                <a:spcPct val="90000"/>
              </a:lnSpc>
            </a:pPr>
            <a:r>
              <a:rPr lang="es-ES_tradnl" b="1" dirty="0"/>
              <a:t>Presentador: </a:t>
            </a:r>
            <a:r>
              <a:rPr lang="es-ES_tradnl" dirty="0"/>
              <a:t>Desde el inicio del cristianismo ha habido persecuci</a:t>
            </a:r>
            <a:r>
              <a:rPr lang="es-ES_tradnl" altLang="ja-JP" dirty="0"/>
              <a:t>ón a causa de la fe</a:t>
            </a:r>
            <a:r>
              <a:rPr lang="es-ES_tradnl" dirty="0"/>
              <a:t>. Todav</a:t>
            </a:r>
            <a:r>
              <a:rPr lang="es-ES_tradnl" altLang="ja-JP" dirty="0"/>
              <a:t>ía se da hoy por hoy, especialmente en zonas </a:t>
            </a:r>
            <a:r>
              <a:rPr lang="es-ES_tradnl" altLang="ja-JP" dirty="0" smtClean="0"/>
              <a:t>donde el evangelio no puede estar predicado abiertamente. </a:t>
            </a:r>
            <a:r>
              <a:rPr lang="es-ES_tradnl" dirty="0" smtClean="0"/>
              <a:t>En </a:t>
            </a:r>
            <a:r>
              <a:rPr lang="es-ES_tradnl" dirty="0"/>
              <a:t>la lección de hoy, veremos que es cr</a:t>
            </a:r>
            <a:r>
              <a:rPr lang="es-ES_tradnl" altLang="ja-JP" dirty="0"/>
              <a:t>ítico </a:t>
            </a:r>
            <a:r>
              <a:rPr lang="es-ES_tradnl" altLang="ja-JP" dirty="0" smtClean="0"/>
              <a:t>desarrollar </a:t>
            </a:r>
            <a:r>
              <a:rPr lang="es-ES_tradnl" altLang="ja-JP" dirty="0"/>
              <a:t>un plan de acción bien ensayado </a:t>
            </a:r>
            <a:r>
              <a:rPr lang="es-ES_tradnl" dirty="0"/>
              <a:t>en cuanto a situaciones de crisis o seguridad. Tambi</a:t>
            </a:r>
            <a:r>
              <a:rPr lang="es-ES_tradnl" altLang="ja-JP" dirty="0"/>
              <a:t>én veremos cómo nuestras respuestas a las situaciones de seguridad pueden afectar a los nacionales y misioneros a largo plazo. Finalmente, aprenderemos cómo compartir </a:t>
            </a:r>
            <a:r>
              <a:rPr lang="es-ES_tradnl" dirty="0"/>
              <a:t>el evangelio en zonas restringidas. La sesión 5 trataba </a:t>
            </a:r>
            <a:r>
              <a:rPr lang="es-ES_tradnl" altLang="ja-JP" dirty="0" smtClean="0"/>
              <a:t>de </a:t>
            </a:r>
            <a:r>
              <a:rPr lang="es-ES_tradnl" altLang="ja-JP" dirty="0"/>
              <a:t>asuntos de salud y </a:t>
            </a:r>
            <a:r>
              <a:rPr lang="es-ES_tradnl" altLang="ja-JP" dirty="0" smtClean="0"/>
              <a:t>seguridad personal.  </a:t>
            </a:r>
            <a:r>
              <a:rPr lang="es-ES_tradnl" altLang="ja-JP" dirty="0"/>
              <a:t>La </a:t>
            </a:r>
            <a:r>
              <a:rPr lang="es-ES_tradnl" dirty="0"/>
              <a:t>sesión de hoy se enfoca en </a:t>
            </a:r>
            <a:r>
              <a:rPr lang="es-ES_tradnl" dirty="0" smtClean="0"/>
              <a:t>la seguridad de la obra </a:t>
            </a:r>
            <a:r>
              <a:rPr lang="es-ES_tradnl" dirty="0"/>
              <a:t>y casos de emergencias. </a:t>
            </a:r>
            <a:r>
              <a:rPr lang="es-ES_tradnl" dirty="0" smtClean="0"/>
              <a:t>Para </a:t>
            </a:r>
            <a:r>
              <a:rPr lang="es-ES_tradnl" dirty="0"/>
              <a:t>nuestro personal misionero, promocionar p</a:t>
            </a:r>
            <a:r>
              <a:rPr lang="es-ES_tradnl" altLang="ja-JP" dirty="0"/>
              <a:t>úblicamente el propósito misionero de un equipo pudiera destruir las oportunidades para ministerio en el futuro. Esto podría </a:t>
            </a:r>
            <a:r>
              <a:rPr lang="es-ES_tradnl" altLang="ja-JP" dirty="0" smtClean="0"/>
              <a:t>estorbar a</a:t>
            </a:r>
            <a:r>
              <a:rPr lang="es-ES_tradnl" dirty="0" smtClean="0"/>
              <a:t> </a:t>
            </a:r>
            <a:r>
              <a:rPr lang="es-ES_tradnl" dirty="0"/>
              <a:t>los nuevos creyentes </a:t>
            </a:r>
            <a:r>
              <a:rPr lang="es-ES_tradnl" dirty="0" smtClean="0"/>
              <a:t>en su crecimiento </a:t>
            </a:r>
            <a:r>
              <a:rPr lang="es-ES_tradnl" dirty="0"/>
              <a:t>a ser disc</a:t>
            </a:r>
            <a:r>
              <a:rPr lang="es-ES_tradnl" altLang="ja-JP" dirty="0"/>
              <a:t>ípulos maduros. </a:t>
            </a:r>
            <a:r>
              <a:rPr lang="es-ES_tradnl" dirty="0" smtClean="0"/>
              <a:t>Muchos </a:t>
            </a:r>
            <a:r>
              <a:rPr lang="es-ES_tradnl" dirty="0"/>
              <a:t>creyentes enfrentan consecuencias serias </a:t>
            </a:r>
            <a:r>
              <a:rPr lang="es-ES_tradnl" dirty="0" smtClean="0"/>
              <a:t>(detenci</a:t>
            </a:r>
            <a:r>
              <a:rPr lang="es-ES_tradnl" altLang="ja-JP" dirty="0" smtClean="0"/>
              <a:t>ón</a:t>
            </a:r>
            <a:r>
              <a:rPr lang="es-ES_tradnl" altLang="ja-JP" dirty="0"/>
              <a:t>, pérdida de vivienda, casa, </a:t>
            </a:r>
            <a:r>
              <a:rPr lang="es-ES_tradnl" altLang="ja-JP" dirty="0" smtClean="0"/>
              <a:t>etc.) </a:t>
            </a:r>
            <a:r>
              <a:rPr lang="es-ES_tradnl" altLang="ja-JP" dirty="0"/>
              <a:t>si se </a:t>
            </a:r>
            <a:r>
              <a:rPr lang="es-ES_tradnl" dirty="0"/>
              <a:t>revela que est</a:t>
            </a:r>
            <a:r>
              <a:rPr lang="es-ES_tradnl" altLang="ja-JP" dirty="0"/>
              <a:t>án involucrados en actividades cristianas.</a:t>
            </a:r>
            <a:r>
              <a:rPr lang="en-US" altLang="ja-JP" dirty="0"/>
              <a:t> </a:t>
            </a:r>
            <a:r>
              <a:rPr lang="es-ES_tradnl" altLang="ja-JP" dirty="0" smtClean="0"/>
              <a:t>Siempre pregunte al personal del campo qué puede decir. </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75D96-7042-4A04-8507-F040B6773C11}" type="slidenum">
              <a:rPr lang="en-US"/>
              <a:pPr/>
              <a:t>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s-ES_tradnl" dirty="0"/>
              <a:t>Presentador: Dios escoge a los l</a:t>
            </a:r>
            <a:r>
              <a:rPr lang="es-ES_tradnl" altLang="ja-JP" dirty="0"/>
              <a:t>íderes</a:t>
            </a:r>
            <a:r>
              <a:rPr lang="es-ES_tradnl" dirty="0"/>
              <a:t>. Sea cual sea la circunstancia en que haya estado cuando se convirti</a:t>
            </a:r>
            <a:r>
              <a:rPr lang="es-ES_tradnl" altLang="ja-JP" dirty="0"/>
              <a:t>ó en un líder de equipo, fue Dios quien lo puso allí. </a:t>
            </a:r>
            <a:r>
              <a:rPr lang="es-ES_tradnl" dirty="0"/>
              <a:t>Cuando Dios le da un nombramiento</a:t>
            </a:r>
            <a:r>
              <a:rPr lang="es-ES_tradnl" altLang="ja-JP" dirty="0"/>
              <a:t>, también le da aliento. Cuando un Josué inseguro recibió el liderazgo de los reinos del pueblo de Israel después de Moisés, necesitaba todo el aliento que pudiera recibir. Así que Dios mismo le dice: </a:t>
            </a:r>
            <a:r>
              <a:rPr lang="es-ES_tradnl" dirty="0"/>
              <a:t>“Mira que te mando que te esfuerces y seas valiente; no temas ni desmayes, porque Jehová, tu Dios, estará contigo dondequiera que </a:t>
            </a:r>
            <a:r>
              <a:rPr lang="es-ES_tradnl" dirty="0" smtClean="0"/>
              <a:t>vayas” </a:t>
            </a:r>
            <a:r>
              <a:rPr lang="es-ES_tradnl" dirty="0"/>
              <a:t>(Josu</a:t>
            </a:r>
            <a:r>
              <a:rPr lang="es-ES_tradnl" altLang="ja-JP" dirty="0"/>
              <a:t>é</a:t>
            </a:r>
            <a:r>
              <a:rPr lang="es-ES_tradnl" dirty="0"/>
              <a:t> 1:9). Dios constantemente reparte aliento a Su pueblo. En Isa</a:t>
            </a:r>
            <a:r>
              <a:rPr lang="es-ES_tradnl" altLang="ja-JP" dirty="0"/>
              <a:t>ías</a:t>
            </a:r>
            <a:r>
              <a:rPr lang="es-ES_tradnl" dirty="0"/>
              <a:t> 41:10, dice: “No temas,  porque yo estoy contigo</a:t>
            </a:r>
            <a:r>
              <a:rPr lang="es-ES_tradnl" dirty="0" smtClean="0"/>
              <a:t>; no </a:t>
            </a:r>
            <a:r>
              <a:rPr lang="es-ES_tradnl" dirty="0"/>
              <a:t>desmayes, porque yo soy tu Dios que te esfuerzo; siempre te ayudaré</a:t>
            </a:r>
            <a:r>
              <a:rPr lang="es-ES_tradnl" dirty="0" smtClean="0"/>
              <a:t>, siempre </a:t>
            </a:r>
            <a:r>
              <a:rPr lang="es-ES_tradnl" dirty="0"/>
              <a:t>te sustentaré con la diestra de mi justicia”. Temor e incertidumbre en el liderazgo no son emociones nuevas. Quiz</a:t>
            </a:r>
            <a:r>
              <a:rPr lang="es-ES_tradnl" altLang="ja-JP" dirty="0"/>
              <a:t>ás se sienta aprensivo en cuanto a dirigir a un equipo, pero recuerde que Dios está con usted y Él puede fortalecerlo para lo que Él lo ha llamado a hacer.</a:t>
            </a:r>
            <a:endParaRPr lang="es-ES_tradnl" dirty="0"/>
          </a:p>
          <a:p>
            <a:endParaRPr lang="es-ES_tradnl" dirty="0"/>
          </a:p>
          <a:p>
            <a:r>
              <a:rPr lang="es-ES_tradnl" b="1" dirty="0"/>
              <a:t>Presentador:</a:t>
            </a:r>
            <a:r>
              <a:rPr lang="es-ES_tradnl" dirty="0"/>
              <a:t> Su llamado a servir como l</a:t>
            </a:r>
            <a:r>
              <a:rPr lang="es-ES_tradnl" altLang="ja-JP" dirty="0"/>
              <a:t>íder de equipo puede ser caracterizado por varios conceptos clave. </a:t>
            </a:r>
          </a:p>
          <a:p>
            <a:pPr>
              <a:buFont typeface="Times" pitchFamily="48" charset="0"/>
              <a:buChar char="•"/>
            </a:pPr>
            <a:r>
              <a:rPr lang="es-ES_tradnl" altLang="ja-JP" dirty="0"/>
              <a:t>Primero, es un llamado sobrenatural </a:t>
            </a:r>
            <a:r>
              <a:rPr lang="es-ES_tradnl" dirty="0"/>
              <a:t>– Dios mismo lo ha llamado. </a:t>
            </a:r>
          </a:p>
          <a:p>
            <a:pPr>
              <a:buFont typeface="Times" pitchFamily="48" charset="0"/>
              <a:buChar char="•"/>
            </a:pPr>
            <a:r>
              <a:rPr lang="es-ES_tradnl" dirty="0"/>
              <a:t>Segundo, es un llamado significativo – su respuesta a Su selecci</a:t>
            </a:r>
            <a:r>
              <a:rPr lang="es-ES_tradnl" altLang="ja-JP" dirty="0"/>
              <a:t>ón tendrá implicaciones eternas. </a:t>
            </a:r>
          </a:p>
          <a:p>
            <a:pPr>
              <a:buFont typeface="Times" pitchFamily="48" charset="0"/>
              <a:buChar char="•"/>
            </a:pPr>
            <a:r>
              <a:rPr lang="es-ES_tradnl" altLang="ja-JP" dirty="0"/>
              <a:t>Tercero, es un llamado serio </a:t>
            </a:r>
            <a:r>
              <a:rPr lang="es-ES_tradnl" dirty="0"/>
              <a:t>– no debe tomarse a la ligera y sin responsabilidad. </a:t>
            </a:r>
          </a:p>
          <a:p>
            <a:endParaRPr lang="es-ES_tradnl" dirty="0"/>
          </a:p>
          <a:p>
            <a:r>
              <a:rPr lang="es-ES_tradnl" b="1" dirty="0"/>
              <a:t>Presentador:</a:t>
            </a:r>
            <a:r>
              <a:rPr lang="es-ES_tradnl" dirty="0"/>
              <a:t> Encuentre un compa</a:t>
            </a:r>
            <a:r>
              <a:rPr lang="es-ES_tradnl" altLang="ja-JP" dirty="0"/>
              <a:t>ñero y durante unos </a:t>
            </a:r>
            <a:r>
              <a:rPr lang="es-ES_tradnl" dirty="0"/>
              <a:t>6 minutos, cada uno diga c</a:t>
            </a:r>
            <a:r>
              <a:rPr lang="es-ES_tradnl" altLang="ja-JP" dirty="0"/>
              <a:t>ómo Dios lo llamó a ser líder de equipo o cómo Dios lo está llamado por primera vez a ser un líder de equipo.</a:t>
            </a:r>
            <a:r>
              <a:rPr lang="en-US" altLang="ja-JP" dirty="0"/>
              <a:t> </a:t>
            </a:r>
            <a:r>
              <a:rPr lang="en-US" dirty="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4D4CE-CBBA-4721-BFE8-2D13C278761C}" type="slidenum">
              <a:rPr lang="en-US"/>
              <a:pPr/>
              <a:t>40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s-ES_tradnl" b="1" dirty="0"/>
              <a:t>Presentador: </a:t>
            </a:r>
            <a:r>
              <a:rPr lang="es-ES_tradnl" dirty="0"/>
              <a:t>La IMB define 3 niveles de seguridad para su personal en el campo:</a:t>
            </a:r>
          </a:p>
          <a:p>
            <a:pPr>
              <a:buFontTx/>
              <a:buChar char="•"/>
            </a:pPr>
            <a:r>
              <a:rPr lang="es-ES_tradnl" sz="1000" b="1" dirty="0"/>
              <a:t>Seguridad uno: Comunicaci</a:t>
            </a:r>
            <a:r>
              <a:rPr lang="es-ES_tradnl" altLang="ja-JP" sz="1000" b="1" dirty="0"/>
              <a:t>ó</a:t>
            </a:r>
            <a:r>
              <a:rPr lang="es-ES_tradnl" sz="1000" b="1" dirty="0"/>
              <a:t>n abierta en la cual la presencia del misionero y </a:t>
            </a:r>
            <a:r>
              <a:rPr lang="es-ES_tradnl" sz="1000" b="1" dirty="0" smtClean="0"/>
              <a:t>el evangelismo </a:t>
            </a:r>
            <a:r>
              <a:rPr lang="es-ES_tradnl" sz="1000" b="1" dirty="0"/>
              <a:t>se conoce y practica abiertamente. </a:t>
            </a:r>
          </a:p>
          <a:p>
            <a:pPr>
              <a:buFont typeface="Times" pitchFamily="48" charset="0"/>
              <a:buChar char="•"/>
            </a:pPr>
            <a:r>
              <a:rPr lang="es-ES_tradnl" sz="1000" b="1" dirty="0"/>
              <a:t>Seguridad dos: Comunicaci</a:t>
            </a:r>
            <a:r>
              <a:rPr lang="es-ES_tradnl" altLang="ja-JP" sz="1000" b="1" dirty="0"/>
              <a:t>ó</a:t>
            </a:r>
            <a:r>
              <a:rPr lang="es-ES_tradnl" sz="1000" b="1" dirty="0"/>
              <a:t>n moderada, en la cual el ambiente es tolerante pero sospechan del evangelismo. La comunicaci</a:t>
            </a:r>
            <a:r>
              <a:rPr lang="es-ES_tradnl" altLang="ja-JP" sz="1000" b="1" dirty="0"/>
              <a:t>ón pública es prudente y limitada.  </a:t>
            </a:r>
            <a:endParaRPr lang="es-ES_tradnl" sz="1000" b="1" dirty="0"/>
          </a:p>
          <a:p>
            <a:pPr>
              <a:buFont typeface="Times" pitchFamily="48" charset="0"/>
              <a:buChar char="•"/>
            </a:pPr>
            <a:r>
              <a:rPr lang="es-ES_tradnl" sz="1000" b="1" dirty="0"/>
              <a:t>Seguridad tres: Comunicaci</a:t>
            </a:r>
            <a:r>
              <a:rPr lang="es-ES_tradnl" altLang="ja-JP" sz="1000" b="1" dirty="0"/>
              <a:t>ó</a:t>
            </a:r>
            <a:r>
              <a:rPr lang="es-ES_tradnl" sz="1000" b="1" dirty="0"/>
              <a:t>n restringida, en la cual el ambiente es intolerante y antag</a:t>
            </a:r>
            <a:r>
              <a:rPr lang="es-ES_tradnl" altLang="ja-JP" sz="1000" b="1" dirty="0"/>
              <a:t>ónico hacia el evangelismo. </a:t>
            </a:r>
            <a:r>
              <a:rPr lang="es-ES_tradnl" sz="1000" b="1" dirty="0"/>
              <a:t>No se puede hablar p</a:t>
            </a:r>
            <a:r>
              <a:rPr lang="es-ES_tradnl" altLang="ja-JP" sz="1000" b="1" dirty="0"/>
              <a:t>úblicamente sobre la obra. </a:t>
            </a:r>
            <a:endParaRPr lang="es-ES_tradnl" dirty="0"/>
          </a:p>
          <a:p>
            <a:r>
              <a:rPr lang="es-ES_tradnl" dirty="0"/>
              <a:t>La IMB tiene voluntarios en las 3 </a:t>
            </a:r>
            <a:r>
              <a:rPr lang="es-ES_tradnl" altLang="ja-JP" dirty="0"/>
              <a:t>áreas de seguridad</a:t>
            </a:r>
            <a:r>
              <a:rPr lang="es-ES_tradnl" dirty="0"/>
              <a:t>.</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C7AE3-564D-436F-B4C7-8C319387E52C}" type="slidenum">
              <a:rPr lang="en-US"/>
              <a:pPr/>
              <a:t>41</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lnSpc>
                <a:spcPct val="80000"/>
              </a:lnSpc>
              <a:buFontTx/>
              <a:buChar char="•"/>
            </a:pPr>
            <a:r>
              <a:rPr lang="es-ES_tradnl" sz="800" b="1" dirty="0"/>
              <a:t>Presentador: </a:t>
            </a:r>
            <a:r>
              <a:rPr lang="es-ES_tradnl" sz="800" dirty="0"/>
              <a:t>Como voluntarios, necesitamos seguir ciertas </a:t>
            </a:r>
            <a:r>
              <a:rPr lang="es-ES_tradnl" sz="800" dirty="0" smtClean="0"/>
              <a:t>pautas </a:t>
            </a:r>
            <a:r>
              <a:rPr lang="es-ES_tradnl" sz="800" dirty="0"/>
              <a:t>para colaborar con la seguridad de los misioneros, los creyentes nacionales y nuestros equipos. </a:t>
            </a:r>
          </a:p>
          <a:p>
            <a:pPr>
              <a:lnSpc>
                <a:spcPct val="80000"/>
              </a:lnSpc>
              <a:buFontTx/>
              <a:buChar char="•"/>
            </a:pPr>
            <a:r>
              <a:rPr lang="es-ES_tradnl" sz="800" dirty="0"/>
              <a:t>En primer lugar, nunca identifique a las personas del extranjero por su nombre. Esto significa que sus nombres no deber</a:t>
            </a:r>
            <a:r>
              <a:rPr lang="es-ES_tradnl" altLang="ja-JP" sz="800" dirty="0"/>
              <a:t>ían aparecer en los boletines de la iglesia, cartas, listas de oración, e-mails, sitios web, periódicos, etc. La utilización de portales web seguros </a:t>
            </a:r>
            <a:r>
              <a:rPr lang="es-ES_tradnl" sz="800" dirty="0"/>
              <a:t>o e-mail es una buena precauci</a:t>
            </a:r>
            <a:r>
              <a:rPr lang="es-ES_tradnl" altLang="ja-JP" sz="800" dirty="0"/>
              <a:t>ón de seguridad. Compartir información personal pudiera poner en peligro </a:t>
            </a:r>
            <a:r>
              <a:rPr lang="es-ES_tradnl" sz="800" dirty="0"/>
              <a:t>la plataforma de quienes sirven en zonas restringidas al evangelio. </a:t>
            </a:r>
          </a:p>
          <a:p>
            <a:pPr>
              <a:lnSpc>
                <a:spcPct val="90000"/>
              </a:lnSpc>
              <a:buFont typeface="Times" pitchFamily="48" charset="0"/>
              <a:buChar char="•"/>
            </a:pPr>
            <a:r>
              <a:rPr lang="es-ES_tradnl" sz="800" b="1" dirty="0"/>
              <a:t>Evite usar terminolog</a:t>
            </a:r>
            <a:r>
              <a:rPr lang="es-ES_tradnl" altLang="ja-JP" sz="800" b="1" dirty="0"/>
              <a:t>ía cristiana. Palabras como orar, misiones, misionero, Biblia, iglesia, evangelismo, etc., pueden sustituirse por frases como “hablar con papá”, la familia, el Libro, el trabajo, etc.</a:t>
            </a:r>
            <a:endParaRPr lang="es-ES_tradnl" sz="800" b="1" dirty="0"/>
          </a:p>
          <a:p>
            <a:pPr>
              <a:lnSpc>
                <a:spcPct val="90000"/>
              </a:lnSpc>
              <a:buFont typeface="Times" pitchFamily="48" charset="0"/>
              <a:buChar char="•"/>
            </a:pPr>
            <a:r>
              <a:rPr lang="es-ES_tradnl" sz="800" b="1" dirty="0"/>
              <a:t>Nunca se identifique con una iglesia, denominaci</a:t>
            </a:r>
            <a:r>
              <a:rPr lang="es-ES_tradnl" altLang="ja-JP" sz="800" b="1" dirty="0"/>
              <a:t>ón o con la IMB. Evite llevar ropa o artículos con logos cristianos o de la denominación. </a:t>
            </a:r>
            <a:endParaRPr lang="es-ES_tradnl" sz="800" b="1" dirty="0"/>
          </a:p>
          <a:p>
            <a:pPr>
              <a:lnSpc>
                <a:spcPct val="90000"/>
              </a:lnSpc>
              <a:buFont typeface="Times" pitchFamily="48" charset="0"/>
              <a:buChar char="•"/>
            </a:pPr>
            <a:r>
              <a:rPr lang="es-ES_tradnl" sz="800" b="1" dirty="0"/>
              <a:t>No deje informaci</a:t>
            </a:r>
            <a:r>
              <a:rPr lang="es-ES_tradnl" altLang="ja-JP" sz="800" b="1" dirty="0"/>
              <a:t>ón impresa en el</a:t>
            </a:r>
            <a:r>
              <a:rPr lang="es-ES_tradnl" sz="800" b="1" dirty="0"/>
              <a:t> hotel que pudiera identificar a los l</a:t>
            </a:r>
            <a:r>
              <a:rPr lang="es-ES_tradnl" altLang="ja-JP" sz="800" b="1" dirty="0"/>
              <a:t>íderes de su iglesia local o de la misión. Recuerde que los hoteles, restaurantes, aviones tienen “oídos” y </a:t>
            </a:r>
            <a:r>
              <a:rPr lang="es-ES_tradnl" altLang="ja-JP" sz="800" b="1" dirty="0" smtClean="0"/>
              <a:t>las autoridades </a:t>
            </a:r>
            <a:r>
              <a:rPr lang="es-ES_tradnl" altLang="ja-JP" sz="800" b="1" dirty="0"/>
              <a:t>del gobierno pudieran ser notificados. </a:t>
            </a:r>
            <a:endParaRPr lang="es-ES_tradnl" sz="800" b="1" dirty="0"/>
          </a:p>
          <a:p>
            <a:pPr>
              <a:lnSpc>
                <a:spcPct val="90000"/>
              </a:lnSpc>
              <a:buFont typeface="Times" pitchFamily="48" charset="0"/>
              <a:buChar char="•"/>
            </a:pPr>
            <a:r>
              <a:rPr lang="es-ES_tradnl" sz="800" b="1" dirty="0"/>
              <a:t>Tome en cuenta que otros escuchan o leen todas sus comunicaciones. Al hablar por tel</a:t>
            </a:r>
            <a:r>
              <a:rPr lang="es-ES_tradnl" altLang="ja-JP" sz="800" b="1" dirty="0"/>
              <a:t>éfono, hágalo como que si no es una conversación privada. Las cartas, e-mails y los fax son muy públicos. No se deben mencionar los nombres de los países ni los apellidos de las personas. </a:t>
            </a:r>
            <a:endParaRPr lang="es-ES_tradnl" sz="800" b="1" dirty="0"/>
          </a:p>
          <a:p>
            <a:pPr>
              <a:lnSpc>
                <a:spcPct val="90000"/>
              </a:lnSpc>
              <a:buFont typeface="Times" pitchFamily="48" charset="0"/>
              <a:buChar char="•"/>
            </a:pPr>
            <a:r>
              <a:rPr lang="es-ES_tradnl" sz="800" b="1" dirty="0"/>
              <a:t>Nunca d</a:t>
            </a:r>
            <a:r>
              <a:rPr lang="es-ES_tradnl" altLang="ja-JP" sz="800" b="1" dirty="0"/>
              <a:t>é la impresión que está cr</a:t>
            </a:r>
            <a:r>
              <a:rPr lang="es-ES_tradnl" sz="800" b="1" dirty="0"/>
              <a:t>iticando al gobierno local ni a la religi</a:t>
            </a:r>
            <a:r>
              <a:rPr lang="es-ES_tradnl" altLang="ja-JP" sz="800" b="1" dirty="0"/>
              <a:t>ón. No haga ni diga nada que entorpezca su testimonio como cristiano.  Tenga una palabra clave para alertar a los miembros del equipo de que están tratando temas inapropiados. </a:t>
            </a:r>
            <a:endParaRPr lang="es-ES_tradnl" sz="800" b="1" dirty="0"/>
          </a:p>
          <a:p>
            <a:pPr>
              <a:lnSpc>
                <a:spcPct val="90000"/>
              </a:lnSpc>
              <a:buFont typeface="Times" pitchFamily="48" charset="0"/>
              <a:buChar char="•"/>
            </a:pPr>
            <a:r>
              <a:rPr lang="es-ES_tradnl" sz="800" b="1" dirty="0"/>
              <a:t>Evite visitar a otros cristianos o misioneros en su viaje, a menos que se lo pida el </a:t>
            </a:r>
            <a:r>
              <a:rPr lang="es-ES_tradnl" sz="800" b="1" dirty="0" err="1"/>
              <a:t>staff</a:t>
            </a:r>
            <a:r>
              <a:rPr lang="es-ES_tradnl" sz="800" b="1" dirty="0"/>
              <a:t> de la IMB. </a:t>
            </a:r>
          </a:p>
          <a:p>
            <a:pPr>
              <a:lnSpc>
                <a:spcPct val="90000"/>
              </a:lnSpc>
              <a:buFont typeface="Times" pitchFamily="48" charset="0"/>
              <a:buChar char="•"/>
            </a:pPr>
            <a:r>
              <a:rPr lang="es-ES_tradnl" sz="800" b="1" dirty="0"/>
              <a:t>Evite ser entrevistado o fotografiado por</a:t>
            </a:r>
            <a:r>
              <a:rPr lang="es-ES_tradnl" altLang="ja-JP" sz="800" b="1" dirty="0"/>
              <a:t> los medios de comunicación</a:t>
            </a:r>
            <a:endParaRPr lang="es-ES_tradnl" sz="800" b="1" dirty="0"/>
          </a:p>
          <a:p>
            <a:pPr>
              <a:lnSpc>
                <a:spcPct val="90000"/>
              </a:lnSpc>
              <a:buFont typeface="Times" pitchFamily="48" charset="0"/>
              <a:buChar char="•"/>
            </a:pPr>
            <a:r>
              <a:rPr lang="es-ES_tradnl" sz="800" b="1" dirty="0"/>
              <a:t>Siga la gu</a:t>
            </a:r>
            <a:r>
              <a:rPr lang="es-ES_tradnl" altLang="ja-JP" sz="800" b="1" dirty="0"/>
              <a:t>ía del Espíritu Santo. Siempre esté preparado para hablarle a otros de las Buenas Nuevas de </a:t>
            </a:r>
            <a:r>
              <a:rPr lang="es-ES_tradnl" sz="800" dirty="0"/>
              <a:t>Jesucristo. Esto es apropiado en un entorno personal o en grupos peque</a:t>
            </a:r>
            <a:r>
              <a:rPr lang="es-ES_tradnl" altLang="ja-JP" sz="800" dirty="0"/>
              <a:t>ños. </a:t>
            </a:r>
            <a:endParaRPr lang="es-ES_tradnl" sz="800" dirty="0"/>
          </a:p>
          <a:p>
            <a:pPr>
              <a:lnSpc>
                <a:spcPct val="80000"/>
              </a:lnSpc>
            </a:pPr>
            <a:endParaRPr lang="es-ES_tradnl" sz="800" dirty="0"/>
          </a:p>
          <a:p>
            <a:pPr>
              <a:lnSpc>
                <a:spcPct val="80000"/>
              </a:lnSpc>
              <a:buFont typeface="Symbol" pitchFamily="48" charset="2"/>
              <a:buNone/>
            </a:pPr>
            <a:r>
              <a:rPr lang="es-ES_tradnl" sz="800" b="1" dirty="0"/>
              <a:t>Presentador: </a:t>
            </a:r>
            <a:r>
              <a:rPr lang="es-ES_tradnl" sz="800" dirty="0"/>
              <a:t>¿Tienen alguna pregunta en cuanto a estas medidas?</a:t>
            </a:r>
          </a:p>
          <a:p>
            <a:pPr>
              <a:lnSpc>
                <a:spcPct val="80000"/>
              </a:lnSpc>
              <a:buFont typeface="Symbol" pitchFamily="48" charset="2"/>
              <a:buNone/>
            </a:pPr>
            <a:endParaRPr lang="es-ES_tradnl" sz="800" b="1" dirty="0"/>
          </a:p>
          <a:p>
            <a:pPr>
              <a:lnSpc>
                <a:spcPct val="80000"/>
              </a:lnSpc>
              <a:buFont typeface="Symbol" pitchFamily="48" charset="2"/>
              <a:buNone/>
            </a:pPr>
            <a:r>
              <a:rPr lang="es-ES_tradnl" sz="800" b="1" dirty="0"/>
              <a:t>Presentador: </a:t>
            </a:r>
            <a:r>
              <a:rPr lang="es-ES_tradnl" sz="800" dirty="0"/>
              <a:t>Div</a:t>
            </a:r>
            <a:r>
              <a:rPr lang="es-ES_tradnl" altLang="ja-JP" sz="800" dirty="0"/>
              <a:t>ídanse en grupos de</a:t>
            </a:r>
            <a:r>
              <a:rPr lang="es-ES_tradnl" sz="800" dirty="0"/>
              <a:t> 3 o 4 y escuchen este testimonio de </a:t>
            </a:r>
            <a:r>
              <a:rPr lang="es-ES_tradnl" sz="800" dirty="0" smtClean="0"/>
              <a:t>un estudiante voluntario </a:t>
            </a:r>
            <a:r>
              <a:rPr lang="es-ES_tradnl" sz="800" dirty="0"/>
              <a:t>de la IMB.</a:t>
            </a:r>
          </a:p>
          <a:p>
            <a:pPr>
              <a:lnSpc>
                <a:spcPct val="80000"/>
              </a:lnSpc>
              <a:buFont typeface="Symbol" pitchFamily="48" charset="2"/>
              <a:buNone/>
            </a:pPr>
            <a:r>
              <a:rPr lang="es-ES_tradnl" sz="800" dirty="0"/>
              <a:t>Lea la siguiente historia tomada de </a:t>
            </a:r>
            <a:r>
              <a:rPr lang="es-ES_tradnl" sz="800" i="1" dirty="0" smtClean="0"/>
              <a:t>My </a:t>
            </a:r>
            <a:r>
              <a:rPr lang="es-ES_tradnl" sz="800" i="1" dirty="0" err="1" smtClean="0"/>
              <a:t>life</a:t>
            </a:r>
            <a:r>
              <a:rPr lang="es-ES_tradnl" sz="800" i="1" dirty="0" smtClean="0"/>
              <a:t>, </a:t>
            </a:r>
            <a:r>
              <a:rPr lang="es-ES_tradnl" sz="800" i="1" dirty="0" err="1" smtClean="0"/>
              <a:t>His</a:t>
            </a:r>
            <a:r>
              <a:rPr lang="es-ES_tradnl" sz="800" i="1" dirty="0" smtClean="0"/>
              <a:t> </a:t>
            </a:r>
            <a:r>
              <a:rPr lang="es-ES_tradnl" sz="800" i="1" dirty="0" err="1" smtClean="0"/>
              <a:t>mission</a:t>
            </a:r>
            <a:r>
              <a:rPr lang="es-ES_tradnl" dirty="0" smtClean="0"/>
              <a:t>. </a:t>
            </a:r>
            <a:r>
              <a:rPr lang="es-ES_tradnl" sz="800" dirty="0"/>
              <a:t>(Nashville: </a:t>
            </a:r>
            <a:r>
              <a:rPr lang="es-ES_tradnl" sz="800" dirty="0" err="1"/>
              <a:t>Integrity</a:t>
            </a:r>
            <a:r>
              <a:rPr lang="es-ES_tradnl" sz="800" dirty="0"/>
              <a:t> </a:t>
            </a:r>
            <a:r>
              <a:rPr lang="es-ES_tradnl" sz="800" dirty="0" err="1"/>
              <a:t>Publishers</a:t>
            </a:r>
            <a:r>
              <a:rPr lang="es-ES_tradnl" sz="800" dirty="0"/>
              <a:t>, 2006), pp. 145-147:</a:t>
            </a:r>
          </a:p>
          <a:p>
            <a:pPr>
              <a:lnSpc>
                <a:spcPct val="80000"/>
              </a:lnSpc>
              <a:buFont typeface="Symbol" pitchFamily="48" charset="2"/>
              <a:buNone/>
            </a:pPr>
            <a:endParaRPr lang="es-ES_tradnl" sz="800" i="1" dirty="0"/>
          </a:p>
          <a:p>
            <a:pPr>
              <a:lnSpc>
                <a:spcPct val="80000"/>
              </a:lnSpc>
              <a:buFont typeface="Symbol" pitchFamily="48" charset="2"/>
              <a:buNone/>
            </a:pPr>
            <a:r>
              <a:rPr lang="es-ES_tradnl" sz="800" i="1" dirty="0"/>
              <a:t>James de la Universidad Johnson &amp; </a:t>
            </a:r>
            <a:r>
              <a:rPr lang="es-ES_tradnl" sz="800" i="1" dirty="0" err="1"/>
              <a:t>Wales</a:t>
            </a:r>
            <a:r>
              <a:rPr lang="es-ES_tradnl" sz="800" i="1" dirty="0"/>
              <a:t> comparte una experiencia personal del riesgo involucrado en las misiones:</a:t>
            </a:r>
            <a:endParaRPr lang="en-US" sz="800" i="1" dirty="0"/>
          </a:p>
          <a:p>
            <a:pPr>
              <a:lnSpc>
                <a:spcPct val="80000"/>
              </a:lnSpc>
            </a:pPr>
            <a:r>
              <a:rPr lang="en-US" sz="800" i="1" dirty="0"/>
              <a:t>La </a:t>
            </a:r>
            <a:r>
              <a:rPr lang="es-ES_tradnl" sz="800" i="1" dirty="0"/>
              <a:t>misi</a:t>
            </a:r>
            <a:r>
              <a:rPr lang="es-ES_tradnl" altLang="ja-JP" sz="800" i="1" dirty="0"/>
              <a:t>ón era entrar a un país cerrado de Asia del Sur con un DVD que presentaba el </a:t>
            </a:r>
            <a:r>
              <a:rPr lang="es-ES_tradnl" sz="800" i="1" dirty="0"/>
              <a:t>evangelio. Se nos dieron algunas instrucciones de qu</a:t>
            </a:r>
            <a:r>
              <a:rPr lang="es-ES_tradnl" altLang="ja-JP" sz="800" i="1" dirty="0"/>
              <a:t>é hacer si </a:t>
            </a:r>
            <a:r>
              <a:rPr lang="es-ES_tradnl" sz="800" i="1" dirty="0"/>
              <a:t>nos descubr</a:t>
            </a:r>
            <a:r>
              <a:rPr lang="es-ES_tradnl" altLang="ja-JP" sz="800" i="1" dirty="0"/>
              <a:t>ían con los </a:t>
            </a:r>
            <a:r>
              <a:rPr lang="es-ES_tradnl" sz="800" i="1" dirty="0" err="1"/>
              <a:t>DVDs</a:t>
            </a:r>
            <a:r>
              <a:rPr lang="es-ES_tradnl" sz="800" i="1" dirty="0"/>
              <a:t> en nuestro equipaje. Las ignor</a:t>
            </a:r>
            <a:r>
              <a:rPr lang="es-ES_tradnl" altLang="ja-JP" sz="800" i="1" dirty="0"/>
              <a:t>é casi todas, pensando que nadie sería arrestado por predicar el </a:t>
            </a:r>
            <a:r>
              <a:rPr lang="es-ES_tradnl" sz="800" i="1" dirty="0"/>
              <a:t>evangelio.</a:t>
            </a:r>
          </a:p>
          <a:p>
            <a:pPr>
              <a:lnSpc>
                <a:spcPct val="80000"/>
              </a:lnSpc>
            </a:pPr>
            <a:r>
              <a:rPr lang="es-ES_tradnl" sz="800" i="1" dirty="0"/>
              <a:t>Nuestra meta era colocar las pel</a:t>
            </a:r>
            <a:r>
              <a:rPr lang="es-ES_tradnl" altLang="ja-JP" sz="800" i="1" dirty="0"/>
              <a:t>ículas en los estantes de las tiendas de alquiler de v</a:t>
            </a:r>
            <a:r>
              <a:rPr lang="es-ES_tradnl" sz="800" i="1" dirty="0"/>
              <a:t>ídeos con la esperanza de que las encontraran. Tambi</a:t>
            </a:r>
            <a:r>
              <a:rPr lang="es-ES_tradnl" altLang="ja-JP" sz="800" i="1" dirty="0"/>
              <a:t>én colocamos los vídeos debajo de capas de ropa en las tiendas para que las encontraran una vez que hubiésemos salido del país. En la última ciudad, cometimos un error. Por nuestra prisa, nos topamos con la policía local. Nos interrogaron, retuvieron nuestros pasaportes y encontraron </a:t>
            </a:r>
            <a:r>
              <a:rPr lang="es-ES_tradnl" sz="800" i="1" dirty="0"/>
              <a:t>175 v</a:t>
            </a:r>
            <a:r>
              <a:rPr lang="es-ES_tradnl" altLang="ja-JP" sz="800" i="1" dirty="0"/>
              <a:t>ídeos en nuestro equipaje</a:t>
            </a:r>
            <a:r>
              <a:rPr lang="es-ES_tradnl" sz="800" i="1" dirty="0"/>
              <a:t>. Despu</a:t>
            </a:r>
            <a:r>
              <a:rPr lang="es-ES_tradnl" altLang="ja-JP" sz="800" i="1" dirty="0"/>
              <a:t>és de una noche de interrogación, los oficiales nos pidieron amablemente que permaneciéramos en la ciudad hasta la mañana para que el jefe de la policía pudiera resolver la situación. </a:t>
            </a:r>
            <a:r>
              <a:rPr lang="es-ES_tradnl" sz="800" i="1" dirty="0"/>
              <a:t>Rechazamos su ofrecimiento y les dijimos que ten</a:t>
            </a:r>
            <a:r>
              <a:rPr lang="es-ES_tradnl" altLang="ja-JP" sz="800" i="1" dirty="0"/>
              <a:t>íamos que irnos. Nos retuvieron por dos horas más y finalmente ofrecieron escoltarnos a otra ciudad. En el camino, nos detuvimos en una estación de servicio y nos preguntaron si teníamos hambre. Comencé a preguntarme por qué eran tan amables. La única conclusión a la llegué es que quizás nos querían llevar a una zona pequeña del desierto para dispararnos y asesinarnos y enterrarnos. Quizás sabían lo que estaba en esos </a:t>
            </a:r>
            <a:r>
              <a:rPr lang="es-ES_tradnl" sz="800" i="1" dirty="0" err="1"/>
              <a:t>DVDs.</a:t>
            </a:r>
            <a:r>
              <a:rPr lang="es-ES_tradnl" sz="800" i="1" dirty="0"/>
              <a:t> Seguramente saben que somos misioneros y quieren asesinarnos, pens</a:t>
            </a:r>
            <a:r>
              <a:rPr lang="es-ES_tradnl" altLang="ja-JP" sz="800" i="1" dirty="0"/>
              <a:t>é. Mi líder y yo nos sentamos en la parte de atrás de una </a:t>
            </a:r>
            <a:r>
              <a:rPr lang="es-ES_tradnl" altLang="ja-JP" sz="800" i="1" dirty="0" smtClean="0"/>
              <a:t>camioneta </a:t>
            </a:r>
            <a:r>
              <a:rPr lang="es-ES_tradnl" altLang="ja-JP" sz="800" i="1" dirty="0"/>
              <a:t>y oramos y leímos la Biblia. </a:t>
            </a:r>
          </a:p>
          <a:p>
            <a:pPr>
              <a:lnSpc>
                <a:spcPct val="80000"/>
              </a:lnSpc>
            </a:pPr>
            <a:endParaRPr lang="es-ES_tradnl" altLang="ja-JP" sz="800" i="1" dirty="0"/>
          </a:p>
          <a:p>
            <a:pPr>
              <a:lnSpc>
                <a:spcPct val="80000"/>
              </a:lnSpc>
            </a:pPr>
            <a:r>
              <a:rPr lang="es-ES_tradnl" altLang="ja-JP" sz="800" i="1" dirty="0"/>
              <a:t>Esa noche, tuve temor por mi vida. Anteriormente si alguien me hubiese preguntado si moriría por el evangelio, hubiese contestado con un sí muy entusiasta. </a:t>
            </a:r>
            <a:r>
              <a:rPr lang="es-ES_tradnl" sz="800" i="1" dirty="0"/>
              <a:t>Hasta esa noche, nunca antes hubiese sabido lo que eso significaba. El temor era algo real. ¿Hab</a:t>
            </a:r>
            <a:r>
              <a:rPr lang="es-ES_tradnl" altLang="ja-JP" sz="800" i="1" dirty="0"/>
              <a:t>ía cumplido todos los propósitos de Dios para mi vida? ¿Podía dejar atrás todo el mundo que conocía</a:t>
            </a:r>
            <a:r>
              <a:rPr lang="es-ES_tradnl" sz="800" i="1" dirty="0"/>
              <a:t>? Dios ten</a:t>
            </a:r>
            <a:r>
              <a:rPr lang="es-ES_tradnl" altLang="ja-JP" sz="800" i="1" dirty="0"/>
              <a:t>ía más preparado para mí que esto. Dios me dejó meditar egoístamente y pronto me interrumpió con: “Mi pasión es para Mi gloria. Mis planes para ti son perfectos”. </a:t>
            </a:r>
            <a:r>
              <a:rPr lang="es-ES_tradnl" sz="800" i="1" dirty="0"/>
              <a:t>Con tranquilidad, entend</a:t>
            </a:r>
            <a:r>
              <a:rPr lang="es-ES_tradnl" altLang="ja-JP" sz="800" i="1" dirty="0"/>
              <a:t>í que </a:t>
            </a:r>
            <a:r>
              <a:rPr lang="es-ES_tradnl" sz="800" i="1" dirty="0"/>
              <a:t>el evangelio era por lo que ten</a:t>
            </a:r>
            <a:r>
              <a:rPr lang="es-ES_tradnl" altLang="ja-JP" sz="800" i="1" dirty="0"/>
              <a:t>ía que vivir y morir. </a:t>
            </a:r>
            <a:r>
              <a:rPr lang="es-ES_tradnl" sz="800" i="1" dirty="0"/>
              <a:t> </a:t>
            </a:r>
          </a:p>
          <a:p>
            <a:pPr>
              <a:lnSpc>
                <a:spcPct val="80000"/>
              </a:lnSpc>
            </a:pPr>
            <a:r>
              <a:rPr lang="es-ES_tradnl" sz="800" i="1" dirty="0"/>
              <a:t>Nos llevaron a una oficina de asuntos </a:t>
            </a:r>
            <a:r>
              <a:rPr lang="es-ES_tradnl" sz="800" i="1" dirty="0" smtClean="0"/>
              <a:t>de </a:t>
            </a:r>
            <a:r>
              <a:rPr lang="es-ES_tradnl" sz="800" i="1" dirty="0" err="1" smtClean="0"/>
              <a:t>extranjeria</a:t>
            </a:r>
            <a:r>
              <a:rPr lang="es-ES_tradnl" sz="800" i="1" dirty="0" smtClean="0"/>
              <a:t> </a:t>
            </a:r>
            <a:r>
              <a:rPr lang="es-ES_tradnl" sz="800" i="1" dirty="0"/>
              <a:t>y nos pusieron en dos celdas peque</a:t>
            </a:r>
            <a:r>
              <a:rPr lang="es-ES_tradnl" altLang="ja-JP" sz="800" i="1" dirty="0"/>
              <a:t>ñas. Adentro había una pequeña cesta de basura </a:t>
            </a:r>
            <a:r>
              <a:rPr lang="es-ES_tradnl" sz="800" i="1" dirty="0"/>
              <a:t>llena de vasijas de comida vac</a:t>
            </a:r>
            <a:r>
              <a:rPr lang="es-ES_tradnl" altLang="ja-JP" sz="800" i="1" dirty="0"/>
              <a:t>ías</a:t>
            </a:r>
            <a:r>
              <a:rPr lang="es-ES_tradnl" sz="800" i="1" dirty="0"/>
              <a:t>, una jarra peque</a:t>
            </a:r>
            <a:r>
              <a:rPr lang="es-ES_tradnl" altLang="ja-JP" sz="800" i="1" dirty="0"/>
              <a:t>ña </a:t>
            </a:r>
            <a:r>
              <a:rPr lang="es-ES_tradnl" sz="800" i="1" dirty="0"/>
              <a:t>de agua, unas alfombras de bamb</a:t>
            </a:r>
            <a:r>
              <a:rPr lang="es-ES_tradnl" altLang="ja-JP" sz="800" i="1" dirty="0"/>
              <a:t>ú y más cucarachas de las que había visto en toda mi vida. Nos encerraron en la celda con mi guitarra, nuestros bolsos y una pequeña lonja de pan. También teníamos unas </a:t>
            </a:r>
            <a:r>
              <a:rPr lang="es-ES_tradnl" sz="800" i="1" dirty="0"/>
              <a:t>100 pel</a:t>
            </a:r>
            <a:r>
              <a:rPr lang="es-ES_tradnl" altLang="ja-JP" sz="800" i="1" dirty="0"/>
              <a:t>ículas todavía escondidas</a:t>
            </a:r>
            <a:r>
              <a:rPr lang="es-ES_tradnl" sz="800" i="1" dirty="0"/>
              <a:t>.</a:t>
            </a:r>
          </a:p>
          <a:p>
            <a:pPr>
              <a:lnSpc>
                <a:spcPct val="80000"/>
              </a:lnSpc>
            </a:pPr>
            <a:r>
              <a:rPr lang="es-ES_tradnl" sz="800" i="1" dirty="0"/>
              <a:t>Despu</a:t>
            </a:r>
            <a:r>
              <a:rPr lang="es-ES_tradnl" altLang="ja-JP" sz="800" i="1" dirty="0"/>
              <a:t>és de pasar la noche</a:t>
            </a:r>
            <a:r>
              <a:rPr lang="es-ES_tradnl" sz="800" i="1" dirty="0"/>
              <a:t>, nos llevaron a la persona a cargo y esperamos ansiosamente por unas 7 horas. Los flash de las c</a:t>
            </a:r>
            <a:r>
              <a:rPr lang="es-ES_tradnl" altLang="ja-JP" sz="800" i="1" dirty="0"/>
              <a:t>ámaras y los gritos de los reporteros nos saludaron. Nos dijeron que nos sentáramos en frente de las películas que habían confiscado. Nos interrogaron, pero nuestro líder nos había dicho que no habláramos. Ella </a:t>
            </a:r>
            <a:r>
              <a:rPr lang="es-ES_tradnl" sz="800" i="1" dirty="0"/>
              <a:t>recordaba que el coordinador del viaje nos dijo que si nos descubr</a:t>
            </a:r>
            <a:r>
              <a:rPr lang="es-ES_tradnl" altLang="ja-JP" sz="800" i="1" dirty="0"/>
              <a:t>ían, no debíamos decir nada a los medios. Los oficiales nos preguntaron:</a:t>
            </a:r>
            <a:r>
              <a:rPr lang="es-ES_tradnl" sz="800" i="1" dirty="0"/>
              <a:t> “¿Por qu</a:t>
            </a:r>
            <a:r>
              <a:rPr lang="es-ES_tradnl" altLang="ja-JP" sz="800" i="1" dirty="0"/>
              <a:t>é no nos están respondiendo? </a:t>
            </a:r>
            <a:r>
              <a:rPr lang="es-ES_tradnl" sz="800" i="1" dirty="0"/>
              <a:t>¿Acaso no saben que tenemos el poder de dejarlos en libertad o ponerlos en la c</a:t>
            </a:r>
            <a:r>
              <a:rPr lang="es-ES_tradnl" altLang="ja-JP" sz="800" i="1" dirty="0"/>
              <a:t>árcel? Lo que hicieron fue un crimen serio en nuestro país”. </a:t>
            </a:r>
          </a:p>
          <a:p>
            <a:pPr>
              <a:lnSpc>
                <a:spcPct val="80000"/>
              </a:lnSpc>
            </a:pPr>
            <a:endParaRPr lang="es-ES_tradnl" altLang="ja-JP" sz="800" i="1" dirty="0"/>
          </a:p>
          <a:p>
            <a:pPr>
              <a:lnSpc>
                <a:spcPct val="80000"/>
              </a:lnSpc>
            </a:pPr>
            <a:r>
              <a:rPr lang="es-ES_tradnl" altLang="ja-JP" sz="800" i="1" dirty="0"/>
              <a:t>Después de unas horas, nos llevaron a la frontera y fuimos liberados. Llenos de gozo, cantamos alabanzas. Habíamos predicado la palabra y vivimos para contarlo. </a:t>
            </a:r>
          </a:p>
          <a:p>
            <a:pPr>
              <a:lnSpc>
                <a:spcPct val="80000"/>
              </a:lnSpc>
            </a:pPr>
            <a:endParaRPr lang="es-ES_tradnl" sz="800" b="1" dirty="0"/>
          </a:p>
          <a:p>
            <a:pPr>
              <a:lnSpc>
                <a:spcPct val="80000"/>
              </a:lnSpc>
            </a:pPr>
            <a:r>
              <a:rPr lang="es-ES_tradnl" sz="800" b="1" dirty="0"/>
              <a:t>Presentador: </a:t>
            </a:r>
            <a:r>
              <a:rPr lang="es-ES_tradnl" sz="800" dirty="0"/>
              <a:t>Como grupo, discutan las respuestas correctas del equipo en la crisis y c</a:t>
            </a:r>
            <a:r>
              <a:rPr lang="es-ES_tradnl" altLang="ja-JP" sz="800" dirty="0"/>
              <a:t>ómo la situación se pudo prevenir. </a:t>
            </a:r>
            <a:r>
              <a:rPr lang="es-ES_tradnl" altLang="ja-JP" sz="800" dirty="0" smtClean="0"/>
              <a:t>  </a:t>
            </a:r>
            <a:r>
              <a:rPr lang="es-ES_tradnl" sz="800" dirty="0" smtClean="0"/>
              <a:t>(</a:t>
            </a:r>
            <a:r>
              <a:rPr lang="es-ES_tradnl" sz="800" dirty="0"/>
              <a:t>Despu</a:t>
            </a:r>
            <a:r>
              <a:rPr lang="es-ES_tradnl" altLang="ja-JP" sz="800" dirty="0"/>
              <a:t>és de unos</a:t>
            </a:r>
            <a:r>
              <a:rPr lang="es-ES_tradnl" sz="800" dirty="0"/>
              <a:t> 3 a 4 minutos) </a:t>
            </a:r>
            <a:r>
              <a:rPr lang="es-ES_tradnl" sz="800" i="1" dirty="0"/>
              <a:t>P</a:t>
            </a:r>
            <a:r>
              <a:rPr lang="es-ES_tradnl" altLang="ja-JP" sz="800" i="1" dirty="0"/>
              <a:t>ídale a los grupos que compartan con todo el grupo las soluciones que idearon para la situación de este equipo. Escríbalas en una pizarra, si es posible. </a:t>
            </a:r>
            <a:r>
              <a:rPr lang="es-ES_tradnl" sz="800" i="1" dirty="0"/>
              <a:t> </a:t>
            </a:r>
          </a:p>
          <a:p>
            <a:pPr>
              <a:lnSpc>
                <a:spcPct val="80000"/>
              </a:lnSpc>
            </a:pPr>
            <a:endParaRPr lang="es-ES_tradnl" sz="800" b="1" dirty="0"/>
          </a:p>
          <a:p>
            <a:pPr>
              <a:lnSpc>
                <a:spcPct val="80000"/>
              </a:lnSpc>
            </a:pPr>
            <a:r>
              <a:rPr lang="es-ES_tradnl" sz="800" b="1" dirty="0"/>
              <a:t>Presentador: </a:t>
            </a:r>
            <a:r>
              <a:rPr lang="es-ES_tradnl" sz="800" dirty="0"/>
              <a:t>Algo que queremos recordar es que cada miembro de equipo necesita tomar en serio el plan de crisis. P</a:t>
            </a:r>
            <a:r>
              <a:rPr lang="es-ES_tradnl" altLang="ja-JP" sz="800" dirty="0"/>
              <a:t>ídale a alguien del grupo que lea </a:t>
            </a:r>
            <a:r>
              <a:rPr lang="es-ES_tradnl" sz="800" dirty="0"/>
              <a:t>Mateo 10:16. Pregunte lo que significa ser “</a:t>
            </a:r>
            <a:r>
              <a:rPr lang="es-ES_tradnl" sz="1000" dirty="0"/>
              <a:t>prudentes como serpientes, y sencillos como palomas</a:t>
            </a:r>
            <a:r>
              <a:rPr lang="es-ES_tradnl" altLang="ja-JP" sz="1000" dirty="0"/>
              <a:t>”</a:t>
            </a:r>
            <a:r>
              <a:rPr lang="es-ES_tradnl" sz="1000" dirty="0"/>
              <a:t> en el contexto de misiones y situaciones de seguridad. Preg</a:t>
            </a:r>
            <a:r>
              <a:rPr lang="es-ES_tradnl" altLang="ja-JP" sz="1000" dirty="0"/>
              <a:t>úntele a los miembros si eso es lo mismo que negar la fe </a:t>
            </a:r>
            <a:r>
              <a:rPr lang="es-ES_tradnl" sz="800" dirty="0"/>
              <a:t>(Trate de ayudarlos a entender que ser prudentes es diferente a negar la fe)</a:t>
            </a:r>
            <a:endParaRPr lang="en-US" sz="8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078B9-7EF9-413C-8C29-A87634DD72CF}" type="slidenum">
              <a:rPr lang="en-US"/>
              <a:pPr/>
              <a:t>42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pPr marL="228600" indent="-228600"/>
            <a:r>
              <a:rPr lang="es-ES_tradnl" b="1" dirty="0"/>
              <a:t>Presentador: </a:t>
            </a:r>
            <a:r>
              <a:rPr lang="es-ES_tradnl" dirty="0"/>
              <a:t>Estas son algunas sugerencias para compartir el evangelio en zonas restringidas:</a:t>
            </a:r>
          </a:p>
          <a:p>
            <a:pPr marL="228600" indent="-228600">
              <a:buFontTx/>
              <a:buChar char="•"/>
            </a:pPr>
            <a:r>
              <a:rPr lang="es-ES_tradnl" dirty="0"/>
              <a:t>Ore por sabidur</a:t>
            </a:r>
            <a:r>
              <a:rPr lang="es-ES_tradnl" altLang="ja-JP" dirty="0"/>
              <a:t>ía y sensibilidad</a:t>
            </a:r>
            <a:r>
              <a:rPr lang="es-ES_tradnl" i="1" dirty="0"/>
              <a:t>. </a:t>
            </a:r>
            <a:r>
              <a:rPr lang="es-ES_tradnl" dirty="0"/>
              <a:t>Ore para que el Señor abra puertas de oportunidad para compartir el evangelio apropiadamente.</a:t>
            </a:r>
          </a:p>
          <a:p>
            <a:pPr marL="228600" indent="-228600">
              <a:buFontTx/>
              <a:buChar char="•"/>
            </a:pPr>
            <a:r>
              <a:rPr lang="es-ES_tradnl" dirty="0"/>
              <a:t>Recuerde el latido del coraz</a:t>
            </a:r>
            <a:r>
              <a:rPr lang="es-ES_tradnl" altLang="ja-JP" dirty="0"/>
              <a:t>ón del cielo</a:t>
            </a:r>
            <a:r>
              <a:rPr lang="es-ES_tradnl" i="1" dirty="0"/>
              <a:t>.</a:t>
            </a:r>
            <a:r>
              <a:rPr lang="es-ES_tradnl" dirty="0"/>
              <a:t> Romanos 10:13 afirma: “porque todo aquel que invocare el nombre del Señor, será salvo”. El Padre nos ha invitado a ser parte de Su incre</a:t>
            </a:r>
            <a:r>
              <a:rPr lang="es-ES_tradnl" altLang="ja-JP" dirty="0"/>
              <a:t>íble obra en la cosecha!</a:t>
            </a:r>
            <a:endParaRPr lang="es-ES_tradnl" dirty="0"/>
          </a:p>
          <a:p>
            <a:pPr marL="228600" indent="-228600">
              <a:buFontTx/>
              <a:buChar char="•"/>
            </a:pPr>
            <a:r>
              <a:rPr lang="es-ES_tradnl" dirty="0"/>
              <a:t>Responda a las preguntas que le hagan us</a:t>
            </a:r>
            <a:r>
              <a:rPr lang="es-ES_tradnl" altLang="ja-JP" dirty="0"/>
              <a:t>ándolo como una oportunidad para compartir su testimonio. </a:t>
            </a:r>
            <a:r>
              <a:rPr lang="es-ES_tradnl" dirty="0"/>
              <a:t>El Espíritu Santo ya est</a:t>
            </a:r>
            <a:r>
              <a:rPr lang="es-ES_tradnl" altLang="ja-JP" dirty="0"/>
              <a:t>á trabajando en los corazones de las personas que conocemos. Al preguntar sobre su visita, prudentemente comparta su testimonio</a:t>
            </a:r>
            <a:r>
              <a:rPr lang="es-ES_tradnl" dirty="0"/>
              <a:t>. No dude en decirle a las personas que usted es un seguidor de Cristo y lo que eso significa.</a:t>
            </a:r>
          </a:p>
          <a:p>
            <a:pPr marL="228600" indent="-228600">
              <a:buFontTx/>
              <a:buChar char="•"/>
            </a:pPr>
            <a:r>
              <a:rPr lang="es-ES_tradnl" dirty="0"/>
              <a:t>Siempre busque el consejo del personal en el campo en cuanto a las maneras apropiadas de testificar en una cultura en particular. Se puede obsequiar una Biblia, pero tome precauci</a:t>
            </a:r>
            <a:r>
              <a:rPr lang="es-ES_tradnl" altLang="ja-JP" dirty="0"/>
              <a:t>ón de no llevar grandes cantidades </a:t>
            </a:r>
            <a:r>
              <a:rPr lang="es-ES_tradnl" altLang="ja-JP" dirty="0" smtClean="0"/>
              <a:t>de </a:t>
            </a:r>
            <a:r>
              <a:rPr lang="es-ES_tradnl" altLang="ja-JP" dirty="0"/>
              <a:t>Biblias en zonas restringidas. El personal de campo podrá darle las recomendaciones al respecto.</a:t>
            </a:r>
            <a:endParaRPr lang="es-ES_tradnl" dirty="0"/>
          </a:p>
          <a:p>
            <a:pPr marL="228600" indent="-228600">
              <a:buFontTx/>
              <a:buChar char="•"/>
            </a:pPr>
            <a:endParaRPr lang="es-ES_tradnl" dirty="0"/>
          </a:p>
          <a:p>
            <a:pPr marL="228600" indent="-228600"/>
            <a:r>
              <a:rPr lang="es-ES_tradnl" b="1" dirty="0"/>
              <a:t>Presentador: </a:t>
            </a:r>
            <a:r>
              <a:rPr lang="es-ES_tradnl" dirty="0"/>
              <a:t>Su plataforma en el extranjero es de “turista” y el motivo de su viaje debe ser algo general como </a:t>
            </a:r>
            <a:r>
              <a:rPr lang="es-ES_tradnl" altLang="ja-JP" dirty="0" smtClean="0"/>
              <a:t>“turismo</a:t>
            </a:r>
            <a:r>
              <a:rPr lang="es-ES_tradnl" dirty="0"/>
              <a:t>”, </a:t>
            </a:r>
            <a:r>
              <a:rPr lang="es-ES_tradnl" dirty="0" smtClean="0"/>
              <a:t>“educación” </a:t>
            </a:r>
            <a:r>
              <a:rPr lang="es-ES_tradnl" dirty="0"/>
              <a:t>o </a:t>
            </a:r>
            <a:r>
              <a:rPr lang="es-ES_tradnl" dirty="0" smtClean="0"/>
              <a:t>“vacaciones</a:t>
            </a:r>
            <a:r>
              <a:rPr lang="es-ES_tradnl" dirty="0"/>
              <a:t>”.</a:t>
            </a:r>
          </a:p>
          <a:p>
            <a:pPr marL="228600" indent="-228600"/>
            <a:endParaRPr lang="en-US" b="1"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752F5-B17E-4A50-8157-05EC68A9E8E6}" type="slidenum">
              <a:rPr lang="en-US"/>
              <a:pPr/>
              <a:t>43</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marL="228600" indent="-228600"/>
            <a:r>
              <a:rPr lang="es-ES_tradnl" b="1" dirty="0"/>
              <a:t>Presentador: </a:t>
            </a:r>
            <a:r>
              <a:rPr lang="es-ES_tradnl" dirty="0"/>
              <a:t>Todas las medidas de seguridad se deben prever al planear un viaje misionero. Esta preparaci</a:t>
            </a:r>
            <a:r>
              <a:rPr lang="es-ES_tradnl" altLang="ja-JP" dirty="0"/>
              <a:t>ón incluye llenar la planilla del convenio liberación de responsabilidad</a:t>
            </a:r>
            <a:r>
              <a:rPr lang="es-ES_tradnl" dirty="0"/>
              <a:t>, inscribirse con la embajada de los Estados Unidos en el pa</a:t>
            </a:r>
            <a:r>
              <a:rPr lang="es-ES_tradnl" altLang="ja-JP" dirty="0"/>
              <a:t>ís de destino </a:t>
            </a:r>
            <a:r>
              <a:rPr lang="es-ES_tradnl" dirty="0"/>
              <a:t>(visite </a:t>
            </a:r>
            <a:r>
              <a:rPr lang="es-ES_tradnl" dirty="0">
                <a:hlinkClick r:id="rId3"/>
              </a:rPr>
              <a:t>usembassy.state.gov</a:t>
            </a:r>
            <a:r>
              <a:rPr lang="es-ES_tradnl" dirty="0"/>
              <a:t>  y haga clic en el </a:t>
            </a:r>
            <a:r>
              <a:rPr lang="es-ES_tradnl" dirty="0" smtClean="0"/>
              <a:t>v</a:t>
            </a:r>
            <a:r>
              <a:rPr lang="es-ES_tradnl" altLang="ja-JP" dirty="0" smtClean="0"/>
              <a:t>ínculo </a:t>
            </a:r>
            <a:r>
              <a:rPr lang="es-ES_tradnl" dirty="0" smtClean="0"/>
              <a:t>del </a:t>
            </a:r>
            <a:r>
              <a:rPr lang="es-ES_tradnl" dirty="0"/>
              <a:t>pa</a:t>
            </a:r>
            <a:r>
              <a:rPr lang="es-ES_tradnl" altLang="ja-JP" dirty="0"/>
              <a:t>ís</a:t>
            </a:r>
            <a:r>
              <a:rPr lang="es-ES_tradnl" dirty="0"/>
              <a:t>), monitorear la informaci</a:t>
            </a:r>
            <a:r>
              <a:rPr lang="es-ES_tradnl" altLang="ja-JP" dirty="0"/>
              <a:t>ón del portal web del Departamento de Estado en cuanto a advertencias de viajes</a:t>
            </a:r>
            <a:r>
              <a:rPr lang="es-ES_tradnl" dirty="0"/>
              <a:t> (</a:t>
            </a:r>
            <a:r>
              <a:rPr lang="es-ES_tradnl" dirty="0">
                <a:hlinkClick r:id="rId4"/>
              </a:rPr>
              <a:t>travel.state.gov/</a:t>
            </a:r>
            <a:r>
              <a:rPr lang="es-ES_tradnl" dirty="0" err="1">
                <a:hlinkClick r:id="rId4"/>
              </a:rPr>
              <a:t>travel</a:t>
            </a:r>
            <a:r>
              <a:rPr lang="es-ES_tradnl" dirty="0">
                <a:hlinkClick r:id="rId4"/>
              </a:rPr>
              <a:t>/</a:t>
            </a:r>
            <a:r>
              <a:rPr lang="es-ES_tradnl" dirty="0" err="1">
                <a:hlinkClick r:id="rId4"/>
              </a:rPr>
              <a:t>cis_pa_tw</a:t>
            </a:r>
            <a:r>
              <a:rPr lang="es-ES_tradnl" dirty="0">
                <a:hlinkClick r:id="rId4"/>
              </a:rPr>
              <a:t>/</a:t>
            </a:r>
            <a:r>
              <a:rPr lang="es-ES_tradnl" dirty="0" err="1">
                <a:hlinkClick r:id="rId4"/>
              </a:rPr>
              <a:t>tw</a:t>
            </a:r>
            <a:r>
              <a:rPr lang="es-ES_tradnl" dirty="0">
                <a:hlinkClick r:id="rId4"/>
              </a:rPr>
              <a:t>/tw_1764.html</a:t>
            </a:r>
            <a:r>
              <a:rPr lang="es-ES_tradnl" dirty="0"/>
              <a:t>), y obtener un seguro m</a:t>
            </a:r>
            <a:r>
              <a:rPr lang="es-ES_tradnl" altLang="ja-JP" dirty="0"/>
              <a:t>édico que requiere la IMB </a:t>
            </a:r>
            <a:r>
              <a:rPr lang="es-ES_tradnl" dirty="0"/>
              <a:t>(visite aantil.com).</a:t>
            </a:r>
          </a:p>
          <a:p>
            <a:pPr marL="228600" indent="-228600"/>
            <a:endParaRPr lang="en-US" b="1"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33E16-DAE7-4220-84C9-8153AEB096D4}" type="slidenum">
              <a:rPr lang="en-US"/>
              <a:pPr/>
              <a:t>44</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s-ES_tradnl" b="1" dirty="0"/>
              <a:t>Presentador: </a:t>
            </a:r>
            <a:r>
              <a:rPr lang="es-ES_tradnl" dirty="0"/>
              <a:t>Si usted se encuentra en una situaci</a:t>
            </a:r>
            <a:r>
              <a:rPr lang="es-ES_tradnl" altLang="ja-JP" dirty="0"/>
              <a:t>ón de crisis durante </a:t>
            </a:r>
            <a:r>
              <a:rPr lang="es-ES_tradnl" dirty="0"/>
              <a:t>un viaje misionero, recuerde lo siguiente:</a:t>
            </a:r>
          </a:p>
          <a:p>
            <a:pPr>
              <a:buFont typeface="Times" pitchFamily="48" charset="0"/>
              <a:buChar char="•"/>
            </a:pPr>
            <a:r>
              <a:rPr lang="es-ES_tradnl" sz="1000" b="1" dirty="0"/>
              <a:t>Estabilizar y asegurar la situaci</a:t>
            </a:r>
            <a:r>
              <a:rPr lang="es-ES_tradnl" altLang="ja-JP" sz="1000" b="1" dirty="0"/>
              <a:t>ón. Guardar la calma. </a:t>
            </a:r>
            <a:endParaRPr lang="es-ES_tradnl" sz="1000" b="1" dirty="0"/>
          </a:p>
          <a:p>
            <a:pPr>
              <a:buFont typeface="Times" pitchFamily="48" charset="0"/>
              <a:buChar char="•"/>
            </a:pPr>
            <a:r>
              <a:rPr lang="es-ES_tradnl" sz="1000" b="1" dirty="0"/>
              <a:t>Tomar el liderazgo. El l</a:t>
            </a:r>
            <a:r>
              <a:rPr lang="es-ES_tradnl" altLang="ja-JP" sz="1000" b="1" dirty="0"/>
              <a:t>íder está a cargo de esa situación. </a:t>
            </a:r>
            <a:endParaRPr lang="es-ES_tradnl" sz="1000" b="1" dirty="0"/>
          </a:p>
          <a:p>
            <a:pPr>
              <a:buFont typeface="Times" pitchFamily="48" charset="0"/>
              <a:buChar char="•"/>
            </a:pPr>
            <a:r>
              <a:rPr lang="es-ES_tradnl" sz="1000" b="1" dirty="0"/>
              <a:t>Evaluar la situaci</a:t>
            </a:r>
            <a:r>
              <a:rPr lang="es-ES_tradnl" altLang="ja-JP" sz="1000" b="1" dirty="0"/>
              <a:t>ón y obtener ayuda. </a:t>
            </a:r>
            <a:endParaRPr lang="es-ES_tradnl" sz="1000" b="1" dirty="0"/>
          </a:p>
          <a:p>
            <a:pPr>
              <a:buFont typeface="Times" pitchFamily="48" charset="0"/>
              <a:buChar char="•"/>
            </a:pPr>
            <a:r>
              <a:rPr lang="es-ES_tradnl" sz="1000" b="1" dirty="0"/>
              <a:t>Notificar a quienes necesitan saber de acuerdo con la lista de informaci</a:t>
            </a:r>
            <a:r>
              <a:rPr lang="es-ES_tradnl" altLang="ja-JP" sz="1000" b="1" dirty="0"/>
              <a:t>ón de contactos. </a:t>
            </a:r>
            <a:endParaRPr lang="es-ES_tradnl" sz="1000" b="1" dirty="0"/>
          </a:p>
          <a:p>
            <a:pPr>
              <a:buFont typeface="Times" pitchFamily="48" charset="0"/>
              <a:buChar char="•"/>
            </a:pPr>
            <a:r>
              <a:rPr lang="es-ES_tradnl" sz="1000" b="1" dirty="0"/>
              <a:t>Documentar todos los detalles de la situaci</a:t>
            </a:r>
            <a:r>
              <a:rPr lang="es-ES_tradnl" altLang="ja-JP" sz="1000" b="1" dirty="0"/>
              <a:t>ón, personas involucradas, fecha, hora, respuesta.</a:t>
            </a:r>
            <a:endParaRPr lang="es-ES_tradnl" sz="1000" b="1" dirty="0"/>
          </a:p>
          <a:p>
            <a:pPr>
              <a:buFont typeface="Times" pitchFamily="48" charset="0"/>
              <a:buChar char="•"/>
            </a:pPr>
            <a:r>
              <a:rPr lang="es-ES_tradnl" sz="1000" b="1" dirty="0"/>
              <a:t>Y ORAR. La oraci</a:t>
            </a:r>
            <a:r>
              <a:rPr lang="es-ES_tradnl" altLang="ja-JP" sz="1000" b="1" dirty="0"/>
              <a:t>ón es la primera línea de ayuda en un momento de crisis, y es lo que tranquiliza al equipo. </a:t>
            </a:r>
            <a:endParaRPr lang="es-ES_tradnl" sz="1000" b="1"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B967A-7DD5-4677-AAD3-E7B297F9C98D}" type="slidenum">
              <a:rPr lang="en-US"/>
              <a:pPr/>
              <a:t>45</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s-ES_tradnl" b="1" dirty="0"/>
              <a:t>Presentador: </a:t>
            </a:r>
            <a:r>
              <a:rPr lang="es-ES_tradnl" dirty="0"/>
              <a:t>Si se presenta alguna c</a:t>
            </a:r>
            <a:r>
              <a:rPr lang="es-ES_tradnl" altLang="ja-JP" dirty="0"/>
              <a:t>risis de emergencia</a:t>
            </a:r>
            <a:r>
              <a:rPr lang="es-ES_tradnl" dirty="0"/>
              <a:t>, y el desalojo es inevitable y requerido por la embajada de los EE.UU., el personal en el campo y el líder del equipo se involucrar</a:t>
            </a:r>
            <a:r>
              <a:rPr lang="es-ES_tradnl" altLang="ja-JP" dirty="0"/>
              <a:t>án en el proceso de decisiones. Es imperativo tener un plan de emergencia y estar consciente que una crisis a gran escala es posible, especialmente en zonas restringidas al evangelio. Esto es especialmente necesario cuando se ha cortado el acceso a la comunicación. Su equipo y el personal en el campo </a:t>
            </a:r>
            <a:r>
              <a:rPr lang="es-ES_tradnl" dirty="0"/>
              <a:t>tendr</a:t>
            </a:r>
            <a:r>
              <a:rPr lang="es-ES_tradnl" altLang="ja-JP" dirty="0"/>
              <a:t>án que tomar decisiones sabias y a veces rápidas. </a:t>
            </a:r>
            <a:r>
              <a:rPr lang="es-ES_tradnl" dirty="0"/>
              <a:t> </a:t>
            </a:r>
          </a:p>
          <a:p>
            <a:endParaRPr lang="es-ES_tradnl" b="1" dirty="0"/>
          </a:p>
          <a:p>
            <a:r>
              <a:rPr lang="es-ES_tradnl" b="1" dirty="0"/>
              <a:t>Presentador: </a:t>
            </a:r>
            <a:r>
              <a:rPr lang="es-ES_tradnl" dirty="0"/>
              <a:t>¿Algunas preguntas?</a:t>
            </a:r>
          </a:p>
          <a:p>
            <a:endParaRPr lang="es-ES_tradnl" i="1" dirty="0"/>
          </a:p>
          <a:p>
            <a:r>
              <a:rPr lang="es-ES_tradnl" i="1" dirty="0"/>
              <a:t>Cierre con una oración.</a:t>
            </a:r>
            <a:endParaRPr lang="en-US" i="1"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79C72-F5F1-4B98-AFC5-BABFD82A18E4}" type="slidenum">
              <a:rPr lang="en-US"/>
              <a:pPr/>
              <a:t>46</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s-ES_tradnl" i="1" dirty="0"/>
              <a:t>Comience con una oración.</a:t>
            </a:r>
          </a:p>
          <a:p>
            <a:endParaRPr lang="es-ES_tradnl" b="1" dirty="0"/>
          </a:p>
          <a:p>
            <a:r>
              <a:rPr lang="es-ES_tradnl" b="1" dirty="0"/>
              <a:t>Presentador: </a:t>
            </a:r>
            <a:r>
              <a:rPr lang="es-ES_tradnl" dirty="0"/>
              <a:t>Hemos visto este vers</a:t>
            </a:r>
            <a:r>
              <a:rPr lang="es-ES_tradnl" altLang="ja-JP" dirty="0"/>
              <a:t>ículo anteriormente</a:t>
            </a:r>
            <a:r>
              <a:rPr lang="es-ES_tradnl" dirty="0"/>
              <a:t>. Filipenses 4:19 afirma: </a:t>
            </a:r>
            <a:r>
              <a:rPr lang="es-ES_tradnl" i="1" dirty="0" smtClean="0"/>
              <a:t>Mi </a:t>
            </a:r>
            <a:r>
              <a:rPr lang="es-ES_tradnl" i="1" dirty="0"/>
              <a:t>Dios, pues, suplirá todo lo que os falta conforme a sus riquezas en gloria en Cristo </a:t>
            </a:r>
            <a:r>
              <a:rPr lang="es-ES_tradnl" i="1" dirty="0" smtClean="0"/>
              <a:t>Jesús. </a:t>
            </a:r>
            <a:r>
              <a:rPr lang="es-ES_tradnl" dirty="0"/>
              <a:t>Si Dios est</a:t>
            </a:r>
            <a:r>
              <a:rPr lang="es-ES_tradnl" altLang="ja-JP" dirty="0"/>
              <a:t>á llamando a alguien a servir como </a:t>
            </a:r>
            <a:r>
              <a:rPr lang="es-ES_tradnl" dirty="0"/>
              <a:t>voluntario en un viaje misionero, esa persona no debe</a:t>
            </a:r>
            <a:r>
              <a:rPr lang="es-ES_tradnl" altLang="ja-JP" dirty="0"/>
              <a:t> permitir que las finanzas sean un obstáculo para ir. Dios proveerá de muchas formas.  ¿Por qué cree que los </a:t>
            </a:r>
            <a:r>
              <a:rPr lang="es-ES_tradnl" dirty="0"/>
              <a:t>cristianos apoyan a las misiones?</a:t>
            </a:r>
            <a:endParaRPr lang="es-ES_tradnl" b="1" dirty="0"/>
          </a:p>
          <a:p>
            <a:endParaRPr lang="en-US" i="1"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4129A-773B-4A9C-9B68-9D1217141B1B}" type="slidenum">
              <a:rPr lang="en-US"/>
              <a:pPr/>
              <a:t>47</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s-ES_tradnl" b="1" dirty="0"/>
              <a:t>Presentador: </a:t>
            </a:r>
          </a:p>
          <a:p>
            <a:pPr>
              <a:buFont typeface="Times" pitchFamily="48" charset="0"/>
              <a:buChar char="•"/>
            </a:pPr>
            <a:r>
              <a:rPr lang="es-ES_tradnl" sz="1000" b="1" dirty="0"/>
              <a:t>B</a:t>
            </a:r>
            <a:r>
              <a:rPr lang="es-ES_tradnl" altLang="ja-JP" sz="1000" b="1" dirty="0"/>
              <a:t>íblico</a:t>
            </a:r>
            <a:r>
              <a:rPr lang="es-ES_tradnl" sz="1000" b="1" dirty="0"/>
              <a:t> (2 Corintios 8:1-5) </a:t>
            </a:r>
            <a:r>
              <a:rPr lang="es-ES_tradnl" dirty="0"/>
              <a:t>Debemos recordar que ofrendar para las misiones es </a:t>
            </a:r>
            <a:r>
              <a:rPr lang="es-ES_tradnl" dirty="0" smtClean="0"/>
              <a:t>b</a:t>
            </a:r>
            <a:r>
              <a:rPr lang="es-ES_tradnl" altLang="ja-JP" dirty="0" smtClean="0"/>
              <a:t>íblico</a:t>
            </a:r>
            <a:r>
              <a:rPr lang="es-ES_tradnl" dirty="0"/>
              <a:t>. </a:t>
            </a:r>
            <a:r>
              <a:rPr lang="es-ES_tradnl" i="1" dirty="0"/>
              <a:t>P</a:t>
            </a:r>
            <a:r>
              <a:rPr lang="es-ES_tradnl" altLang="ja-JP" i="1" dirty="0"/>
              <a:t>ídale a</a:t>
            </a:r>
            <a:r>
              <a:rPr lang="es-ES_tradnl" i="1" dirty="0"/>
              <a:t> un voluntario que lea 2 Corintios 8:1-5. </a:t>
            </a:r>
            <a:r>
              <a:rPr lang="es-ES_tradnl" dirty="0"/>
              <a:t>El Nuevo Testamento est</a:t>
            </a:r>
            <a:r>
              <a:rPr lang="es-ES_tradnl" altLang="ja-JP" dirty="0"/>
              <a:t>á lleno de ejemplos de cómo el pueblo de Dios ofrendaba para sostener las misiones</a:t>
            </a:r>
            <a:r>
              <a:rPr lang="es-ES_tradnl" dirty="0"/>
              <a:t>.</a:t>
            </a:r>
          </a:p>
          <a:p>
            <a:pPr>
              <a:buFont typeface="Times" pitchFamily="48" charset="0"/>
              <a:buChar char="•"/>
            </a:pPr>
            <a:endParaRPr lang="es-ES_tradnl" sz="1000" b="1" dirty="0"/>
          </a:p>
          <a:p>
            <a:pPr>
              <a:buFont typeface="Times" pitchFamily="48" charset="0"/>
              <a:buChar char="•"/>
            </a:pPr>
            <a:r>
              <a:rPr lang="es-ES_tradnl" sz="1000" b="1" dirty="0"/>
              <a:t>Pr</a:t>
            </a:r>
            <a:r>
              <a:rPr lang="es-ES_tradnl" altLang="ja-JP" sz="1000" b="1" dirty="0"/>
              <a:t>áctico: </a:t>
            </a:r>
            <a:r>
              <a:rPr lang="es-ES_tradnl" dirty="0"/>
              <a:t>Ofrendar para las misiones tambi</a:t>
            </a:r>
            <a:r>
              <a:rPr lang="es-ES_tradnl" altLang="ja-JP" dirty="0"/>
              <a:t>én es </a:t>
            </a:r>
            <a:r>
              <a:rPr lang="es-ES_tradnl" altLang="ja-JP" dirty="0" smtClean="0"/>
              <a:t>práctico</a:t>
            </a:r>
            <a:r>
              <a:rPr lang="es-ES_tradnl" dirty="0"/>
              <a:t>. Apoyar a los misioneros y a los equipos misioneros les da la libertad a los obreros para dedicarse a trabajar en la cosecha. </a:t>
            </a:r>
          </a:p>
          <a:p>
            <a:pPr>
              <a:buFont typeface="Times" pitchFamily="48" charset="0"/>
              <a:buChar char="•"/>
            </a:pPr>
            <a:endParaRPr lang="es-ES_tradnl" sz="1000" b="1" dirty="0"/>
          </a:p>
          <a:p>
            <a:pPr>
              <a:buFont typeface="Times" pitchFamily="48" charset="0"/>
              <a:buChar char="•"/>
            </a:pPr>
            <a:r>
              <a:rPr lang="es-ES_tradnl" sz="1000" b="1" dirty="0"/>
              <a:t>Espiritual (2 Corintios 9:7): </a:t>
            </a:r>
            <a:r>
              <a:rPr lang="es-ES_tradnl" dirty="0" smtClean="0"/>
              <a:t>Es espiritual</a:t>
            </a:r>
            <a:r>
              <a:rPr lang="es-ES_tradnl" dirty="0"/>
              <a:t>. </a:t>
            </a:r>
            <a:r>
              <a:rPr lang="es-ES_tradnl" i="1" dirty="0"/>
              <a:t>Pídale a alguien que lea 2 Corintios 9:7</a:t>
            </a:r>
            <a:r>
              <a:rPr lang="es-ES_tradnl" dirty="0"/>
              <a:t>. El crecimiento y la madurez espiritual son fruto de ofrendar generosamente para las misiones. </a:t>
            </a:r>
            <a:endParaRPr lang="es-ES_tradnl" sz="1000" b="1" dirty="0"/>
          </a:p>
          <a:p>
            <a:pPr>
              <a:buFont typeface="Times" pitchFamily="48" charset="0"/>
              <a:buChar char="•"/>
            </a:pPr>
            <a:endParaRPr lang="es-ES_tradnl" sz="1000" b="1" dirty="0"/>
          </a:p>
          <a:p>
            <a:pPr>
              <a:buFont typeface="Times" pitchFamily="48" charset="0"/>
              <a:buChar char="•"/>
            </a:pPr>
            <a:r>
              <a:rPr lang="es-ES_tradnl" sz="1000" b="1" dirty="0"/>
              <a:t>Inspirador: </a:t>
            </a:r>
            <a:r>
              <a:rPr lang="es-ES_tradnl" dirty="0"/>
              <a:t>Ofrendar para las misiones es inspirador. </a:t>
            </a:r>
            <a:r>
              <a:rPr lang="es-ES_tradnl" i="1" dirty="0"/>
              <a:t>Pregunte si alguien en el grupo puede dar un ejemplo de c</a:t>
            </a:r>
            <a:r>
              <a:rPr lang="es-ES_tradnl" altLang="ja-JP" i="1" dirty="0"/>
              <a:t>ómo fue inspirado cuando alguien lo apoyó en </a:t>
            </a:r>
            <a:r>
              <a:rPr lang="es-ES_tradnl" i="1" dirty="0"/>
              <a:t>un viaje misionero por medio de la oraci</a:t>
            </a:r>
            <a:r>
              <a:rPr lang="es-ES_tradnl" altLang="ja-JP" i="1" dirty="0"/>
              <a:t>ón o de ofrendas</a:t>
            </a:r>
            <a:r>
              <a:rPr lang="es-ES_tradnl" i="1" dirty="0"/>
              <a:t>. Pregunte c</a:t>
            </a:r>
            <a:r>
              <a:rPr lang="es-ES_tradnl" altLang="ja-JP" i="1" dirty="0"/>
              <a:t>ómo ofrendar puede inspirar al dador. </a:t>
            </a:r>
            <a:endParaRPr lang="es-ES_tradnl" i="1" dirty="0"/>
          </a:p>
          <a:p>
            <a:pPr>
              <a:buFont typeface="Symbol" pitchFamily="48" charset="2"/>
              <a:buChar char=""/>
            </a:pPr>
            <a:endParaRPr lang="en-US" b="1" i="1"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55881-E629-44D5-8DAA-9E6AA9124DBA}" type="slidenum">
              <a:rPr lang="en-US"/>
              <a:pPr/>
              <a:t>48</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s-ES_tradnl" sz="1100" b="1" dirty="0"/>
              <a:t>Presentador: </a:t>
            </a:r>
            <a:r>
              <a:rPr lang="es-ES_tradnl" sz="1100" dirty="0"/>
              <a:t>Hay dos formas en las que los Bautistas del Sur alrededor del pa</a:t>
            </a:r>
            <a:r>
              <a:rPr lang="es-ES_tradnl" altLang="ja-JP" sz="1100" dirty="0"/>
              <a:t>ís ayudan a sostener las misiones internacionales cooperativamente.</a:t>
            </a:r>
            <a:endParaRPr lang="es-ES_tradnl" sz="1100" dirty="0"/>
          </a:p>
          <a:p>
            <a:pPr>
              <a:buFontTx/>
              <a:buChar char="•"/>
            </a:pPr>
            <a:r>
              <a:rPr lang="es-ES_tradnl" sz="1100" dirty="0"/>
              <a:t>Una de ella es el Programa Cooperativo.</a:t>
            </a:r>
            <a:r>
              <a:rPr lang="es-ES_tradnl" sz="1100" i="1" dirty="0"/>
              <a:t> </a:t>
            </a:r>
            <a:r>
              <a:rPr lang="es-ES_tradnl" sz="1100" dirty="0"/>
              <a:t>En1925, se estableci</a:t>
            </a:r>
            <a:r>
              <a:rPr lang="es-ES_tradnl" altLang="ja-JP" sz="1100" dirty="0"/>
              <a:t>ó este programa para que toda iglesia de la </a:t>
            </a:r>
            <a:r>
              <a:rPr lang="es-ES_tradnl" sz="1100" dirty="0"/>
              <a:t>SBC participara en el sostenimiento de las misiones por medio de </a:t>
            </a:r>
            <a:r>
              <a:rPr lang="es-ES_tradnl" sz="1100" dirty="0" smtClean="0"/>
              <a:t>asignar </a:t>
            </a:r>
            <a:r>
              <a:rPr lang="es-ES_tradnl" sz="1100" dirty="0"/>
              <a:t>voluntariamente un porcentaje de sus ofrendas no designadas para el trabajo de la denominación. Cada vez que usted coloca un d</a:t>
            </a:r>
            <a:r>
              <a:rPr lang="es-ES_tradnl" altLang="ja-JP" sz="1100" dirty="0"/>
              <a:t>ólar en la bandeja de las ofrendas </a:t>
            </a:r>
            <a:r>
              <a:rPr lang="es-ES_tradnl" sz="1100" dirty="0"/>
              <a:t> de una iglesia, usted ayuda a que alguien escuche la historia de Cristo. Las iglesias Bautistas del Sur voluntariamente env</a:t>
            </a:r>
            <a:r>
              <a:rPr lang="es-ES_tradnl" altLang="ja-JP" sz="1100" dirty="0"/>
              <a:t>ían un porcentaje o una cantidad especificada de sus ofrendas regulares a la convención de su estado. La convención de cada estado utiliza aproximadamente dos tercios de esos fondos y el resto se envía al Comité Ejecutivo Bautista del Sur en </a:t>
            </a:r>
            <a:r>
              <a:rPr lang="es-ES_tradnl" sz="1100" dirty="0"/>
              <a:t>Nashville. Este comit</a:t>
            </a:r>
            <a:r>
              <a:rPr lang="es-ES_tradnl" altLang="ja-JP" sz="1100" dirty="0"/>
              <a:t>é distribuye los fondos a las agencias Bautistas del Sur y a </a:t>
            </a:r>
            <a:r>
              <a:rPr lang="es-ES_tradnl" altLang="ja-JP" sz="1100" dirty="0" smtClean="0"/>
              <a:t>los seis</a:t>
            </a:r>
            <a:r>
              <a:rPr lang="es-ES_tradnl" sz="1100" dirty="0" smtClean="0"/>
              <a:t> </a:t>
            </a:r>
            <a:r>
              <a:rPr lang="es-ES_tradnl" sz="1100" dirty="0"/>
              <a:t>seminarios. La Junta de Misiones Internacionales (IMB) actualmente recibe la mitad de los fondos que se env</a:t>
            </a:r>
            <a:r>
              <a:rPr lang="es-ES_tradnl" altLang="ja-JP" sz="1100" dirty="0"/>
              <a:t>ían al Comité Ejecutivo. El fondo del Programa Cooperativo </a:t>
            </a:r>
            <a:r>
              <a:rPr lang="es-ES_tradnl" sz="1100" dirty="0"/>
              <a:t>representa del 37 al 39 por ciento del presupuesto anual de la IMB. Ninguno de nuestros misioneros de la SBC tienen que personalmente pedir sostenimiento o recaudar fondos para poder servir. </a:t>
            </a:r>
          </a:p>
          <a:p>
            <a:endParaRPr lang="es-ES_tradnl" sz="1100" dirty="0"/>
          </a:p>
          <a:p>
            <a:pPr>
              <a:buFontTx/>
              <a:buChar char="•"/>
            </a:pPr>
            <a:r>
              <a:rPr lang="es-ES_tradnl" sz="1100" dirty="0"/>
              <a:t>La otra forma de sostener las misiones internacionales es con la Ofrenda de Navidad </a:t>
            </a:r>
            <a:r>
              <a:rPr lang="es-ES_tradnl" sz="1100" dirty="0" err="1"/>
              <a:t>Lottie</a:t>
            </a:r>
            <a:r>
              <a:rPr lang="es-ES_tradnl" sz="1100" dirty="0"/>
              <a:t> </a:t>
            </a:r>
            <a:r>
              <a:rPr lang="es-ES_tradnl" sz="1100" dirty="0" err="1"/>
              <a:t>Moon</a:t>
            </a:r>
            <a:r>
              <a:rPr lang="es-ES_tradnl" sz="1100" dirty="0"/>
              <a:t>. Esta ofrenda se recoge cerca de la Navidad y es espec</a:t>
            </a:r>
            <a:r>
              <a:rPr lang="es-ES_tradnl" altLang="ja-JP" sz="1100" dirty="0"/>
              <a:t>íficamente para el sostenimiento de las misiones internacionales. Cada centavo que se da a esta ofrenda se usa para sostener a los misioneros Bautistas del Sur que comparten el </a:t>
            </a:r>
            <a:r>
              <a:rPr lang="es-ES_tradnl" sz="1100" dirty="0"/>
              <a:t>evangelio en el extranjero. La ofrenda representa el 52 por ciento del ingreso total de la Junta de Misiones Internacionales.</a:t>
            </a:r>
            <a:r>
              <a:rPr lang="es-ES_tradnl" dirty="0"/>
              <a:t/>
            </a:r>
            <a:br>
              <a:rPr lang="es-ES_tradnl" dirty="0"/>
            </a:br>
            <a:endParaRPr lang="es-ES_tradnl" dirty="0"/>
          </a:p>
          <a:p>
            <a:endParaRPr lang="en-US" b="1"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48584-764E-483F-8DA1-6AF298A2026B}" type="slidenum">
              <a:rPr lang="en-US"/>
              <a:pPr/>
              <a:t>49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pPr marL="228600" indent="-228600"/>
            <a:r>
              <a:rPr lang="es-ES_tradnl" sz="1000" b="1" dirty="0"/>
              <a:t>Presentador: </a:t>
            </a:r>
            <a:r>
              <a:rPr lang="es-ES_tradnl" sz="1000" dirty="0"/>
              <a:t>El verdadero costo del viaje misionero por persona incluye lo siguiente: pasajes de avi</a:t>
            </a:r>
            <a:r>
              <a:rPr lang="es-ES_tradnl" altLang="ja-JP" sz="1000" dirty="0"/>
              <a:t>ón</a:t>
            </a:r>
            <a:r>
              <a:rPr lang="es-ES_tradnl" sz="1000" dirty="0"/>
              <a:t>, viaje por tierra, alojamiento, visas, alimentaci</a:t>
            </a:r>
            <a:r>
              <a:rPr lang="es-ES_tradnl" altLang="ja-JP" sz="1000" dirty="0"/>
              <a:t>ón, materiales para el ministerio, </a:t>
            </a:r>
            <a:r>
              <a:rPr lang="es-ES_tradnl" sz="1000" dirty="0"/>
              <a:t>int</a:t>
            </a:r>
            <a:r>
              <a:rPr lang="es-ES_tradnl" altLang="ja-JP" sz="1000" dirty="0"/>
              <a:t>é</a:t>
            </a:r>
            <a:r>
              <a:rPr lang="es-ES_tradnl" sz="1000" dirty="0"/>
              <a:t>rpretes, gastos administrativos, seguro m</a:t>
            </a:r>
            <a:r>
              <a:rPr lang="es-ES_tradnl" altLang="ja-JP" sz="1000" dirty="0"/>
              <a:t>édico, impuestos de salida del país</a:t>
            </a:r>
            <a:r>
              <a:rPr lang="es-ES_tradnl" sz="1000" dirty="0"/>
              <a:t>, fondos de emergencia y propinas.  </a:t>
            </a:r>
          </a:p>
          <a:p>
            <a:pPr marL="228600" indent="-228600"/>
            <a:endParaRPr lang="es-ES_tradnl" sz="1000" dirty="0"/>
          </a:p>
          <a:p>
            <a:pPr marL="228600" indent="-228600"/>
            <a:r>
              <a:rPr lang="es-ES_tradnl" sz="1000" dirty="0"/>
              <a:t>Las tres v</a:t>
            </a:r>
            <a:r>
              <a:rPr lang="es-ES_tradnl" altLang="ja-JP" sz="1000" dirty="0"/>
              <a:t>ías principales para el sostenimiento de</a:t>
            </a:r>
            <a:r>
              <a:rPr lang="es-ES_tradnl" sz="1000" dirty="0"/>
              <a:t>l viaje misionero incluyen:</a:t>
            </a:r>
          </a:p>
          <a:p>
            <a:pPr marL="228600" indent="-228600">
              <a:buFontTx/>
              <a:buChar char="•"/>
            </a:pPr>
            <a:r>
              <a:rPr lang="es-ES_tradnl" sz="1000" dirty="0"/>
              <a:t>Individuos miembros del equipo pagan una porci</a:t>
            </a:r>
            <a:r>
              <a:rPr lang="es-ES_tradnl" altLang="ja-JP" sz="1000" dirty="0"/>
              <a:t>ón o su pasaje. </a:t>
            </a:r>
            <a:r>
              <a:rPr lang="es-ES_tradnl" sz="1000" i="1" dirty="0"/>
              <a:t>Lea 2 Samuel 24:24</a:t>
            </a:r>
            <a:r>
              <a:rPr lang="es-ES_tradnl" sz="1000" dirty="0"/>
              <a:t>. Generalmente hay un dep</a:t>
            </a:r>
            <a:r>
              <a:rPr lang="es-ES_tradnl" altLang="ja-JP" sz="1000" dirty="0"/>
              <a:t>ósito que </a:t>
            </a:r>
            <a:r>
              <a:rPr lang="es-ES_tradnl" sz="1000" dirty="0"/>
              <a:t>es </a:t>
            </a:r>
            <a:r>
              <a:rPr lang="es-ES_tradnl" sz="1000" dirty="0" smtClean="0"/>
              <a:t>pagado </a:t>
            </a:r>
            <a:r>
              <a:rPr lang="es-ES_tradnl" sz="1000" dirty="0"/>
              <a:t>al inicio del proceso de preparaci</a:t>
            </a:r>
            <a:r>
              <a:rPr lang="es-ES_tradnl" altLang="ja-JP" sz="1000" dirty="0"/>
              <a:t>ón del </a:t>
            </a:r>
            <a:r>
              <a:rPr lang="es-ES_tradnl" sz="1000" dirty="0"/>
              <a:t>viaje misionero, y esta cantidad puede ser considerada como la base de la ofrenda personal de un miembro.</a:t>
            </a:r>
          </a:p>
          <a:p>
            <a:pPr marL="228600" indent="-228600">
              <a:buFontTx/>
              <a:buChar char="•"/>
            </a:pPr>
            <a:r>
              <a:rPr lang="es-ES_tradnl" sz="1000" dirty="0"/>
              <a:t>Otra manera ese por medio de la iglesia del miembro del equipo. Puede ser una cantidad fija que se da a los miembros de esa iglesia que van en un viaje misionero o pueden ser becas provistas por otros miembros de la iglesia.</a:t>
            </a:r>
          </a:p>
          <a:p>
            <a:pPr marL="228600" indent="-228600">
              <a:buFontTx/>
              <a:buChar char="•"/>
            </a:pPr>
            <a:r>
              <a:rPr lang="es-ES_tradnl" sz="1000" dirty="0"/>
              <a:t>La tercera v</a:t>
            </a:r>
            <a:r>
              <a:rPr lang="es-ES_tradnl" altLang="ja-JP" sz="1000" dirty="0"/>
              <a:t>ía es por medio de fuentes variadas</a:t>
            </a:r>
            <a:r>
              <a:rPr lang="es-ES_tradnl" sz="1000" i="1" dirty="0"/>
              <a:t>. Esto podr</a:t>
            </a:r>
            <a:r>
              <a:rPr lang="es-ES_tradnl" altLang="ja-JP" sz="1000" i="1" dirty="0"/>
              <a:t>ía incluir pedir una cantidad específica a familiares y amigos de los miembros del equipo para cubrir  costos específicos del </a:t>
            </a:r>
            <a:r>
              <a:rPr lang="es-ES_tradnl" sz="1000" dirty="0"/>
              <a:t>viaje. Se debe usar mucha sensibilidad y cuidado en este esfuerzo. Tambi</a:t>
            </a:r>
            <a:r>
              <a:rPr lang="es-ES_tradnl" altLang="ja-JP" sz="1000" dirty="0"/>
              <a:t>én pudiera incluir </a:t>
            </a:r>
            <a:r>
              <a:rPr lang="es-ES_tradnl" sz="1000" dirty="0"/>
              <a:t>esfuerzos para recaudar fondos de parte de los miembros del equipo tales como ventas de bazar o mercado de pulgas, eventos en la iglesia, proyectos de trabajo, lavado de autos, subastas, etc. </a:t>
            </a:r>
          </a:p>
          <a:p>
            <a:pPr marL="228600" indent="-228600">
              <a:buFontTx/>
              <a:buChar char="•"/>
            </a:pPr>
            <a:r>
              <a:rPr lang="es-ES_tradnl" sz="1000" b="1" dirty="0"/>
              <a:t>Presentador: </a:t>
            </a:r>
            <a:r>
              <a:rPr lang="es-ES_tradnl" sz="1000" dirty="0"/>
              <a:t>Div</a:t>
            </a:r>
            <a:r>
              <a:rPr lang="es-ES_tradnl" altLang="ja-JP" sz="1000" dirty="0"/>
              <a:t>ídanse en grupos de</a:t>
            </a:r>
            <a:r>
              <a:rPr lang="es-ES_tradnl" sz="1000" dirty="0"/>
              <a:t> 3 o 4. Hablen sobre las diferentes maneras de recaudar fondos para viajes misioneros </a:t>
            </a:r>
            <a:r>
              <a:rPr lang="es-ES_tradnl" sz="1000" dirty="0" smtClean="0"/>
              <a:t>(3 minutos).</a:t>
            </a:r>
            <a:endParaRPr lang="es-ES_tradnl" sz="1000" dirty="0"/>
          </a:p>
          <a:p>
            <a:pPr marL="228600" indent="-228600"/>
            <a:endParaRPr lang="es-ES_tradnl" sz="1000" b="1" dirty="0"/>
          </a:p>
          <a:p>
            <a:pPr marL="228600" indent="-228600"/>
            <a:r>
              <a:rPr lang="es-ES_tradnl" sz="1000" b="1" dirty="0"/>
              <a:t>Presentador: </a:t>
            </a:r>
            <a:r>
              <a:rPr lang="es-ES_tradnl" sz="1000" dirty="0"/>
              <a:t>¿Cu</a:t>
            </a:r>
            <a:r>
              <a:rPr lang="es-ES_tradnl" altLang="ja-JP" sz="1000" dirty="0"/>
              <a:t>áles fueron algunas ideas que usó para recaudar fondos para un</a:t>
            </a:r>
            <a:r>
              <a:rPr lang="es-ES_tradnl" sz="1000" dirty="0"/>
              <a:t> viaje misionero? (Trate de escribir las respuestas en la pizarra).</a:t>
            </a:r>
            <a:r>
              <a:rPr lang="en-US" sz="1000"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73482-2637-4635-A643-D3F0D33CE8D3}" type="slidenum">
              <a:rPr lang="en-US"/>
              <a:pPr/>
              <a:t>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s-ES_tradnl" b="1" dirty="0"/>
              <a:t>Presentador: </a:t>
            </a:r>
            <a:r>
              <a:rPr lang="es-ES_tradnl" b="1" dirty="0" smtClean="0"/>
              <a:t>Ahora que usted ha </a:t>
            </a:r>
            <a:r>
              <a:rPr lang="es-ES_tradnl" b="1" dirty="0"/>
              <a:t>escuchado a otra persona hablar sobre su llamado para el liderazgo</a:t>
            </a:r>
            <a:r>
              <a:rPr lang="es-ES_tradnl" altLang="ja-JP" b="1" dirty="0"/>
              <a:t> de equipo, </a:t>
            </a:r>
            <a:r>
              <a:rPr lang="es-ES_tradnl" altLang="ja-JP" b="1" dirty="0" smtClean="0"/>
              <a:t>estoy seguro </a:t>
            </a:r>
            <a:r>
              <a:rPr lang="es-ES_tradnl" altLang="ja-JP" b="1" dirty="0"/>
              <a:t>que ha encontrado elementos comunes en sus historias. </a:t>
            </a:r>
            <a:r>
              <a:rPr lang="es-ES_tradnl" altLang="ja-JP" b="1" dirty="0" smtClean="0"/>
              <a:t>Ahora </a:t>
            </a:r>
            <a:r>
              <a:rPr lang="es-ES_tradnl" altLang="ja-JP" b="1" dirty="0"/>
              <a:t>veamos las cualidades de un buen líder. </a:t>
            </a:r>
            <a:r>
              <a:rPr lang="es-ES_tradnl" dirty="0"/>
              <a:t>¿En cu</a:t>
            </a:r>
            <a:r>
              <a:rPr lang="es-ES_tradnl" altLang="ja-JP" dirty="0"/>
              <a:t>áles puede pensar</a:t>
            </a:r>
            <a:r>
              <a:rPr lang="es-ES_tradnl" dirty="0"/>
              <a:t>? (Escuchar</a:t>
            </a:r>
            <a:r>
              <a:rPr lang="es-ES_tradnl" altLang="ja-JP" dirty="0"/>
              <a:t>á</a:t>
            </a:r>
            <a:r>
              <a:rPr lang="es-ES_tradnl" dirty="0"/>
              <a:t> una variedad de respuestas las cuales no necesita comentar, simplemente rep</a:t>
            </a:r>
            <a:r>
              <a:rPr lang="es-ES_tradnl" altLang="ja-JP" dirty="0"/>
              <a:t>ítalas al escucharlas</a:t>
            </a:r>
            <a:r>
              <a:rPr lang="es-ES_tradnl" dirty="0"/>
              <a:t>) </a:t>
            </a:r>
            <a:r>
              <a:rPr lang="es-ES_tradnl" dirty="0" smtClean="0"/>
              <a:t> Hay</a:t>
            </a:r>
            <a:r>
              <a:rPr lang="es-ES_tradnl" altLang="ja-JP" dirty="0" smtClean="0"/>
              <a:t> </a:t>
            </a:r>
            <a:r>
              <a:rPr lang="es-ES_tradnl" altLang="ja-JP" dirty="0"/>
              <a:t>6 categorías principales:</a:t>
            </a:r>
            <a:endParaRPr lang="es-ES_tradnl" dirty="0"/>
          </a:p>
          <a:p>
            <a:pPr>
              <a:buFont typeface="Times" pitchFamily="48" charset="0"/>
              <a:buChar char="•"/>
            </a:pPr>
            <a:r>
              <a:rPr lang="es-ES_tradnl" dirty="0"/>
              <a:t>Madurez espiritual: una persona </a:t>
            </a:r>
            <a:r>
              <a:rPr lang="es-ES_tradnl" dirty="0" smtClean="0"/>
              <a:t>comprometida y con un </a:t>
            </a:r>
            <a:r>
              <a:rPr lang="es-ES_tradnl" dirty="0"/>
              <a:t>estilo de vida </a:t>
            </a:r>
            <a:r>
              <a:rPr lang="es-ES_tradnl" dirty="0" smtClean="0"/>
              <a:t> </a:t>
            </a:r>
            <a:r>
              <a:rPr lang="es-ES_tradnl" dirty="0" err="1" smtClean="0"/>
              <a:t>cristoc</a:t>
            </a:r>
            <a:r>
              <a:rPr lang="es-ES_tradnl" altLang="ja-JP" dirty="0" err="1" smtClean="0"/>
              <a:t>é</a:t>
            </a:r>
            <a:r>
              <a:rPr lang="es-ES_tradnl" dirty="0" err="1" smtClean="0"/>
              <a:t>ntrico</a:t>
            </a:r>
            <a:r>
              <a:rPr lang="es-ES_tradnl" dirty="0" smtClean="0"/>
              <a:t> y genuino</a:t>
            </a:r>
            <a:r>
              <a:rPr lang="es-ES_tradnl" dirty="0"/>
              <a:t>. </a:t>
            </a:r>
          </a:p>
          <a:p>
            <a:pPr>
              <a:buFont typeface="Times" pitchFamily="48" charset="0"/>
              <a:buChar char="•"/>
            </a:pPr>
            <a:r>
              <a:rPr lang="es-ES_tradnl" dirty="0"/>
              <a:t>Estabilidad emocional: </a:t>
            </a:r>
            <a:r>
              <a:rPr lang="es-ES_tradnl" dirty="0" smtClean="0"/>
              <a:t>sabe </a:t>
            </a:r>
            <a:r>
              <a:rPr lang="es-ES_tradnl" dirty="0"/>
              <a:t>manejar bien el estr</a:t>
            </a:r>
            <a:r>
              <a:rPr lang="es-ES_tradnl" altLang="ja-JP" dirty="0"/>
              <a:t>és y las situaciones difíciles</a:t>
            </a:r>
            <a:r>
              <a:rPr lang="es-ES_tradnl" dirty="0"/>
              <a:t>.</a:t>
            </a:r>
          </a:p>
          <a:p>
            <a:pPr>
              <a:buFont typeface="Times" pitchFamily="48" charset="0"/>
              <a:buChar char="•"/>
            </a:pPr>
            <a:r>
              <a:rPr lang="es-ES_tradnl" dirty="0"/>
              <a:t>Sensibilidad relacional: </a:t>
            </a:r>
            <a:r>
              <a:rPr lang="es-ES_tradnl" dirty="0" smtClean="0"/>
              <a:t>trata </a:t>
            </a:r>
            <a:r>
              <a:rPr lang="es-ES_tradnl" dirty="0"/>
              <a:t>a su equipo con compasi</a:t>
            </a:r>
            <a:r>
              <a:rPr lang="es-ES_tradnl" altLang="ja-JP" dirty="0"/>
              <a:t>ón y cuidado</a:t>
            </a:r>
            <a:r>
              <a:rPr lang="es-ES_tradnl" dirty="0"/>
              <a:t>.</a:t>
            </a:r>
          </a:p>
          <a:p>
            <a:pPr>
              <a:buFont typeface="Times" pitchFamily="48" charset="0"/>
              <a:buChar char="•"/>
            </a:pPr>
            <a:r>
              <a:rPr lang="es-ES_tradnl" dirty="0"/>
              <a:t>Capacidad organizacional: </a:t>
            </a:r>
            <a:r>
              <a:rPr lang="es-ES_tradnl" dirty="0" smtClean="0"/>
              <a:t>capaz </a:t>
            </a:r>
            <a:r>
              <a:rPr lang="es-ES_tradnl" dirty="0"/>
              <a:t>de dirigir </a:t>
            </a:r>
            <a:r>
              <a:rPr lang="es-ES_tradnl" dirty="0" smtClean="0"/>
              <a:t>y delegar </a:t>
            </a:r>
            <a:r>
              <a:rPr lang="es-ES_tradnl" altLang="ja-JP" dirty="0"/>
              <a:t>áreas de responsabilidad</a:t>
            </a:r>
            <a:r>
              <a:rPr lang="es-ES_tradnl" dirty="0"/>
              <a:t>.</a:t>
            </a:r>
          </a:p>
          <a:p>
            <a:pPr>
              <a:buFont typeface="Times" pitchFamily="48" charset="0"/>
              <a:buChar char="•"/>
            </a:pPr>
            <a:r>
              <a:rPr lang="es-ES_tradnl" dirty="0"/>
              <a:t>Integridad personal: </a:t>
            </a:r>
            <a:r>
              <a:rPr lang="es-ES_tradnl" dirty="0" smtClean="0"/>
              <a:t>digna </a:t>
            </a:r>
            <a:r>
              <a:rPr lang="es-ES_tradnl" dirty="0"/>
              <a:t>de confianza, honesta y sumamente responsable.</a:t>
            </a:r>
          </a:p>
          <a:p>
            <a:pPr>
              <a:buFont typeface="Times" pitchFamily="48" charset="0"/>
              <a:buChar char="•"/>
            </a:pPr>
            <a:r>
              <a:rPr lang="es-ES_tradnl" dirty="0"/>
              <a:t>Flexibilidad pr</a:t>
            </a:r>
            <a:r>
              <a:rPr lang="es-ES_tradnl" altLang="ja-JP" dirty="0"/>
              <a:t>áctica</a:t>
            </a:r>
            <a:r>
              <a:rPr lang="es-ES_tradnl" dirty="0"/>
              <a:t>: </a:t>
            </a:r>
            <a:r>
              <a:rPr lang="es-ES_tradnl" dirty="0" smtClean="0"/>
              <a:t>se puede </a:t>
            </a:r>
            <a:r>
              <a:rPr lang="es-ES_tradnl" dirty="0"/>
              <a:t>ajustar a diferentes situaciones con sabidur</a:t>
            </a:r>
            <a:r>
              <a:rPr lang="es-ES_tradnl" altLang="ja-JP" dirty="0"/>
              <a:t>ía y un espíritu positivo.</a:t>
            </a:r>
            <a:endParaRPr lang="en-US" dirty="0"/>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EDF7C-3FAE-43F8-B71B-44316AEC9CFB}" type="slidenum">
              <a:rPr lang="en-US"/>
              <a:pPr/>
              <a:t>50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s-ES_tradnl" b="1" dirty="0"/>
              <a:t>Presentador: </a:t>
            </a:r>
            <a:r>
              <a:rPr lang="es-ES_tradnl" dirty="0"/>
              <a:t>Los</a:t>
            </a:r>
            <a:r>
              <a:rPr lang="es-ES_tradnl" b="1" dirty="0"/>
              <a:t> </a:t>
            </a:r>
            <a:r>
              <a:rPr lang="es-ES_tradnl" dirty="0"/>
              <a:t>líderes de equipos deben ser animados a proveer una cuota razonable de pagos al equipo, y deber</a:t>
            </a:r>
            <a:r>
              <a:rPr lang="es-ES_tradnl" altLang="ja-JP" dirty="0"/>
              <a:t>ían mantener un registro detallado de los pagos. Estas son algunas sugerencias </a:t>
            </a:r>
            <a:r>
              <a:rPr lang="es-ES_tradnl" dirty="0"/>
              <a:t>para determinar las cuotas de pago:</a:t>
            </a:r>
          </a:p>
          <a:p>
            <a:pPr>
              <a:buFont typeface="Times" pitchFamily="48" charset="0"/>
              <a:buChar char="•"/>
            </a:pPr>
            <a:r>
              <a:rPr lang="es-ES_tradnl" sz="1000" b="1" dirty="0"/>
              <a:t>Primer pago: dep</a:t>
            </a:r>
            <a:r>
              <a:rPr lang="es-ES_tradnl" altLang="ja-JP" sz="1000" b="1" dirty="0"/>
              <a:t>ósito no reembolsable. Esto se paga cuando una persona se inscribe y es aceptada en el equipo para el viaje. Esta cantidad se basa en el costo de cambiar o </a:t>
            </a:r>
            <a:r>
              <a:rPr lang="es-ES_tradnl" altLang="ja-JP" sz="1000" b="1" dirty="0" smtClean="0"/>
              <a:t>reembolsar </a:t>
            </a:r>
            <a:r>
              <a:rPr lang="es-ES_tradnl" altLang="ja-JP" sz="1000" b="1" dirty="0"/>
              <a:t>un pasaje aéreo. El agente de viajes ayudará en determinar las fechas y cantidades para los pagos, reembolsos, etc. </a:t>
            </a:r>
            <a:endParaRPr lang="es-ES_tradnl" sz="1000" b="1" dirty="0"/>
          </a:p>
          <a:p>
            <a:pPr>
              <a:buFont typeface="Times" pitchFamily="48" charset="0"/>
              <a:buChar char="•"/>
            </a:pPr>
            <a:r>
              <a:rPr lang="es-ES_tradnl" sz="1000" b="1" dirty="0"/>
              <a:t>Segundo pago: la mitad restante del costo del boleto. Este pago debe ser pagadero en la primera reuni</a:t>
            </a:r>
            <a:r>
              <a:rPr lang="es-ES_tradnl" altLang="ja-JP" sz="1000" b="1" dirty="0"/>
              <a:t>ón del equipo o a más tardar 6 semanas antes del viaje. Esta cantidad debería cubrir los gastos y depósitos que se deben pagar antes del viaje. </a:t>
            </a:r>
            <a:endParaRPr lang="es-ES_tradnl" sz="1000" b="1" dirty="0"/>
          </a:p>
          <a:p>
            <a:pPr>
              <a:buFont typeface="Times" pitchFamily="48" charset="0"/>
              <a:buChar char="•"/>
            </a:pPr>
            <a:r>
              <a:rPr lang="es-ES_tradnl" sz="1000" b="1" dirty="0"/>
              <a:t>Pago final: balance restante del costo total del viaje. El pago final deber</a:t>
            </a:r>
            <a:r>
              <a:rPr lang="es-ES_tradnl" altLang="ja-JP" sz="1000" b="1" dirty="0"/>
              <a:t>ía ser </a:t>
            </a:r>
            <a:r>
              <a:rPr lang="es-ES_tradnl" altLang="ja-JP" sz="1000" b="1" dirty="0" smtClean="0"/>
              <a:t>pagado </a:t>
            </a:r>
            <a:r>
              <a:rPr lang="es-ES_tradnl" altLang="ja-JP" sz="1000" b="1" dirty="0"/>
              <a:t>por lo menos 3 semanas antes del viaje. </a:t>
            </a:r>
            <a:endParaRPr lang="es-ES_tradnl" dirty="0"/>
          </a:p>
          <a:p>
            <a:endParaRPr lang="es-ES_tradnl" b="1" dirty="0"/>
          </a:p>
          <a:p>
            <a:r>
              <a:rPr lang="es-ES_tradnl" b="1" dirty="0"/>
              <a:t>Presentador: </a:t>
            </a:r>
            <a:r>
              <a:rPr lang="es-ES_tradnl" dirty="0"/>
              <a:t>¿Tienen alguna pregunta en cuanto a estos pagos?</a:t>
            </a:r>
          </a:p>
          <a:p>
            <a:r>
              <a:rPr lang="es-ES_tradnl" i="1" dirty="0"/>
              <a:t>Permita que una persona, planificado de antemano, comparta un testimonio de c</a:t>
            </a:r>
            <a:r>
              <a:rPr lang="es-ES_tradnl" altLang="ja-JP" i="1" dirty="0"/>
              <a:t>ómo Dios proveyó los fondos para un </a:t>
            </a:r>
            <a:r>
              <a:rPr lang="es-ES_tradnl" i="1" dirty="0"/>
              <a:t>viaje misionero. Si el tiempo lo permite, pregunte si hay otros en el grupo que quisieran compartir brevemente sus testimonios de c</a:t>
            </a:r>
            <a:r>
              <a:rPr lang="es-ES_tradnl" altLang="ja-JP" i="1" dirty="0"/>
              <a:t>ómo Dios proveyó para </a:t>
            </a:r>
            <a:r>
              <a:rPr lang="es-ES_tradnl" i="1" dirty="0"/>
              <a:t>sus viajes misioneros.</a:t>
            </a:r>
          </a:p>
          <a:p>
            <a:endParaRPr lang="es-ES_tradnl" i="1" dirty="0"/>
          </a:p>
          <a:p>
            <a:r>
              <a:rPr lang="es-ES_tradnl" i="1" dirty="0"/>
              <a:t>Cierre con una oración.</a:t>
            </a:r>
            <a:endParaRPr lang="en-US" i="1" dirty="0"/>
          </a:p>
          <a:p>
            <a:pPr>
              <a:buFont typeface="Symbol" pitchFamily="48" charset="2"/>
              <a:buNone/>
            </a:pPr>
            <a:endParaRPr lang="en-US" b="1"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146AF-9290-47DB-9F87-2FD4632F70DE}" type="slidenum">
              <a:rPr lang="en-US"/>
              <a:pPr/>
              <a:t>51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s-ES_tradnl" i="1" dirty="0"/>
              <a:t>Comience con una oración.</a:t>
            </a:r>
          </a:p>
          <a:p>
            <a:r>
              <a:rPr lang="es-ES_tradnl" b="1" dirty="0"/>
              <a:t>Presentador: </a:t>
            </a:r>
            <a:r>
              <a:rPr lang="es-ES_tradnl" dirty="0"/>
              <a:t>En nuestra </a:t>
            </a:r>
            <a:r>
              <a:rPr lang="es-ES_tradnl" altLang="ja-JP" dirty="0"/>
              <a:t>última</a:t>
            </a:r>
            <a:r>
              <a:rPr lang="es-ES_tradnl" dirty="0"/>
              <a:t> sesión, aprenderemos los pasos de planificar, ir y tener una reuni</a:t>
            </a:r>
            <a:r>
              <a:rPr lang="es-ES_tradnl" altLang="ja-JP" dirty="0"/>
              <a:t>ón </a:t>
            </a:r>
            <a:r>
              <a:rPr lang="es-ES_tradnl" altLang="ja-JP" dirty="0" smtClean="0"/>
              <a:t>seguimiento después </a:t>
            </a:r>
            <a:r>
              <a:rPr lang="es-ES_tradnl" altLang="ja-JP" dirty="0"/>
              <a:t>del</a:t>
            </a:r>
            <a:r>
              <a:rPr lang="es-ES_tradnl" dirty="0"/>
              <a:t> viaje misionero. </a:t>
            </a:r>
          </a:p>
          <a:p>
            <a:r>
              <a:rPr lang="es-ES_tradnl" i="1" dirty="0"/>
              <a:t>P</a:t>
            </a:r>
            <a:r>
              <a:rPr lang="es-ES_tradnl" altLang="ja-JP" i="1" dirty="0"/>
              <a:t>ídales a 2 personas que lean</a:t>
            </a:r>
            <a:r>
              <a:rPr lang="es-ES_tradnl" i="1" dirty="0"/>
              <a:t> </a:t>
            </a:r>
            <a:r>
              <a:rPr lang="es-ES_tradnl" i="1" dirty="0" smtClean="0"/>
              <a:t>1Corintios </a:t>
            </a:r>
            <a:r>
              <a:rPr lang="es-ES_tradnl" i="1" dirty="0"/>
              <a:t>15:58 y Romanos 10:14-15. </a:t>
            </a:r>
          </a:p>
          <a:p>
            <a:r>
              <a:rPr lang="es-ES_tradnl" b="1" dirty="0"/>
              <a:t>Presentador: </a:t>
            </a:r>
            <a:r>
              <a:rPr lang="es-ES_tradnl" dirty="0"/>
              <a:t>Recuerde que sus esfuerzos en la planificaci</a:t>
            </a:r>
            <a:r>
              <a:rPr lang="es-ES_tradnl" altLang="ja-JP" dirty="0"/>
              <a:t>ón</a:t>
            </a:r>
            <a:r>
              <a:rPr lang="es-ES_tradnl" dirty="0"/>
              <a:t>, el entrenamiento y el liderazgo de un equipo marcar</a:t>
            </a:r>
            <a:r>
              <a:rPr lang="es-ES_tradnl" altLang="ja-JP" dirty="0"/>
              <a:t>án una diferencia eterna para el reino de Dios. </a:t>
            </a:r>
            <a:r>
              <a:rPr lang="es-ES_tradnl" dirty="0"/>
              <a:t> Veremos 8 pasos que lo ayudar</a:t>
            </a:r>
            <a:r>
              <a:rPr lang="es-ES_tradnl" altLang="ja-JP" dirty="0"/>
              <a:t>án a planificar</a:t>
            </a:r>
            <a:r>
              <a:rPr lang="es-ES_tradnl" dirty="0"/>
              <a:t> un viaje misionero, </a:t>
            </a:r>
            <a:r>
              <a:rPr lang="es-ES_tradnl" dirty="0" smtClean="0"/>
              <a:t>paso a paso</a:t>
            </a:r>
            <a:r>
              <a:rPr lang="es-ES_tradnl" dirty="0"/>
              <a:t>.</a:t>
            </a:r>
            <a:r>
              <a:rPr lang="es-ES_tradnl" i="1" dirty="0"/>
              <a:t> </a:t>
            </a:r>
          </a:p>
          <a:p>
            <a:endParaRPr lang="en-US" i="1"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1CE72-8D76-4BF5-897E-739939E9A511}" type="slidenum">
              <a:rPr lang="en-US"/>
              <a:pPr/>
              <a:t>52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marL="228600" indent="-228600"/>
            <a:r>
              <a:rPr lang="es-ES_tradnl" sz="1000" b="1" dirty="0"/>
              <a:t>Presentador: </a:t>
            </a:r>
            <a:r>
              <a:rPr lang="es-ES_tradnl" sz="1000" dirty="0"/>
              <a:t>El primer paso es encontrar y aceptar una tarea misionera</a:t>
            </a:r>
            <a:r>
              <a:rPr lang="es-ES_tradnl" sz="1000" b="1" dirty="0"/>
              <a:t>.</a:t>
            </a:r>
            <a:r>
              <a:rPr lang="es-ES_tradnl" sz="1000" dirty="0"/>
              <a:t> Esto deber</a:t>
            </a:r>
            <a:r>
              <a:rPr lang="es-ES_tradnl" altLang="ja-JP" sz="1000" dirty="0"/>
              <a:t>ía hacerse con unos</a:t>
            </a:r>
            <a:r>
              <a:rPr lang="es-ES_tradnl" sz="1000" dirty="0"/>
              <a:t> 10 a 12 meses de anticipaci</a:t>
            </a:r>
            <a:r>
              <a:rPr lang="es-ES_tradnl" altLang="ja-JP" sz="1000" dirty="0"/>
              <a:t>ón.</a:t>
            </a:r>
            <a:endParaRPr lang="es-ES_tradnl" sz="1000" dirty="0"/>
          </a:p>
          <a:p>
            <a:pPr marL="228600" indent="-228600">
              <a:buFont typeface="Times" pitchFamily="48" charset="0"/>
              <a:buChar char="•"/>
            </a:pPr>
            <a:r>
              <a:rPr lang="es-ES_tradnl" sz="900" b="1" dirty="0"/>
              <a:t>Ore y pida la direcci</a:t>
            </a:r>
            <a:r>
              <a:rPr lang="es-ES_tradnl" altLang="ja-JP" sz="900" b="1" dirty="0"/>
              <a:t>ón divina. </a:t>
            </a:r>
            <a:endParaRPr lang="es-ES_tradnl" sz="900" b="1" dirty="0"/>
          </a:p>
          <a:p>
            <a:pPr marL="228600" indent="-228600">
              <a:buFont typeface="Times" pitchFamily="48" charset="0"/>
              <a:buChar char="•"/>
            </a:pPr>
            <a:r>
              <a:rPr lang="es-ES_tradnl" sz="900" b="1" dirty="0"/>
              <a:t>Determine los intereses del equipo y de la iglesia</a:t>
            </a:r>
          </a:p>
          <a:p>
            <a:pPr marL="228600" indent="-228600">
              <a:buFont typeface="Times" pitchFamily="48" charset="0"/>
              <a:buChar char="•"/>
            </a:pPr>
            <a:r>
              <a:rPr lang="es-ES_tradnl" sz="900" b="1" dirty="0"/>
              <a:t>Busque una tarea </a:t>
            </a:r>
            <a:r>
              <a:rPr lang="es-ES_tradnl" sz="900" b="1" dirty="0" smtClean="0"/>
              <a:t>misionera. </a:t>
            </a:r>
            <a:r>
              <a:rPr lang="es-ES_tradnl" sz="900" b="1" dirty="0"/>
              <a:t>Si la iglesia </a:t>
            </a:r>
            <a:r>
              <a:rPr lang="es-ES_tradnl" altLang="ja-JP" sz="900" b="1" dirty="0" smtClean="0"/>
              <a:t>no </a:t>
            </a:r>
            <a:r>
              <a:rPr lang="es-ES_tradnl" altLang="ja-JP" sz="900" b="1" dirty="0"/>
              <a:t>tiene relación con una región o el personal en el campo, </a:t>
            </a:r>
            <a:r>
              <a:rPr lang="es-ES_tradnl" altLang="ja-JP" sz="900" b="1" dirty="0" smtClean="0"/>
              <a:t>puede visitar </a:t>
            </a:r>
            <a:r>
              <a:rPr lang="es-ES_tradnl" sz="1000" b="1" dirty="0" smtClean="0"/>
              <a:t>imb.org/</a:t>
            </a:r>
            <a:r>
              <a:rPr lang="es-ES_tradnl" sz="1000" b="1" dirty="0" err="1" smtClean="0"/>
              <a:t>volunteers</a:t>
            </a:r>
            <a:r>
              <a:rPr lang="es-ES_tradnl" sz="1000" b="1" dirty="0" smtClean="0"/>
              <a:t> </a:t>
            </a:r>
            <a:r>
              <a:rPr lang="es-ES_tradnl" sz="1000" b="1" dirty="0"/>
              <a:t>para ver una lista de proyectos misioneros actuales. </a:t>
            </a:r>
          </a:p>
          <a:p>
            <a:pPr marL="228600" indent="-228600">
              <a:buFont typeface="Times" pitchFamily="48" charset="0"/>
              <a:buChar char="•"/>
            </a:pPr>
            <a:r>
              <a:rPr lang="es-ES_tradnl" sz="900" b="1" dirty="0"/>
              <a:t>Acepte la tarea misionera. Una vez que haga la solicitud y </a:t>
            </a:r>
            <a:r>
              <a:rPr lang="es-ES_tradnl" altLang="ja-JP" sz="900" b="1" dirty="0"/>
              <a:t>ésta sea aceptada, la información se envía directamente al contacto en el campo. El contacto en el campo enviará un e-mail con más información, si el trabajo todavía está disponible, se le pedirá que acepte o rechace la oferta. </a:t>
            </a:r>
            <a:endParaRPr lang="es-ES_tradnl" sz="900" b="1" dirty="0"/>
          </a:p>
          <a:p>
            <a:pPr marL="228600" indent="-228600">
              <a:buFont typeface="Times" pitchFamily="48" charset="0"/>
              <a:buChar char="•"/>
            </a:pPr>
            <a:r>
              <a:rPr lang="es-ES_tradnl" sz="900" b="1" dirty="0"/>
              <a:t>Llene el formulario “Solicitud </a:t>
            </a:r>
            <a:r>
              <a:rPr lang="es-ES_tradnl" altLang="ja-JP" sz="900" b="1" dirty="0"/>
              <a:t>para voluntarios</a:t>
            </a:r>
            <a:r>
              <a:rPr lang="es-ES_tradnl" sz="900" b="1" dirty="0"/>
              <a:t>, </a:t>
            </a:r>
            <a:r>
              <a:rPr lang="es-ES_tradnl" sz="900" b="1" dirty="0" smtClean="0"/>
              <a:t>parte </a:t>
            </a:r>
            <a:r>
              <a:rPr lang="es-ES_tradnl" sz="900" b="1" dirty="0"/>
              <a:t>1</a:t>
            </a:r>
            <a:r>
              <a:rPr lang="es-ES_tradnl" sz="900" b="1" dirty="0" smtClean="0"/>
              <a:t>”.</a:t>
            </a:r>
            <a:endParaRPr lang="es-ES_tradnl" sz="900" b="1" dirty="0"/>
          </a:p>
          <a:p>
            <a:pPr marL="228600" indent="-228600"/>
            <a:endParaRPr lang="es-ES_tradnl" sz="1000" dirty="0"/>
          </a:p>
          <a:p>
            <a:pPr marL="228600" indent="-228600"/>
            <a:endParaRPr lang="es-ES_tradnl" sz="1000" dirty="0"/>
          </a:p>
          <a:p>
            <a:pPr marL="228600" indent="-228600"/>
            <a:endParaRPr lang="en-US" sz="10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AC873-3E14-45D7-83D5-A231ADAF11A1}" type="slidenum">
              <a:rPr lang="en-US"/>
              <a:pPr/>
              <a:t>53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marL="228600" indent="-228600"/>
            <a:r>
              <a:rPr lang="es-ES_tradnl" b="1" dirty="0"/>
              <a:t>Presentador: </a:t>
            </a:r>
            <a:r>
              <a:rPr lang="es-ES_tradnl" dirty="0"/>
              <a:t>El paso 2 es seleccionar al equipo por lo menos 6 meses </a:t>
            </a:r>
            <a:r>
              <a:rPr lang="es-ES_tradnl" dirty="0" smtClean="0"/>
              <a:t>antes del viaje.</a:t>
            </a:r>
            <a:endParaRPr lang="es-ES_tradnl" dirty="0"/>
          </a:p>
          <a:p>
            <a:pPr marL="228600" indent="-228600">
              <a:buFont typeface="Times" pitchFamily="48" charset="0"/>
              <a:buChar char="•"/>
            </a:pPr>
            <a:r>
              <a:rPr lang="es-ES_tradnl" sz="1000" b="1" dirty="0"/>
              <a:t>Escoja al equipo de selecci</a:t>
            </a:r>
            <a:r>
              <a:rPr lang="es-ES_tradnl" altLang="ja-JP" sz="1000" b="1" dirty="0"/>
              <a:t>ón, puede </a:t>
            </a:r>
            <a:r>
              <a:rPr lang="es-ES_tradnl" altLang="ja-JP" sz="1000" b="1" dirty="0" smtClean="0"/>
              <a:t>incluir </a:t>
            </a:r>
            <a:r>
              <a:rPr lang="es-ES_tradnl" altLang="ja-JP" sz="1000" b="1" dirty="0"/>
              <a:t>el pastor, los líderes de la iglesia y otros.</a:t>
            </a:r>
            <a:endParaRPr lang="es-ES_tradnl" sz="1000" b="1" dirty="0"/>
          </a:p>
          <a:p>
            <a:pPr marL="228600" indent="-228600">
              <a:buFont typeface="Times" pitchFamily="48" charset="0"/>
              <a:buChar char="•"/>
            </a:pPr>
            <a:r>
              <a:rPr lang="es-ES_tradnl" sz="1000" b="1" dirty="0"/>
              <a:t>Promueva el viaje misionero con los detalles b</a:t>
            </a:r>
            <a:r>
              <a:rPr lang="es-ES_tradnl" altLang="ja-JP" sz="1000" b="1" dirty="0"/>
              <a:t>ásicos.</a:t>
            </a:r>
            <a:endParaRPr lang="es-ES_tradnl" sz="1000" b="1" dirty="0"/>
          </a:p>
          <a:p>
            <a:pPr marL="228600" indent="-228600">
              <a:buFont typeface="Times" pitchFamily="48" charset="0"/>
              <a:buChar char="•"/>
            </a:pPr>
            <a:r>
              <a:rPr lang="es-ES_tradnl" sz="1000" b="1" dirty="0"/>
              <a:t>Ore a lo largo de proceso. </a:t>
            </a:r>
          </a:p>
          <a:p>
            <a:pPr marL="228600" indent="-228600">
              <a:buFont typeface="Times" pitchFamily="48" charset="0"/>
              <a:buChar char="•"/>
            </a:pPr>
            <a:r>
              <a:rPr lang="es-ES_tradnl" sz="1000" b="1" dirty="0"/>
              <a:t>Comience el proceso de </a:t>
            </a:r>
            <a:r>
              <a:rPr lang="es-ES_tradnl" sz="1000" b="1" dirty="0" smtClean="0"/>
              <a:t>solicitudes y entrevistas </a:t>
            </a:r>
            <a:endParaRPr lang="es-ES_tradnl" sz="1000" b="1" dirty="0"/>
          </a:p>
          <a:p>
            <a:pPr marL="228600" indent="-228600">
              <a:buFont typeface="Times" pitchFamily="48" charset="0"/>
              <a:buChar char="•"/>
            </a:pPr>
            <a:r>
              <a:rPr lang="es-ES_tradnl" sz="1000" b="1" dirty="0"/>
              <a:t>Tenga planeado </a:t>
            </a:r>
            <a:r>
              <a:rPr lang="es-ES_tradnl" sz="1000" b="1" dirty="0" smtClean="0"/>
              <a:t>c</a:t>
            </a:r>
            <a:r>
              <a:rPr lang="es-ES_tradnl" altLang="ja-JP" sz="1000" b="1" dirty="0" smtClean="0"/>
              <a:t>ómo </a:t>
            </a:r>
            <a:r>
              <a:rPr lang="es-ES_tradnl" sz="1000" b="1" dirty="0" smtClean="0"/>
              <a:t>decir </a:t>
            </a:r>
            <a:r>
              <a:rPr lang="es-ES_tradnl" sz="1000" b="1" dirty="0"/>
              <a:t>“no” a algunos miembros potenciales del equipo. </a:t>
            </a:r>
          </a:p>
          <a:p>
            <a:pPr marL="228600" indent="-228600"/>
            <a:endParaRPr lang="es-ES_tradnl" sz="1000" b="1" dirty="0"/>
          </a:p>
          <a:p>
            <a:pPr marL="228600" indent="-228600"/>
            <a:endParaRPr lang="es-ES_tradnl"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E4D61-5885-45D1-A8DB-F3C49D9AA03B}" type="slidenum">
              <a:rPr lang="en-US"/>
              <a:pPr/>
              <a:t>54</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s-ES_tradnl" b="1" dirty="0"/>
              <a:t>Presentador: </a:t>
            </a:r>
            <a:r>
              <a:rPr lang="es-ES_tradnl" dirty="0"/>
              <a:t>El</a:t>
            </a:r>
            <a:r>
              <a:rPr lang="es-ES_tradnl" b="1" dirty="0"/>
              <a:t> </a:t>
            </a:r>
            <a:r>
              <a:rPr lang="es-ES_tradnl" dirty="0"/>
              <a:t>paso 3 es informarse sobre documentos legales, vacunas, viaje, alojamiento y  alimentaci</a:t>
            </a:r>
            <a:r>
              <a:rPr lang="es-ES_tradnl" altLang="ja-JP" dirty="0"/>
              <a:t>ón durante el viaje con unos </a:t>
            </a:r>
            <a:r>
              <a:rPr lang="es-ES_tradnl" dirty="0"/>
              <a:t>6 meses de anticipaci</a:t>
            </a:r>
            <a:r>
              <a:rPr lang="es-ES_tradnl" altLang="ja-JP" dirty="0"/>
              <a:t>ón</a:t>
            </a:r>
            <a:r>
              <a:rPr lang="es-ES_tradnl" dirty="0"/>
              <a:t>.</a:t>
            </a:r>
          </a:p>
          <a:p>
            <a:pPr>
              <a:buFont typeface="Times" pitchFamily="48" charset="0"/>
              <a:buChar char="•"/>
            </a:pPr>
            <a:r>
              <a:rPr lang="es-ES_tradnl" sz="1000" b="1" dirty="0"/>
              <a:t>Investigue sobre </a:t>
            </a:r>
            <a:r>
              <a:rPr lang="es-ES_tradnl" sz="1000" b="1" dirty="0" smtClean="0"/>
              <a:t>pasaportes</a:t>
            </a:r>
            <a:r>
              <a:rPr lang="es-ES_tradnl" sz="1000" b="1" dirty="0"/>
              <a:t>, visas, vacunas, etc., y fije fechas l</a:t>
            </a:r>
            <a:r>
              <a:rPr lang="es-ES_tradnl" altLang="ja-JP" sz="1000" b="1" dirty="0"/>
              <a:t>ímite</a:t>
            </a:r>
            <a:endParaRPr lang="es-ES_tradnl" sz="1000" b="1" dirty="0"/>
          </a:p>
          <a:p>
            <a:pPr>
              <a:buFont typeface="Times" pitchFamily="48" charset="0"/>
              <a:buChar char="•"/>
            </a:pPr>
            <a:r>
              <a:rPr lang="es-ES_tradnl" sz="1000" b="1" dirty="0"/>
              <a:t>Trabaje con agente de viajes y personal en el campo para hacer planes de alojamiento y transporte (a</a:t>
            </a:r>
            <a:r>
              <a:rPr lang="es-ES_tradnl" altLang="ja-JP" sz="1000" b="1" dirty="0"/>
              <a:t>éreo y terrestre). </a:t>
            </a:r>
            <a:endParaRPr lang="es-ES_tradnl" sz="1000" b="1" dirty="0"/>
          </a:p>
          <a:p>
            <a:pPr>
              <a:buFont typeface="Times" pitchFamily="48" charset="0"/>
              <a:buChar char="•"/>
            </a:pPr>
            <a:r>
              <a:rPr lang="es-ES_tradnl" sz="1000" b="1" dirty="0"/>
              <a:t>Analice todos los costos y cuotas de pago de transporte, documentos, comida, alojamiento, propinas, impuestos, etc. </a:t>
            </a:r>
          </a:p>
          <a:p>
            <a:pPr>
              <a:buFont typeface="Times" pitchFamily="48" charset="0"/>
              <a:buChar char="•"/>
            </a:pPr>
            <a:r>
              <a:rPr lang="es-ES_tradnl" sz="1000" b="1" dirty="0"/>
              <a:t>Haga reservaciones de viaje y hospedaje bajo la direcci</a:t>
            </a:r>
            <a:r>
              <a:rPr lang="es-ES_tradnl" altLang="ja-JP" sz="1000" b="1" dirty="0"/>
              <a:t>ón de un agente de viajes y del personal en el campo. </a:t>
            </a:r>
            <a:endParaRPr lang="es-ES_tradnl" sz="1000" b="1" dirty="0"/>
          </a:p>
          <a:p>
            <a:pPr>
              <a:buFont typeface="Times" pitchFamily="48" charset="0"/>
              <a:buChar char="•"/>
            </a:pPr>
            <a:r>
              <a:rPr lang="es-ES_tradnl" sz="1000" b="1" dirty="0"/>
              <a:t>Incentive a los miembros del equipo para que tomen la responsabilidad de realizar las gestiones concernientes al viaje, obtener las vacunas y hacer los pagos a tiempo. </a:t>
            </a:r>
          </a:p>
          <a:p>
            <a:pPr>
              <a:buFont typeface="Times" pitchFamily="48" charset="0"/>
              <a:buChar char="•"/>
            </a:pPr>
            <a:endParaRPr lang="es-ES_tradnl" dirty="0"/>
          </a:p>
          <a:p>
            <a:endParaRPr lang="es-ES_tradnl" dirty="0"/>
          </a:p>
          <a:p>
            <a:endParaRPr lang="es-ES_tradnl" dirty="0"/>
          </a:p>
          <a:p>
            <a:endParaRPr lang="en-US" i="1" dirty="0"/>
          </a:p>
          <a:p>
            <a:endParaRPr lang="en-US" b="1" i="1"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4CC0B-484C-4F6E-A866-21EF3C57F125}" type="slidenum">
              <a:rPr lang="en-US"/>
              <a:pPr/>
              <a:t>55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s-ES_tradnl" b="1" dirty="0"/>
              <a:t>Presentador: </a:t>
            </a:r>
            <a:r>
              <a:rPr lang="es-ES_tradnl" dirty="0"/>
              <a:t>El</a:t>
            </a:r>
            <a:r>
              <a:rPr lang="es-ES_tradnl" b="1" dirty="0"/>
              <a:t> </a:t>
            </a:r>
            <a:r>
              <a:rPr lang="es-ES_tradnl" dirty="0"/>
              <a:t>paso 4 es entrenar al equipo con </a:t>
            </a:r>
            <a:r>
              <a:rPr lang="es-ES_tradnl" i="1" dirty="0" smtClean="0"/>
              <a:t>Primeros pasos: </a:t>
            </a:r>
            <a:br>
              <a:rPr lang="es-ES_tradnl" i="1" dirty="0" smtClean="0"/>
            </a:br>
            <a:r>
              <a:rPr lang="es-ES_tradnl" i="1" dirty="0" smtClean="0"/>
              <a:t>Adiestramiento para equipos misioneros.  </a:t>
            </a:r>
            <a:r>
              <a:rPr lang="es-ES_tradnl" altLang="ja-JP" dirty="0" smtClean="0"/>
              <a:t>Comience </a:t>
            </a:r>
            <a:r>
              <a:rPr lang="es-ES_tradnl" altLang="ja-JP" dirty="0"/>
              <a:t>esto por lo menos </a:t>
            </a:r>
            <a:r>
              <a:rPr lang="es-ES_tradnl" dirty="0"/>
              <a:t>4 meses antes del viaje </a:t>
            </a:r>
            <a:r>
              <a:rPr lang="es-ES_tradnl" dirty="0" smtClean="0"/>
              <a:t>misionero. </a:t>
            </a:r>
            <a:endParaRPr lang="es-ES_tradnl" dirty="0"/>
          </a:p>
          <a:p>
            <a:pPr>
              <a:buFont typeface="Times" pitchFamily="48" charset="0"/>
              <a:buChar char="•"/>
            </a:pPr>
            <a:r>
              <a:rPr lang="es-ES_tradnl" sz="900" b="1" dirty="0"/>
              <a:t>Reserve local y </a:t>
            </a:r>
            <a:r>
              <a:rPr lang="es-ES_tradnl" sz="900" b="1" dirty="0" smtClean="0"/>
              <a:t>los equipos para </a:t>
            </a:r>
            <a:r>
              <a:rPr lang="es-ES_tradnl" sz="900" b="1" dirty="0"/>
              <a:t>las </a:t>
            </a:r>
            <a:r>
              <a:rPr lang="es-ES_tradnl" sz="900" b="1" dirty="0" smtClean="0"/>
              <a:t>reuniones. </a:t>
            </a:r>
            <a:endParaRPr lang="es-ES_tradnl" sz="900" b="1" dirty="0"/>
          </a:p>
          <a:p>
            <a:pPr>
              <a:buFont typeface="Times" pitchFamily="48" charset="0"/>
              <a:buChar char="•"/>
            </a:pPr>
            <a:r>
              <a:rPr lang="es-ES_tradnl" sz="900" b="1" dirty="0" smtClean="0"/>
              <a:t>Familiarícese </a:t>
            </a:r>
            <a:r>
              <a:rPr lang="es-ES_tradnl" sz="900" b="1" dirty="0"/>
              <a:t>con el </a:t>
            </a:r>
            <a:r>
              <a:rPr lang="es-ES_tradnl" sz="900" b="1" dirty="0" smtClean="0"/>
              <a:t>material</a:t>
            </a:r>
            <a:r>
              <a:rPr lang="es-ES_tradnl" altLang="ja-JP" sz="900" b="1" dirty="0" smtClean="0"/>
              <a:t>. </a:t>
            </a:r>
            <a:endParaRPr lang="es-ES_tradnl" altLang="ja-JP" sz="900" b="1" dirty="0"/>
          </a:p>
          <a:p>
            <a:pPr>
              <a:buFont typeface="Times" pitchFamily="48" charset="0"/>
              <a:buChar char="•"/>
            </a:pPr>
            <a:r>
              <a:rPr lang="es-ES_tradnl" sz="900" b="1" dirty="0"/>
              <a:t>Recopile la informaci</a:t>
            </a:r>
            <a:r>
              <a:rPr lang="es-ES_tradnl" altLang="ja-JP" sz="900" b="1" dirty="0"/>
              <a:t>ón de contacto o inscripción de los miembros del equipo. </a:t>
            </a:r>
            <a:endParaRPr lang="es-ES_tradnl" sz="900" b="1" dirty="0"/>
          </a:p>
          <a:p>
            <a:pPr>
              <a:buFont typeface="Times" pitchFamily="48" charset="0"/>
              <a:buChar char="•"/>
            </a:pPr>
            <a:r>
              <a:rPr lang="es-ES_tradnl" sz="900" b="1" dirty="0" smtClean="0"/>
              <a:t>Programa </a:t>
            </a:r>
            <a:r>
              <a:rPr lang="es-ES_tradnl" sz="900" b="1" dirty="0"/>
              <a:t>las reuniones para el entrenamiento del equipo. </a:t>
            </a:r>
          </a:p>
          <a:p>
            <a:pPr>
              <a:buFont typeface="Times" pitchFamily="48" charset="0"/>
              <a:buChar char="•"/>
            </a:pPr>
            <a:r>
              <a:rPr lang="es-ES_tradnl" sz="900" b="1" dirty="0" smtClean="0"/>
              <a:t>Prepare las actividades para el entrenamiento.</a:t>
            </a:r>
            <a:endParaRPr lang="es-ES_tradnl" sz="900" b="1" dirty="0"/>
          </a:p>
          <a:p>
            <a:pPr>
              <a:buFont typeface="Times" pitchFamily="48" charset="0"/>
              <a:buChar char="•"/>
            </a:pPr>
            <a:r>
              <a:rPr lang="es-ES_tradnl" sz="900" b="1" dirty="0"/>
              <a:t>Delegue responsabilidades a varios miembros del equipo. </a:t>
            </a:r>
            <a:endParaRPr lang="es-ES_tradnl" dirty="0"/>
          </a:p>
          <a:p>
            <a:endParaRPr lang="es-ES_tradnl" dirty="0"/>
          </a:p>
          <a:p>
            <a:endParaRPr lang="es-ES_tradnl" dirty="0"/>
          </a:p>
          <a:p>
            <a:endParaRPr lang="en-US" b="1"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4C8E4-399D-45B4-B41B-CF44BB272E34}" type="slidenum">
              <a:rPr lang="en-US"/>
              <a:pPr/>
              <a:t>56</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s-ES_tradnl" b="1" dirty="0"/>
              <a:t>Presentador: </a:t>
            </a:r>
            <a:r>
              <a:rPr lang="es-ES_tradnl" dirty="0" smtClean="0"/>
              <a:t>En </a:t>
            </a:r>
            <a:r>
              <a:rPr lang="es-ES_tradnl" dirty="0"/>
              <a:t>este paso, planear</a:t>
            </a:r>
            <a:r>
              <a:rPr lang="es-ES_tradnl" altLang="ja-JP" dirty="0"/>
              <a:t>á el horario diario mientras esté  en el </a:t>
            </a:r>
            <a:r>
              <a:rPr lang="es-ES_tradnl" altLang="ja-JP" dirty="0" smtClean="0"/>
              <a:t>campo. Esto </a:t>
            </a:r>
            <a:r>
              <a:rPr lang="es-ES_tradnl" altLang="ja-JP" dirty="0"/>
              <a:t>debe hacerse por lo menos </a:t>
            </a:r>
            <a:r>
              <a:rPr lang="es-ES_tradnl" dirty="0"/>
              <a:t>8 semanas antes. </a:t>
            </a:r>
            <a:r>
              <a:rPr lang="es-ES_tradnl" dirty="0" smtClean="0"/>
              <a:t>Debe </a:t>
            </a:r>
            <a:r>
              <a:rPr lang="es-ES_tradnl" dirty="0"/>
              <a:t>incluir:</a:t>
            </a:r>
          </a:p>
          <a:p>
            <a:pPr>
              <a:buFont typeface="Times" pitchFamily="48" charset="0"/>
              <a:buChar char="•"/>
            </a:pPr>
            <a:r>
              <a:rPr lang="es-ES_tradnl" sz="1000" b="1" dirty="0"/>
              <a:t>Orientaci</a:t>
            </a:r>
            <a:r>
              <a:rPr lang="es-ES_tradnl" altLang="ja-JP" sz="1000" b="1" dirty="0"/>
              <a:t>ón del equipo</a:t>
            </a:r>
            <a:endParaRPr lang="es-ES_tradnl" sz="1000" b="1" dirty="0"/>
          </a:p>
          <a:p>
            <a:pPr>
              <a:buFont typeface="Times" pitchFamily="48" charset="0"/>
              <a:buChar char="•"/>
            </a:pPr>
            <a:r>
              <a:rPr lang="es-ES_tradnl" sz="1000" b="1" dirty="0"/>
              <a:t>Actividades diarias</a:t>
            </a:r>
          </a:p>
          <a:p>
            <a:pPr>
              <a:buFont typeface="Times" pitchFamily="48" charset="0"/>
              <a:buChar char="•"/>
            </a:pPr>
            <a:r>
              <a:rPr lang="es-ES_tradnl" sz="1000" b="1" dirty="0"/>
              <a:t>Tiempo devocional del equipo</a:t>
            </a:r>
          </a:p>
          <a:p>
            <a:pPr>
              <a:buFont typeface="Times" pitchFamily="48" charset="0"/>
              <a:buChar char="•"/>
            </a:pPr>
            <a:r>
              <a:rPr lang="es-ES_tradnl" sz="1000" b="1" dirty="0"/>
              <a:t>Reuni</a:t>
            </a:r>
            <a:r>
              <a:rPr lang="es-ES_tradnl" altLang="ja-JP" sz="1000" b="1" dirty="0"/>
              <a:t>ones </a:t>
            </a:r>
            <a:r>
              <a:rPr lang="es-ES_tradnl" altLang="ja-JP" sz="1000" b="1" dirty="0" smtClean="0"/>
              <a:t>del equipo y la hora </a:t>
            </a:r>
            <a:r>
              <a:rPr lang="es-ES_tradnl" altLang="ja-JP" sz="1000" b="1" dirty="0"/>
              <a:t>de </a:t>
            </a:r>
            <a:r>
              <a:rPr lang="es-ES_tradnl" altLang="ja-JP" sz="1000" b="1" dirty="0" smtClean="0"/>
              <a:t>regreso después de las actividades del día </a:t>
            </a:r>
            <a:endParaRPr lang="es-ES_tradnl" altLang="ja-JP" sz="1000" b="1" dirty="0"/>
          </a:p>
          <a:p>
            <a:pPr>
              <a:buFont typeface="Times" pitchFamily="48" charset="0"/>
              <a:buChar char="•"/>
            </a:pPr>
            <a:r>
              <a:rPr lang="es-ES_tradnl" altLang="ja-JP" sz="1000" b="1" dirty="0"/>
              <a:t>Comidas</a:t>
            </a:r>
            <a:endParaRPr lang="es-ES_tradnl" sz="1000" b="1" dirty="0"/>
          </a:p>
          <a:p>
            <a:pPr>
              <a:buFont typeface="Times" pitchFamily="48" charset="0"/>
              <a:buChar char="•"/>
            </a:pPr>
            <a:r>
              <a:rPr lang="es-ES_tradnl" sz="1000" b="1" dirty="0"/>
              <a:t>Descanso</a:t>
            </a:r>
          </a:p>
          <a:p>
            <a:pPr>
              <a:buFont typeface="Times" pitchFamily="48" charset="0"/>
              <a:buChar char="•"/>
            </a:pPr>
            <a:r>
              <a:rPr lang="es-ES_tradnl" sz="1000" b="1" dirty="0" smtClean="0"/>
              <a:t>Tiempo de retrospección</a:t>
            </a:r>
            <a:endParaRPr lang="es-ES_tradnl" sz="1000" b="1" dirty="0"/>
          </a:p>
          <a:p>
            <a:pPr>
              <a:buFont typeface="Times" pitchFamily="48" charset="0"/>
              <a:buChar char="•"/>
            </a:pPr>
            <a:r>
              <a:rPr lang="es-ES_tradnl" sz="1000" b="1" dirty="0"/>
              <a:t>Recreaci</a:t>
            </a:r>
            <a:r>
              <a:rPr lang="es-ES_tradnl" altLang="ja-JP" sz="1000" b="1" dirty="0"/>
              <a:t>ón</a:t>
            </a:r>
            <a:endParaRPr lang="es-ES_tradnl" dirty="0"/>
          </a:p>
          <a:p>
            <a:r>
              <a:rPr lang="es-ES_tradnl" dirty="0"/>
              <a:t>Debe </a:t>
            </a:r>
            <a:r>
              <a:rPr lang="es-ES_tradnl" dirty="0" smtClean="0"/>
              <a:t>enfatizarles </a:t>
            </a:r>
            <a:r>
              <a:rPr lang="es-ES_tradnl" dirty="0"/>
              <a:t>a los miembros de su equipo </a:t>
            </a:r>
            <a:r>
              <a:rPr lang="es-ES_tradnl" dirty="0" smtClean="0"/>
              <a:t>la importancia de la puntualidad.  Puede planificar el </a:t>
            </a:r>
            <a:r>
              <a:rPr lang="es-ES_tradnl" dirty="0"/>
              <a:t>tiempo de compa</a:t>
            </a:r>
            <a:r>
              <a:rPr lang="es-ES_tradnl" altLang="ja-JP" dirty="0"/>
              <a:t>ñerismo y para </a:t>
            </a:r>
            <a:r>
              <a:rPr lang="es-ES_tradnl" altLang="ja-JP" dirty="0" smtClean="0"/>
              <a:t>retrospección </a:t>
            </a:r>
            <a:r>
              <a:rPr lang="es-ES_tradnl" altLang="ja-JP" dirty="0"/>
              <a:t>después del viaje.</a:t>
            </a:r>
            <a:r>
              <a:rPr lang="en-US" altLang="ja-JP" dirty="0"/>
              <a:t> </a:t>
            </a:r>
            <a:r>
              <a:rPr lang="en-US" dirty="0"/>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F33A4-2EAF-4095-BF37-F4D3090B4F3D}" type="slidenum">
              <a:rPr lang="en-US"/>
              <a:pPr/>
              <a:t>57</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pPr marL="228600" indent="-228600"/>
            <a:r>
              <a:rPr lang="es-ES_tradnl" b="1" dirty="0"/>
              <a:t>Presentador: </a:t>
            </a:r>
            <a:r>
              <a:rPr lang="es-ES_tradnl" dirty="0"/>
              <a:t>El paso 6 trata sobre el dinero. Es esencial que tengan un plan para cambiar y administrar el dinero antes y durante el viaje </a:t>
            </a:r>
            <a:r>
              <a:rPr lang="es-ES_tradnl" dirty="0" smtClean="0"/>
              <a:t>misionero.  Debe desarrollar este </a:t>
            </a:r>
            <a:r>
              <a:rPr lang="es-ES_tradnl" dirty="0"/>
              <a:t>plan </a:t>
            </a:r>
            <a:r>
              <a:rPr lang="es-ES_tradnl" dirty="0" smtClean="0"/>
              <a:t>por </a:t>
            </a:r>
            <a:r>
              <a:rPr lang="es-ES_tradnl" dirty="0"/>
              <a:t>lo menos 8 semanas antes del viaje. </a:t>
            </a:r>
          </a:p>
          <a:p>
            <a:pPr marL="228600" indent="-228600">
              <a:buFont typeface="Times" pitchFamily="48" charset="0"/>
              <a:buChar char="•"/>
            </a:pPr>
            <a:r>
              <a:rPr lang="es-ES_tradnl" dirty="0"/>
              <a:t>Consulte con el personal en el </a:t>
            </a:r>
            <a:r>
              <a:rPr lang="es-ES_tradnl" dirty="0" smtClean="0"/>
              <a:t>campo.  Ellos </a:t>
            </a:r>
            <a:r>
              <a:rPr lang="es-ES_tradnl" dirty="0"/>
              <a:t>le pueden ayudar a tomar decisiones en cuanto al cambio de divisas. </a:t>
            </a:r>
          </a:p>
          <a:p>
            <a:pPr marL="228600" indent="-228600">
              <a:buFont typeface="Times" pitchFamily="48" charset="0"/>
              <a:buChar char="•"/>
            </a:pPr>
            <a:r>
              <a:rPr lang="es-ES_tradnl" dirty="0"/>
              <a:t>Asigne un tesorero en el equipo</a:t>
            </a:r>
          </a:p>
          <a:p>
            <a:pPr marL="228600" indent="-228600">
              <a:buFont typeface="Times" pitchFamily="48" charset="0"/>
              <a:buChar char="•"/>
            </a:pPr>
            <a:r>
              <a:rPr lang="es-ES_tradnl" dirty="0"/>
              <a:t>Los miembros de su equipo no deben mostrar grandes cantidades de efectivo</a:t>
            </a:r>
          </a:p>
          <a:p>
            <a:pPr marL="228600" indent="-228600">
              <a:buFont typeface="Times" pitchFamily="48" charset="0"/>
              <a:buChar char="•"/>
            </a:pPr>
            <a:r>
              <a:rPr lang="es-ES_tradnl" dirty="0"/>
              <a:t>Tenga fondos para emergencias</a:t>
            </a:r>
          </a:p>
          <a:p>
            <a:pPr marL="228600" indent="-228600">
              <a:buFont typeface="Times" pitchFamily="48" charset="0"/>
              <a:buChar char="•"/>
            </a:pPr>
            <a:r>
              <a:rPr lang="es-ES_tradnl" dirty="0"/>
              <a:t>Mantenga dinero consigo, no deje su </a:t>
            </a:r>
            <a:r>
              <a:rPr lang="es-ES_tradnl" dirty="0" smtClean="0"/>
              <a:t>dinero, </a:t>
            </a:r>
            <a:r>
              <a:rPr lang="es-ES_tradnl" dirty="0"/>
              <a:t>ni art</a:t>
            </a:r>
            <a:r>
              <a:rPr lang="es-ES_tradnl" altLang="ja-JP" dirty="0"/>
              <a:t>ículos de valor en el hotel. </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62D7B-038E-4FCB-A826-777CA4850305}" type="slidenum">
              <a:rPr lang="en-US"/>
              <a:pPr/>
              <a:t>58</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s-ES_tradnl" b="1" dirty="0"/>
              <a:t>Presentador:</a:t>
            </a:r>
            <a:r>
              <a:rPr lang="es-ES_tradnl" dirty="0"/>
              <a:t> El paso 7 es </a:t>
            </a:r>
            <a:r>
              <a:rPr lang="es-ES_tradnl" dirty="0" smtClean="0"/>
              <a:t>involucrar </a:t>
            </a:r>
            <a:r>
              <a:rPr lang="es-ES_tradnl" dirty="0"/>
              <a:t>socios de oraci</a:t>
            </a:r>
            <a:r>
              <a:rPr lang="es-ES_tradnl" altLang="ja-JP" dirty="0"/>
              <a:t>ón y </a:t>
            </a:r>
            <a:r>
              <a:rPr lang="es-ES_tradnl" altLang="ja-JP" dirty="0" smtClean="0"/>
              <a:t>planificar un servicio de nombramiento del </a:t>
            </a:r>
            <a:r>
              <a:rPr lang="es-ES_tradnl" altLang="ja-JP" dirty="0"/>
              <a:t>equipo por lo menos</a:t>
            </a:r>
            <a:r>
              <a:rPr lang="es-ES_tradnl" dirty="0"/>
              <a:t> 6 semanas antes. </a:t>
            </a:r>
          </a:p>
          <a:p>
            <a:pPr>
              <a:buFontTx/>
              <a:buChar char="•"/>
            </a:pPr>
            <a:r>
              <a:rPr lang="es-ES_tradnl" sz="1000" b="1" dirty="0" smtClean="0"/>
              <a:t>Involucre </a:t>
            </a:r>
            <a:r>
              <a:rPr lang="es-ES_tradnl" sz="1000" b="1" dirty="0"/>
              <a:t>socios de oraci</a:t>
            </a:r>
            <a:r>
              <a:rPr lang="es-ES_tradnl" altLang="ja-JP" sz="1000" b="1" dirty="0"/>
              <a:t>ón. Selecciónelos, comuníquese con ellos, ore por ellos y hagan caminatas de oración. </a:t>
            </a:r>
            <a:endParaRPr lang="es-ES_tradnl" sz="1000" b="1" dirty="0"/>
          </a:p>
          <a:p>
            <a:pPr>
              <a:buFont typeface="Times" pitchFamily="48" charset="0"/>
              <a:buChar char="•"/>
            </a:pPr>
            <a:r>
              <a:rPr lang="es-ES_tradnl" sz="1000" b="1" dirty="0"/>
              <a:t>Programe un servicio de nombramiento para su equipo con el pastor e invite a los miembros de la iglesia, a los familiares y amigos de los miembros del equipo para que oren y apoyen al equipo. </a:t>
            </a:r>
          </a:p>
          <a:p>
            <a:pPr>
              <a:buFont typeface="Times" pitchFamily="48" charset="0"/>
              <a:buChar char="•"/>
            </a:pPr>
            <a:r>
              <a:rPr lang="es-ES_tradnl" sz="1000" b="1" dirty="0"/>
              <a:t>Quiz</a:t>
            </a:r>
            <a:r>
              <a:rPr lang="es-ES_tradnl" altLang="ja-JP" sz="1000" b="1" dirty="0"/>
              <a:t>ás también quiera programar un s</a:t>
            </a:r>
            <a:r>
              <a:rPr lang="es-ES_tradnl" sz="1000" b="1" dirty="0"/>
              <a:t>ervicio para compartir despu</a:t>
            </a:r>
            <a:r>
              <a:rPr lang="es-ES_tradnl" altLang="ja-JP" sz="1000" b="1" dirty="0"/>
              <a:t>és del viaje. Este servicio es una oportunidad para compartir con la iglesia y los </a:t>
            </a:r>
            <a:r>
              <a:rPr lang="es-ES_tradnl" altLang="ja-JP" sz="1000" b="1" dirty="0" smtClean="0"/>
              <a:t>intercesores </a:t>
            </a:r>
            <a:r>
              <a:rPr lang="es-ES_tradnl" altLang="ja-JP" sz="1000" b="1" dirty="0"/>
              <a:t>lo que Dios hizo durante el viaje misionero. </a:t>
            </a:r>
            <a:endParaRPr lang="en-US" sz="1000" b="1"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CF670-77F4-415C-8BCF-D3C72B855194}" type="slidenum">
              <a:rPr lang="en-US"/>
              <a:pPr/>
              <a:t>59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s-ES_tradnl" b="1" dirty="0"/>
              <a:t>Presentador: El </a:t>
            </a:r>
            <a:r>
              <a:rPr lang="es-ES_tradnl" dirty="0"/>
              <a:t>paso 8 es despu</a:t>
            </a:r>
            <a:r>
              <a:rPr lang="es-ES_tradnl" altLang="ja-JP" dirty="0"/>
              <a:t>és de </a:t>
            </a:r>
            <a:r>
              <a:rPr lang="es-ES_tradnl" altLang="ja-JP" dirty="0" smtClean="0"/>
              <a:t>regresar del </a:t>
            </a:r>
            <a:r>
              <a:rPr lang="es-ES_tradnl" altLang="ja-JP" dirty="0"/>
              <a:t>viaje misionero</a:t>
            </a:r>
            <a:r>
              <a:rPr lang="es-ES_tradnl" dirty="0"/>
              <a:t>. </a:t>
            </a:r>
            <a:r>
              <a:rPr lang="es-ES_tradnl" dirty="0" smtClean="0"/>
              <a:t>Debe </a:t>
            </a:r>
            <a:r>
              <a:rPr lang="es-ES_tradnl" dirty="0"/>
              <a:t>animar a otros a dar el pr</a:t>
            </a:r>
            <a:r>
              <a:rPr lang="es-ES_tradnl" altLang="ja-JP" dirty="0"/>
              <a:t>óximo</a:t>
            </a:r>
            <a:r>
              <a:rPr lang="es-ES_tradnl" dirty="0"/>
              <a:t> paso en las misiones. H</a:t>
            </a:r>
            <a:r>
              <a:rPr lang="es-ES_tradnl" altLang="ja-JP" dirty="0"/>
              <a:t>ábleles de:</a:t>
            </a:r>
            <a:endParaRPr lang="es-ES_tradnl" dirty="0"/>
          </a:p>
          <a:p>
            <a:pPr>
              <a:buFont typeface="Times" pitchFamily="48" charset="0"/>
              <a:buChar char="•"/>
            </a:pPr>
            <a:r>
              <a:rPr lang="es-ES_tradnl" sz="1000" b="1" dirty="0" smtClean="0"/>
              <a:t>P</a:t>
            </a:r>
            <a:r>
              <a:rPr lang="es-ES_tradnl" altLang="ja-JP" sz="1000" b="1" dirty="0" smtClean="0"/>
              <a:t>óngase</a:t>
            </a:r>
            <a:r>
              <a:rPr lang="es-ES_tradnl" sz="1000" b="1" dirty="0" smtClean="0"/>
              <a:t> </a:t>
            </a:r>
            <a:r>
              <a:rPr lang="es-ES_tradnl" sz="1000" b="1" dirty="0"/>
              <a:t>en contacto con los misioneros </a:t>
            </a:r>
          </a:p>
          <a:p>
            <a:pPr>
              <a:buFont typeface="Times" pitchFamily="48" charset="0"/>
              <a:buChar char="•"/>
            </a:pPr>
            <a:r>
              <a:rPr lang="es-ES_tradnl" sz="1000" b="1" dirty="0"/>
              <a:t>Adopte una </a:t>
            </a:r>
            <a:r>
              <a:rPr lang="es-ES_tradnl" sz="1000" b="1" dirty="0" smtClean="0"/>
              <a:t>etnia</a:t>
            </a:r>
          </a:p>
          <a:p>
            <a:pPr>
              <a:buFont typeface="Times" pitchFamily="48" charset="0"/>
              <a:buChar char="•"/>
            </a:pPr>
            <a:r>
              <a:rPr lang="es-ES_tradnl" sz="1000" b="1" dirty="0" smtClean="0"/>
              <a:t>Anime a otros a ofrendar </a:t>
            </a:r>
            <a:r>
              <a:rPr lang="es-ES_tradnl" sz="1000" b="1" dirty="0" err="1" smtClean="0"/>
              <a:t>sacrificadamente</a:t>
            </a:r>
            <a:endParaRPr lang="es-ES_tradnl" sz="1000" b="1" dirty="0"/>
          </a:p>
          <a:p>
            <a:pPr>
              <a:buFont typeface="Times" pitchFamily="48" charset="0"/>
              <a:buChar char="•"/>
            </a:pPr>
            <a:r>
              <a:rPr lang="es-ES_tradnl" sz="1000" b="1" dirty="0"/>
              <a:t>Movilice a </a:t>
            </a:r>
            <a:r>
              <a:rPr lang="es-ES_tradnl" sz="1000" b="1" dirty="0" smtClean="0"/>
              <a:t>otras iglesias</a:t>
            </a:r>
            <a:endParaRPr lang="es-ES_tradnl" sz="1000" b="1" dirty="0"/>
          </a:p>
          <a:p>
            <a:pPr>
              <a:buFont typeface="Times" pitchFamily="48" charset="0"/>
              <a:buChar char="•"/>
            </a:pPr>
            <a:r>
              <a:rPr lang="es-ES_tradnl" sz="1000" b="1" dirty="0"/>
              <a:t>Planifique alg</a:t>
            </a:r>
            <a:r>
              <a:rPr lang="es-ES_tradnl" altLang="ja-JP" sz="1000" b="1" dirty="0"/>
              <a:t>ún e</a:t>
            </a:r>
            <a:r>
              <a:rPr lang="es-ES_tradnl" sz="1000" b="1" dirty="0"/>
              <a:t>vento de misiones como una conferencia misionera, </a:t>
            </a:r>
            <a:r>
              <a:rPr lang="es-ES_tradnl" altLang="ja-JP" sz="1000" b="1" dirty="0" smtClean="0"/>
              <a:t>feria </a:t>
            </a:r>
            <a:r>
              <a:rPr lang="es-ES_tradnl" altLang="ja-JP" sz="1000" b="1" dirty="0"/>
              <a:t>de misiones o invite a un misionero a </a:t>
            </a:r>
            <a:r>
              <a:rPr lang="es-ES_tradnl" altLang="ja-JP" sz="1000" b="1" dirty="0" smtClean="0"/>
              <a:t>su iglesia </a:t>
            </a:r>
            <a:r>
              <a:rPr lang="es-ES_tradnl" altLang="ja-JP" sz="1000" b="1" dirty="0"/>
              <a:t>.</a:t>
            </a:r>
            <a:endParaRPr lang="es-ES_tradnl" sz="1000" b="1" dirty="0"/>
          </a:p>
          <a:p>
            <a:pPr>
              <a:buFont typeface="Times" pitchFamily="48" charset="0"/>
              <a:buChar char="•"/>
            </a:pPr>
            <a:r>
              <a:rPr lang="es-ES_tradnl" sz="1000" b="1" dirty="0"/>
              <a:t>Si necesita ayuda, contacte a </a:t>
            </a:r>
            <a:r>
              <a:rPr lang="es-ES_tradnl" sz="1000" b="1" dirty="0" smtClean="0"/>
              <a:t>Movilización Hispana </a:t>
            </a:r>
            <a:r>
              <a:rPr lang="es-ES_tradnl" sz="1000" b="1" dirty="0"/>
              <a:t>al </a:t>
            </a:r>
            <a:r>
              <a:rPr lang="es-ES_tradnl" sz="1000" b="1" dirty="0" smtClean="0"/>
              <a:t>866-407-9597</a:t>
            </a:r>
            <a:endParaRPr lang="es-ES_tradnl" dirty="0"/>
          </a:p>
          <a:p>
            <a:endParaRPr lang="es-ES_tradnl"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C68EF-9096-4C28-8149-813C36FF2E84}" type="slidenum">
              <a:rPr lang="en-US"/>
              <a:pPr/>
              <a:t>6</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s-ES_tradnl" sz="1000" b="1" dirty="0"/>
              <a:t>Presentador: </a:t>
            </a:r>
            <a:r>
              <a:rPr lang="es-ES_tradnl" sz="1000" dirty="0" smtClean="0"/>
              <a:t>U</a:t>
            </a:r>
            <a:r>
              <a:rPr lang="es-ES_tradnl" altLang="ja-JP" sz="1000" dirty="0" smtClean="0"/>
              <a:t>n </a:t>
            </a:r>
            <a:r>
              <a:rPr lang="es-ES_tradnl" altLang="ja-JP" sz="1000" dirty="0"/>
              <a:t>líder siempre debería crecer en una posición de liderazgo. </a:t>
            </a:r>
          </a:p>
          <a:p>
            <a:pPr>
              <a:buFont typeface="Times" pitchFamily="48" charset="0"/>
              <a:buChar char="•"/>
            </a:pPr>
            <a:r>
              <a:rPr lang="es-ES_tradnl" altLang="ja-JP" sz="1000" dirty="0"/>
              <a:t>Primero que nada, un líder debe depender de Dios para su crecimiento. ¿Cómo dependemos de Dios? (Al estudiar Su Palabra, con la oración, vea qué otras respuestas le dan). </a:t>
            </a:r>
          </a:p>
          <a:p>
            <a:pPr>
              <a:buFont typeface="Times" pitchFamily="48" charset="0"/>
              <a:buChar char="•"/>
            </a:pPr>
            <a:r>
              <a:rPr lang="es-ES_tradnl" altLang="ja-JP" sz="1000" dirty="0"/>
              <a:t>Una segunda forma de crecer </a:t>
            </a:r>
            <a:r>
              <a:rPr lang="es-ES_tradnl" altLang="ja-JP" sz="1000" dirty="0" smtClean="0"/>
              <a:t>es </a:t>
            </a:r>
            <a:r>
              <a:rPr lang="es-ES_tradnl" altLang="ja-JP" sz="1000" dirty="0"/>
              <a:t>estar preparado. ¿Cómo se puede preparar para dirigir a un equipo? (Encuentre información, deberían mencionar muchas formas de hacer esto). </a:t>
            </a:r>
          </a:p>
          <a:p>
            <a:pPr>
              <a:buFont typeface="Times" pitchFamily="48" charset="0"/>
              <a:buChar char="•"/>
            </a:pPr>
            <a:r>
              <a:rPr lang="es-ES_tradnl" altLang="ja-JP" sz="1000" dirty="0"/>
              <a:t>Una tercera forma </a:t>
            </a:r>
            <a:r>
              <a:rPr lang="es-ES_tradnl" altLang="ja-JP" sz="1000" dirty="0" smtClean="0"/>
              <a:t>es </a:t>
            </a:r>
            <a:r>
              <a:rPr lang="es-ES_tradnl" altLang="ja-JP" sz="1000" dirty="0"/>
              <a:t>escuchar. </a:t>
            </a:r>
            <a:r>
              <a:rPr lang="es-ES_tradnl" sz="1000" dirty="0"/>
              <a:t>¿A qui</a:t>
            </a:r>
            <a:r>
              <a:rPr lang="es-ES_tradnl" altLang="ja-JP" sz="1000" dirty="0"/>
              <a:t>én debemos escuchar?</a:t>
            </a:r>
            <a:r>
              <a:rPr lang="es-ES_tradnl" sz="1000" dirty="0"/>
              <a:t> (Adem</a:t>
            </a:r>
            <a:r>
              <a:rPr lang="es-ES_tradnl" altLang="ja-JP" sz="1000" dirty="0"/>
              <a:t>ás de Dios, a las personas del equipo, a los misioneros, a otros que puedan darnos buenos consejos). A veces hay personas a quienes no es bueno escuchar, así que esté al tanto de esa posibilidad. </a:t>
            </a:r>
          </a:p>
          <a:p>
            <a:pPr>
              <a:buFont typeface="Times" pitchFamily="48" charset="0"/>
              <a:buChar char="•"/>
            </a:pPr>
            <a:r>
              <a:rPr lang="es-ES_tradnl" altLang="ja-JP" sz="1000" dirty="0" smtClean="0"/>
              <a:t>Cuarto, </a:t>
            </a:r>
            <a:r>
              <a:rPr lang="es-ES_tradnl" altLang="ja-JP" sz="1000" dirty="0"/>
              <a:t>es identificar a otros líderes. Es bueno reclutar a miembros de </a:t>
            </a:r>
            <a:r>
              <a:rPr lang="es-ES_tradnl" altLang="ja-JP" sz="1000" dirty="0" smtClean="0"/>
              <a:t>equipos </a:t>
            </a:r>
            <a:r>
              <a:rPr lang="es-ES_tradnl" altLang="ja-JP" sz="1000" dirty="0"/>
              <a:t>que tengan ciertas cualidades de liderazgo. </a:t>
            </a:r>
          </a:p>
          <a:p>
            <a:pPr>
              <a:buFont typeface="Times" pitchFamily="48" charset="0"/>
              <a:buChar char="•"/>
            </a:pPr>
            <a:r>
              <a:rPr lang="es-ES_tradnl" altLang="ja-JP" sz="1000" dirty="0"/>
              <a:t>Finalmente, un líder de equipo crecerá si tiene una actitud positiva y sensible. Si </a:t>
            </a:r>
            <a:r>
              <a:rPr lang="es-ES_tradnl" altLang="ja-JP" sz="1000" dirty="0" smtClean="0"/>
              <a:t>siempre es negativo, </a:t>
            </a:r>
            <a:r>
              <a:rPr lang="es-ES_tradnl" altLang="ja-JP" sz="1000" dirty="0"/>
              <a:t>entonces su equipo no la pasará bien en un viaje misionero. </a:t>
            </a:r>
            <a:r>
              <a:rPr lang="es-ES_tradnl" altLang="ja-JP" sz="1000" dirty="0" smtClean="0"/>
              <a:t>Un </a:t>
            </a:r>
            <a:r>
              <a:rPr lang="es-ES_tradnl" altLang="ja-JP" sz="1000" dirty="0"/>
              <a:t>espíritu positivo contagiará a otros en su equipo, especialmente si las circunstancias en el campo son difíciles e incómodas. Su aliento, apoyo en oración y amistad </a:t>
            </a:r>
            <a:r>
              <a:rPr lang="es-ES_tradnl" altLang="ja-JP" sz="1000" dirty="0" smtClean="0"/>
              <a:t>serán importantes </a:t>
            </a:r>
            <a:r>
              <a:rPr lang="es-ES_tradnl" altLang="ja-JP" sz="1000" dirty="0"/>
              <a:t>para quienes se unan a su equipo en los próximos días. </a:t>
            </a:r>
          </a:p>
          <a:p>
            <a:endParaRPr lang="es-ES_tradnl" altLang="ja-JP" sz="1000" dirty="0"/>
          </a:p>
          <a:p>
            <a:r>
              <a:rPr lang="es-ES_tradnl" altLang="ja-JP" sz="1000" dirty="0"/>
              <a:t>Divídanse en grupos de 2 o 3 y discutan cómo aplicarán algunas de las cosas que aprendieron en la lección uno. Después de eso, pasen unos minutos orando unos por otros y pidan a Dios que les ayude a aplicar lo que hemos discutido.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E512E-B32C-495C-9825-C13BC34F44B7}" type="slidenum">
              <a:rPr lang="en-US"/>
              <a:pPr/>
              <a:t>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s-ES_tradnl" i="1" dirty="0"/>
              <a:t>Comience con una oración.</a:t>
            </a:r>
          </a:p>
          <a:p>
            <a:r>
              <a:rPr lang="es-ES_tradnl" i="1" dirty="0"/>
              <a:t>Lea Mateo 9:37-38.</a:t>
            </a:r>
          </a:p>
          <a:p>
            <a:r>
              <a:rPr lang="es-ES_tradnl" b="1" dirty="0"/>
              <a:t>Presentador: </a:t>
            </a:r>
            <a:r>
              <a:rPr lang="es-ES_tradnl" dirty="0"/>
              <a:t>Los equipos misioneros junto con los  misioneros son obreros en la mies del Se</a:t>
            </a:r>
            <a:r>
              <a:rPr lang="es-ES_tradnl" altLang="ja-JP" dirty="0"/>
              <a:t>ñor. </a:t>
            </a:r>
            <a:r>
              <a:rPr lang="es-ES_tradnl" dirty="0"/>
              <a:t>Hoy aprenderemos c</a:t>
            </a:r>
            <a:r>
              <a:rPr lang="es-ES_tradnl" altLang="ja-JP" dirty="0"/>
              <a:t>ómo reclutar y seleccionar a los miembros del equipo, hablaremos de las responsabilidades del líder del equipo, de cómo </a:t>
            </a:r>
            <a:r>
              <a:rPr lang="es-ES_tradnl" altLang="ja-JP" dirty="0" smtClean="0"/>
              <a:t>preparar </a:t>
            </a:r>
            <a:r>
              <a:rPr lang="es-ES_tradnl" altLang="ja-JP" dirty="0"/>
              <a:t>un equipo y de cómo </a:t>
            </a:r>
            <a:r>
              <a:rPr lang="es-ES_tradnl" altLang="ja-JP" dirty="0" smtClean="0"/>
              <a:t>enfrentar </a:t>
            </a:r>
            <a:r>
              <a:rPr lang="es-ES_tradnl" altLang="ja-JP" dirty="0"/>
              <a:t>los conflictos en el equipo.</a:t>
            </a:r>
            <a:r>
              <a:rPr lang="en-US" altLang="ja-JP" dirty="0"/>
              <a:t> </a:t>
            </a:r>
            <a:r>
              <a:rPr lang="en-US" dirty="0"/>
              <a:t> </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4FBE1-3ABB-4227-A2CD-2830D3A18721}" type="slidenum">
              <a:rPr lang="en-US"/>
              <a:pPr/>
              <a:t>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s-ES_tradnl" b="1" dirty="0"/>
              <a:t>Presentador: ¿Cu</a:t>
            </a:r>
            <a:r>
              <a:rPr lang="es-ES_tradnl" altLang="ja-JP" b="1" dirty="0"/>
              <a:t>áles cree que son las cualidades de un buen </a:t>
            </a:r>
            <a:r>
              <a:rPr lang="es-ES_tradnl" altLang="ja-JP" b="1" dirty="0" smtClean="0"/>
              <a:t>miembro </a:t>
            </a:r>
            <a:r>
              <a:rPr lang="es-ES_tradnl" altLang="ja-JP" b="1" dirty="0"/>
              <a:t>de equipo</a:t>
            </a:r>
            <a:r>
              <a:rPr lang="es-ES_tradnl" dirty="0"/>
              <a:t>? (Las respuestas variar</a:t>
            </a:r>
            <a:r>
              <a:rPr lang="es-ES_tradnl" altLang="ja-JP" dirty="0"/>
              <a:t>án</a:t>
            </a:r>
            <a:r>
              <a:rPr lang="es-ES_tradnl" dirty="0"/>
              <a:t>, pero deber</a:t>
            </a:r>
            <a:r>
              <a:rPr lang="es-ES_tradnl" altLang="ja-JP" dirty="0"/>
              <a:t>ían incluir ser cristiano, tener un deseo de testificar y estar lleno del Espíritu Santo</a:t>
            </a:r>
            <a:r>
              <a:rPr lang="es-ES_tradnl" dirty="0"/>
              <a:t>.)</a:t>
            </a:r>
            <a:endParaRPr lang="en-US" b="1" dirty="0"/>
          </a:p>
          <a:p>
            <a:endParaRPr lang="en-US"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543FF-42E6-4269-85CB-FDF2F91495C2}" type="slidenum">
              <a:rPr lang="en-US"/>
              <a:pPr/>
              <a:t>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a:lnSpc>
                <a:spcPct val="80000"/>
              </a:lnSpc>
            </a:pPr>
            <a:r>
              <a:rPr lang="es-ES_tradnl" sz="1000" b="1" dirty="0"/>
              <a:t>Presentador: </a:t>
            </a:r>
            <a:r>
              <a:rPr lang="es-ES_tradnl" altLang="ja-JP" sz="1000" dirty="0" smtClean="0"/>
              <a:t>Al </a:t>
            </a:r>
            <a:r>
              <a:rPr lang="es-ES_tradnl" altLang="ja-JP" sz="1000" dirty="0"/>
              <a:t>reclutar y seleccionar su equipo, hay varias cosas a tomar en consideración:</a:t>
            </a:r>
          </a:p>
          <a:p>
            <a:pPr>
              <a:lnSpc>
                <a:spcPct val="80000"/>
              </a:lnSpc>
              <a:buFont typeface="Times" pitchFamily="48" charset="0"/>
              <a:buChar char="•"/>
            </a:pPr>
            <a:r>
              <a:rPr lang="es-ES_tradnl" sz="1000" dirty="0"/>
              <a:t>Primero, la oraci</a:t>
            </a:r>
            <a:r>
              <a:rPr lang="es-ES_tradnl" altLang="ja-JP" sz="1000" dirty="0"/>
              <a:t>ón es la parte más importante en el proceso de formar su equipo</a:t>
            </a:r>
            <a:r>
              <a:rPr lang="es-ES_tradnl" sz="1000" dirty="0"/>
              <a:t>. Al comenzar a reclutar, ore por la motivaci</a:t>
            </a:r>
            <a:r>
              <a:rPr lang="es-ES_tradnl" altLang="ja-JP" sz="1000" dirty="0"/>
              <a:t>ón correcta para cada miembro del equipo, sus finanzas y su salud, los detalles del viaje, incluso ore por los misioneros en el campo, los familiares de los miembros de su equipo y otras peticiones específicas de los miembros del equipo. </a:t>
            </a:r>
          </a:p>
          <a:p>
            <a:pPr>
              <a:lnSpc>
                <a:spcPct val="80000"/>
              </a:lnSpc>
              <a:buFont typeface="Times" pitchFamily="48" charset="0"/>
              <a:buChar char="•"/>
            </a:pPr>
            <a:r>
              <a:rPr lang="es-ES_tradnl" sz="1000" dirty="0"/>
              <a:t>Segundo, pida </a:t>
            </a:r>
            <a:r>
              <a:rPr lang="es-ES_tradnl" sz="1000" dirty="0" smtClean="0"/>
              <a:t>recomendaciones de </a:t>
            </a:r>
            <a:r>
              <a:rPr lang="es-ES_tradnl" sz="1000" dirty="0"/>
              <a:t>los l</a:t>
            </a:r>
            <a:r>
              <a:rPr lang="es-ES_tradnl" altLang="ja-JP" sz="1000" dirty="0"/>
              <a:t>íderes de su iglesia y de otros en cuanto a </a:t>
            </a:r>
            <a:r>
              <a:rPr lang="es-ES_tradnl" altLang="ja-JP" sz="1000" dirty="0" smtClean="0"/>
              <a:t>candidatos </a:t>
            </a:r>
            <a:r>
              <a:rPr lang="es-ES_tradnl" altLang="ja-JP" sz="1000" dirty="0"/>
              <a:t>para su equipo. </a:t>
            </a:r>
          </a:p>
          <a:p>
            <a:pPr>
              <a:lnSpc>
                <a:spcPct val="80000"/>
              </a:lnSpc>
              <a:buFont typeface="Times" pitchFamily="48" charset="0"/>
              <a:buChar char="•"/>
            </a:pPr>
            <a:r>
              <a:rPr lang="es-ES_tradnl" altLang="ja-JP" sz="1000" dirty="0" smtClean="0"/>
              <a:t>Tercero, la promoción para </a:t>
            </a:r>
            <a:r>
              <a:rPr lang="es-ES_tradnl" altLang="ja-JP" sz="1000" dirty="0"/>
              <a:t>el viaje </a:t>
            </a:r>
            <a:r>
              <a:rPr lang="es-ES_tradnl" altLang="ja-JP" sz="1000" dirty="0" smtClean="0"/>
              <a:t>misionero es importante. </a:t>
            </a:r>
            <a:r>
              <a:rPr lang="es-ES_tradnl" altLang="ja-JP" sz="1000" dirty="0"/>
              <a:t>Un folleto informativo o palabra de boca quizás sean lo mejor. </a:t>
            </a:r>
          </a:p>
          <a:p>
            <a:pPr>
              <a:lnSpc>
                <a:spcPct val="80000"/>
              </a:lnSpc>
              <a:buFont typeface="Times" pitchFamily="48" charset="0"/>
              <a:buChar char="•"/>
            </a:pPr>
            <a:r>
              <a:rPr lang="es-ES_tradnl" sz="1000" dirty="0"/>
              <a:t>Cuarto, planifique una reuni</a:t>
            </a:r>
            <a:r>
              <a:rPr lang="es-ES_tradnl" altLang="ja-JP" sz="1000" dirty="0"/>
              <a:t>ón informativa para miembros potenciales del equipo. Esta reunión le dará una idea de cómo Dios </a:t>
            </a:r>
            <a:r>
              <a:rPr lang="es-ES_tradnl" altLang="ja-JP" sz="1000" dirty="0" smtClean="0"/>
              <a:t>está </a:t>
            </a:r>
            <a:r>
              <a:rPr lang="es-ES_tradnl" altLang="ja-JP" sz="1000" dirty="0"/>
              <a:t>hablando a personas específicas en cuanto a las misiones. </a:t>
            </a:r>
            <a:endParaRPr lang="es-ES_tradnl" sz="1000" dirty="0"/>
          </a:p>
          <a:p>
            <a:pPr>
              <a:lnSpc>
                <a:spcPct val="80000"/>
              </a:lnSpc>
              <a:buFont typeface="Times" pitchFamily="48" charset="0"/>
              <a:buChar char="•"/>
            </a:pPr>
            <a:r>
              <a:rPr lang="es-ES_tradnl" sz="1000" dirty="0"/>
              <a:t>Quinto, en el proceso de entrevistas, deber</a:t>
            </a:r>
            <a:r>
              <a:rPr lang="es-ES_tradnl" altLang="ja-JP" sz="1000" dirty="0"/>
              <a:t>á buscar cualidades específicas en los miembros potenciales tales como madurez espiritual, un </a:t>
            </a:r>
            <a:r>
              <a:rPr lang="es-ES_tradnl" altLang="ja-JP" sz="1000" dirty="0" smtClean="0"/>
              <a:t>llamado </a:t>
            </a:r>
            <a:r>
              <a:rPr lang="es-ES_tradnl" sz="1000" dirty="0" smtClean="0"/>
              <a:t>a </a:t>
            </a:r>
            <a:r>
              <a:rPr lang="es-ES_tradnl" sz="1000" dirty="0"/>
              <a:t>las misiones, un esp</a:t>
            </a:r>
            <a:r>
              <a:rPr lang="es-ES_tradnl" altLang="ja-JP" sz="1000" dirty="0"/>
              <a:t>íritu servicial, buena salud física y emocional, el potencial de liderazgo. </a:t>
            </a:r>
          </a:p>
          <a:p>
            <a:pPr>
              <a:lnSpc>
                <a:spcPct val="80000"/>
              </a:lnSpc>
              <a:buFont typeface="Times" pitchFamily="48" charset="0"/>
              <a:buChar char="•"/>
            </a:pPr>
            <a:r>
              <a:rPr lang="es-ES_tradnl" sz="1000" dirty="0"/>
              <a:t>Finalmente, tiene que estar consciente de que a veces tendr</a:t>
            </a:r>
            <a:r>
              <a:rPr lang="es-ES_tradnl" altLang="ja-JP" sz="1000" dirty="0"/>
              <a:t>á que decirle </a:t>
            </a:r>
            <a:r>
              <a:rPr lang="es-ES_tradnl" sz="1000" dirty="0"/>
              <a:t>“no” a una persona que quiere ir en el viaje misionero. Hay una variedad de razones tales como salud, motivaci</a:t>
            </a:r>
            <a:r>
              <a:rPr lang="es-ES_tradnl" altLang="ja-JP" sz="1000" dirty="0"/>
              <a:t>ón</a:t>
            </a:r>
            <a:r>
              <a:rPr lang="es-ES_tradnl" sz="1000" dirty="0"/>
              <a:t> incorrecta para participar, falta </a:t>
            </a:r>
            <a:r>
              <a:rPr lang="es-ES_tradnl" sz="1000" dirty="0" smtClean="0"/>
              <a:t>del </a:t>
            </a:r>
            <a:r>
              <a:rPr lang="es-ES_tradnl" sz="1000" dirty="0"/>
              <a:t>llamado y no querer asumir responsabilidades. Todos deben ser tratados con respeto y sensibilidad. Si alguien no puede ir, an</a:t>
            </a:r>
            <a:r>
              <a:rPr lang="es-ES_tradnl" altLang="ja-JP" sz="1000" dirty="0"/>
              <a:t>ímelo a que sea parte del equipo de apoyo de oración. Manténgalos informados del viaje misionero y de cómo pueden orar.</a:t>
            </a:r>
            <a:r>
              <a:rPr lang="en-US" altLang="ja-JP" sz="1000" dirty="0"/>
              <a:t> </a:t>
            </a:r>
            <a:endParaRPr lang="en-US" sz="1000" b="1"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79" name="Picture 7" descr="IMB08_TLT PPT_title"/>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pic>
        <p:nvPicPr>
          <p:cNvPr id="3080" name="Picture 8" descr="IMB08_TLT PPT_title"/>
          <p:cNvPicPr>
            <a:picLocks noChangeAspect="1" noChangeArrowheads="1"/>
          </p:cNvPicPr>
          <p:nvPr userDrawn="1"/>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tmplLst>
          <p:tmpl lvl="1">
            <p:tnLst>
              <p:par>
                <p:cTn presetID="1" presetClass="entr" presetSubtype="0" fill="hold" nodeType="clickEffect">
                  <p:stCondLst>
                    <p:cond delay="0"/>
                  </p:stCondLst>
                  <p:childTnLst>
                    <p:set>
                      <p:cBhvr>
                        <p:cTn dur="1" fill="hold">
                          <p:stCondLst>
                            <p:cond delay="0"/>
                          </p:stCondLst>
                        </p:cTn>
                        <p:tgtEl>
                          <p:spTgt spid="3075"/>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31" name="Picture 7" descr="IMB08_TLT PPT_bkgrd"/>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8" descr="IMB08_TLT PPT_bkgrd"/>
          <p:cNvPicPr>
            <a:picLocks noChangeAspect="1" noChangeArrowheads="1"/>
          </p:cNvPicPr>
          <p:nvPr/>
        </p:nvPicPr>
        <p:blipFill>
          <a:blip r:embed="rId15"/>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dc.gov/trave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usembassy.state.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travel.state.gov/travel/cis_pa_tw/tw/tw_1764.htm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219200" y="6384925"/>
            <a:ext cx="6629400" cy="274638"/>
          </a:xfrm>
          <a:prstGeom prst="rect">
            <a:avLst/>
          </a:prstGeom>
          <a:noFill/>
          <a:ln w="9525">
            <a:noFill/>
            <a:miter lim="800000"/>
            <a:headEnd/>
            <a:tailEnd/>
          </a:ln>
          <a:effectLst/>
        </p:spPr>
        <p:txBody>
          <a:bodyPr>
            <a:spAutoFit/>
          </a:bodyPr>
          <a:lstStyle/>
          <a:p>
            <a:pPr algn="ctr">
              <a:spcBef>
                <a:spcPct val="50000"/>
              </a:spcBef>
            </a:pPr>
            <a:r>
              <a:rPr lang="en-US" sz="1200" b="1">
                <a:solidFill>
                  <a:schemeClr val="bg1"/>
                </a:solidFill>
              </a:rPr>
              <a:t>©2008, International Mission Board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Responsabilidades del l</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íder</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29699" name="Rectangle 3"/>
          <p:cNvSpPr>
            <a:spLocks noGrp="1" noChangeArrowheads="1"/>
          </p:cNvSpPr>
          <p:nvPr>
            <p:ph type="body" idx="1"/>
          </p:nvPr>
        </p:nvSpPr>
        <p:spPr>
          <a:xfrm>
            <a:off x="990600" y="1600200"/>
            <a:ext cx="7696200" cy="4525963"/>
          </a:xfrm>
        </p:spPr>
        <p:txBody>
          <a:bodyPr/>
          <a:lstStyle/>
          <a:p>
            <a:pPr>
              <a:lnSpc>
                <a:spcPct val="80000"/>
              </a:lnSpc>
            </a:pPr>
            <a:r>
              <a:rPr lang="es-ES_tradnl" sz="2800" b="1" dirty="0">
                <a:solidFill>
                  <a:schemeClr val="tx1"/>
                </a:solidFill>
              </a:rPr>
              <a:t>Hoja de datos para los miembros</a:t>
            </a:r>
          </a:p>
          <a:p>
            <a:pPr>
              <a:lnSpc>
                <a:spcPct val="80000"/>
              </a:lnSpc>
              <a:buFontTx/>
              <a:buNone/>
            </a:pPr>
            <a:r>
              <a:rPr lang="es-ES_tradnl" sz="2800" b="1" dirty="0">
                <a:solidFill>
                  <a:schemeClr val="tx1"/>
                </a:solidFill>
              </a:rPr>
              <a:t>		¿D</a:t>
            </a:r>
            <a:r>
              <a:rPr lang="es-ES_tradnl" altLang="ja-JP" sz="2800" b="1" dirty="0">
                <a:solidFill>
                  <a:schemeClr val="tx1"/>
                </a:solidFill>
                <a:ea typeface="ＭＳ Ｐゴシック" charset="-128"/>
              </a:rPr>
              <a:t>ónde</a:t>
            </a:r>
            <a:r>
              <a:rPr lang="es-ES_tradnl" sz="2800" b="1" dirty="0">
                <a:solidFill>
                  <a:schemeClr val="tx1"/>
                </a:solidFill>
              </a:rPr>
              <a:t>? ¿Por qu</a:t>
            </a:r>
            <a:r>
              <a:rPr lang="es-ES_tradnl" altLang="ja-JP" sz="2800" b="1" dirty="0">
                <a:solidFill>
                  <a:schemeClr val="tx1"/>
                </a:solidFill>
                <a:ea typeface="ＭＳ Ｐゴシック" charset="-128"/>
              </a:rPr>
              <a:t>é</a:t>
            </a:r>
            <a:r>
              <a:rPr lang="es-ES_tradnl" sz="2800" b="1" dirty="0">
                <a:solidFill>
                  <a:schemeClr val="tx1"/>
                </a:solidFill>
              </a:rPr>
              <a:t>? ¿Cu</a:t>
            </a:r>
            <a:r>
              <a:rPr lang="es-ES_tradnl" altLang="ja-JP" sz="2800" b="1" dirty="0">
                <a:solidFill>
                  <a:schemeClr val="tx1"/>
                </a:solidFill>
                <a:ea typeface="ＭＳ Ｐゴシック" charset="-128"/>
              </a:rPr>
              <a:t>ándo</a:t>
            </a:r>
            <a:r>
              <a:rPr lang="es-ES_tradnl" sz="2800" b="1" dirty="0">
                <a:solidFill>
                  <a:schemeClr val="tx1"/>
                </a:solidFill>
              </a:rPr>
              <a:t>?   </a:t>
            </a:r>
          </a:p>
          <a:p>
            <a:pPr>
              <a:lnSpc>
                <a:spcPct val="80000"/>
              </a:lnSpc>
              <a:buFontTx/>
              <a:buNone/>
            </a:pPr>
            <a:r>
              <a:rPr lang="es-ES_tradnl" sz="2800" b="1" dirty="0">
                <a:solidFill>
                  <a:schemeClr val="tx1"/>
                </a:solidFill>
              </a:rPr>
              <a:t>		</a:t>
            </a:r>
            <a:r>
              <a:rPr lang="es-ES_tradnl" sz="2800" b="1" dirty="0" smtClean="0">
                <a:solidFill>
                  <a:schemeClr val="tx1"/>
                </a:solidFill>
              </a:rPr>
              <a:t>¿El costo</a:t>
            </a:r>
            <a:r>
              <a:rPr lang="es-ES_tradnl" sz="2800" b="1" dirty="0">
                <a:solidFill>
                  <a:schemeClr val="tx1"/>
                </a:solidFill>
              </a:rPr>
              <a:t>? ¿ </a:t>
            </a:r>
            <a:r>
              <a:rPr lang="es-ES_tradnl" sz="2800" b="1" dirty="0" smtClean="0">
                <a:solidFill>
                  <a:schemeClr val="tx1"/>
                </a:solidFill>
              </a:rPr>
              <a:t>Habilidades </a:t>
            </a:r>
            <a:r>
              <a:rPr lang="es-ES_tradnl" sz="2800" b="1" dirty="0">
                <a:solidFill>
                  <a:schemeClr val="tx1"/>
                </a:solidFill>
              </a:rPr>
              <a:t>necesarias?   </a:t>
            </a:r>
          </a:p>
          <a:p>
            <a:pPr>
              <a:lnSpc>
                <a:spcPct val="80000"/>
              </a:lnSpc>
              <a:buFontTx/>
              <a:buNone/>
            </a:pPr>
            <a:r>
              <a:rPr lang="es-ES_tradnl" sz="2800" b="1" dirty="0">
                <a:solidFill>
                  <a:schemeClr val="tx1"/>
                </a:solidFill>
              </a:rPr>
              <a:t>		¿Nivel de dificultad?</a:t>
            </a:r>
          </a:p>
          <a:p>
            <a:pPr>
              <a:lnSpc>
                <a:spcPct val="80000"/>
              </a:lnSpc>
              <a:buFontTx/>
              <a:buNone/>
            </a:pPr>
            <a:r>
              <a:rPr lang="es-ES_tradnl" sz="2800" b="1" dirty="0">
                <a:solidFill>
                  <a:schemeClr val="tx1"/>
                </a:solidFill>
              </a:rPr>
              <a:t>		</a:t>
            </a:r>
          </a:p>
          <a:p>
            <a:pPr>
              <a:lnSpc>
                <a:spcPct val="80000"/>
              </a:lnSpc>
            </a:pPr>
            <a:r>
              <a:rPr lang="es-ES_tradnl" sz="2800" b="1" dirty="0">
                <a:solidFill>
                  <a:schemeClr val="tx1"/>
                </a:solidFill>
              </a:rPr>
              <a:t>Sus responsabilidades</a:t>
            </a:r>
          </a:p>
          <a:p>
            <a:pPr>
              <a:lnSpc>
                <a:spcPct val="80000"/>
              </a:lnSpc>
              <a:buFontTx/>
              <a:buNone/>
            </a:pPr>
            <a:r>
              <a:rPr lang="es-ES_tradnl" sz="2800" b="1" dirty="0">
                <a:solidFill>
                  <a:schemeClr val="tx1"/>
                </a:solidFill>
              </a:rPr>
              <a:t>		Comunicar</a:t>
            </a:r>
          </a:p>
          <a:p>
            <a:pPr>
              <a:lnSpc>
                <a:spcPct val="80000"/>
              </a:lnSpc>
              <a:buFontTx/>
              <a:buNone/>
            </a:pPr>
            <a:r>
              <a:rPr lang="es-ES_tradnl" sz="2800" b="1" dirty="0">
                <a:solidFill>
                  <a:schemeClr val="tx1"/>
                </a:solidFill>
              </a:rPr>
              <a:t>		Organizar</a:t>
            </a:r>
          </a:p>
          <a:p>
            <a:pPr>
              <a:lnSpc>
                <a:spcPct val="80000"/>
              </a:lnSpc>
              <a:buFontTx/>
              <a:buNone/>
            </a:pPr>
            <a:r>
              <a:rPr lang="es-ES_tradnl" sz="2800" b="1" dirty="0">
                <a:solidFill>
                  <a:schemeClr val="tx1"/>
                </a:solidFill>
              </a:rPr>
              <a:t>		Delegar</a:t>
            </a:r>
          </a:p>
          <a:p>
            <a:pPr lvl="2">
              <a:lnSpc>
                <a:spcPct val="80000"/>
              </a:lnSpc>
              <a:buFontTx/>
              <a:buNone/>
            </a:pPr>
            <a:endParaRPr lang="es-ES_tradnl" sz="2800" b="1" dirty="0"/>
          </a:p>
          <a:p>
            <a:pPr>
              <a:lnSpc>
                <a:spcPct val="80000"/>
              </a:lnSpc>
            </a:pPr>
            <a:endParaRPr lang="es-ES_tradnl" sz="800" b="1" dirty="0">
              <a:solidFill>
                <a:schemeClr val="tx1"/>
              </a:solidFill>
            </a:endParaRPr>
          </a:p>
          <a:p>
            <a:pPr>
              <a:lnSpc>
                <a:spcPct val="80000"/>
              </a:lnSpc>
              <a:buFontTx/>
              <a:buNone/>
            </a:pPr>
            <a:r>
              <a:rPr lang="es-ES_tradnl" sz="800" b="1" dirty="0">
                <a:solidFill>
                  <a:schemeClr val="bg1"/>
                </a:solidFill>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810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Forme su equipo</a:t>
            </a:r>
          </a:p>
        </p:txBody>
      </p:sp>
      <p:sp>
        <p:nvSpPr>
          <p:cNvPr id="31747" name="Rectangle 3"/>
          <p:cNvSpPr>
            <a:spLocks noGrp="1" noChangeArrowheads="1"/>
          </p:cNvSpPr>
          <p:nvPr>
            <p:ph type="body" idx="1"/>
          </p:nvPr>
        </p:nvSpPr>
        <p:spPr>
          <a:xfrm>
            <a:off x="914400" y="1600200"/>
            <a:ext cx="7772400" cy="4525963"/>
          </a:xfrm>
        </p:spPr>
        <p:txBody>
          <a:bodyPr/>
          <a:lstStyle/>
          <a:p>
            <a:r>
              <a:rPr lang="es-ES_tradnl" b="1" dirty="0"/>
              <a:t>Asigne coordinadores de equipo</a:t>
            </a:r>
          </a:p>
          <a:p>
            <a:endParaRPr lang="es-ES_tradnl" b="1" dirty="0"/>
          </a:p>
          <a:p>
            <a:r>
              <a:rPr lang="es-ES_tradnl" b="1" dirty="0" smtClean="0"/>
              <a:t>La comunicaci</a:t>
            </a:r>
            <a:r>
              <a:rPr lang="es-ES_tradnl" altLang="ja-JP" b="1" dirty="0" smtClean="0">
                <a:ea typeface="ＭＳ Ｐゴシック" charset="-128"/>
              </a:rPr>
              <a:t>ón</a:t>
            </a:r>
            <a:endParaRPr lang="es-ES_tradnl" b="1" dirty="0"/>
          </a:p>
          <a:p>
            <a:endParaRPr lang="es-ES_tradnl"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LECCI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 TRES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35843" name="Rectangle 3"/>
          <p:cNvSpPr>
            <a:spLocks noGrp="1" noChangeArrowheads="1"/>
          </p:cNvSpPr>
          <p:nvPr>
            <p:ph type="body" idx="1"/>
          </p:nvPr>
        </p:nvSpPr>
        <p:spPr/>
        <p:txBody>
          <a:bodyPr/>
          <a:lstStyle/>
          <a:p>
            <a:pPr algn="ctr">
              <a:buFontTx/>
              <a:buNone/>
            </a:pPr>
            <a:r>
              <a:rPr lang="es-ES_tradnl" b="1" dirty="0">
                <a:solidFill>
                  <a:schemeClr val="tx1"/>
                </a:solidFill>
              </a:rPr>
              <a:t>Entrenamiento de un equipo eficiente</a:t>
            </a:r>
          </a:p>
          <a:p>
            <a:pPr algn="ctr">
              <a:buFontTx/>
              <a:buNone/>
            </a:pPr>
            <a:endParaRPr lang="es-ES_tradnl" b="1" dirty="0">
              <a:solidFill>
                <a:schemeClr val="tx1"/>
              </a:solidFill>
            </a:endParaRPr>
          </a:p>
          <a:p>
            <a:pPr algn="ctr">
              <a:buFontTx/>
              <a:buNone/>
            </a:pPr>
            <a:r>
              <a:rPr lang="es-ES_tradnl" b="1" i="1" dirty="0" smtClean="0">
                <a:solidFill>
                  <a:schemeClr val="tx1"/>
                </a:solidFill>
              </a:rPr>
              <a:t>Primeros pasos: </a:t>
            </a:r>
          </a:p>
          <a:p>
            <a:pPr algn="ctr">
              <a:buFontTx/>
              <a:buNone/>
            </a:pPr>
            <a:r>
              <a:rPr lang="es-ES_tradnl" b="1" i="1" dirty="0" smtClean="0">
                <a:solidFill>
                  <a:schemeClr val="tx1"/>
                </a:solidFill>
              </a:rPr>
              <a:t>Adiestramiento </a:t>
            </a:r>
            <a:r>
              <a:rPr lang="es-ES_tradnl" altLang="ja-JP" b="1" i="1" dirty="0" smtClean="0">
                <a:solidFill>
                  <a:schemeClr val="tx1"/>
                </a:solidFill>
                <a:ea typeface="ＭＳ Ｐゴシック" charset="-128"/>
              </a:rPr>
              <a:t>para equipos misioneros</a:t>
            </a:r>
            <a:endParaRPr lang="es-ES_tradnl" b="1" i="1" dirty="0" smtClean="0">
              <a:solidFill>
                <a:schemeClr val="tx1"/>
              </a:solidFill>
            </a:endParaRPr>
          </a:p>
          <a:p>
            <a:pPr algn="ctr">
              <a:buFontTx/>
              <a:buNone/>
            </a:pPr>
            <a:endParaRPr lang="es-ES_tradnl" sz="1600" b="1" i="1" dirty="0">
              <a:solidFill>
                <a:schemeClr val="tx1"/>
              </a:solidFill>
            </a:endParaRPr>
          </a:p>
          <a:p>
            <a:pPr algn="ctr">
              <a:buFontTx/>
              <a:buNone/>
            </a:pPr>
            <a:endParaRPr lang="es-ES_tradnl" sz="1600" b="1" i="1" dirty="0">
              <a:solidFill>
                <a:schemeClr val="tx1"/>
              </a:solidFill>
            </a:endParaRPr>
          </a:p>
          <a:p>
            <a:pPr algn="ctr">
              <a:buFontTx/>
              <a:buNone/>
            </a:pPr>
            <a:r>
              <a:rPr lang="es-ES_tradnl" sz="1600" b="1" i="1" dirty="0">
                <a:solidFill>
                  <a:schemeClr val="tx1"/>
                </a:solidFill>
              </a:rPr>
              <a:t>“Nuestro compromiso y responsabilidad es capacitar al </a:t>
            </a:r>
          </a:p>
          <a:p>
            <a:pPr algn="ctr">
              <a:buFontTx/>
              <a:buNone/>
            </a:pPr>
            <a:r>
              <a:rPr lang="es-ES_tradnl" sz="1600" b="1" i="1" dirty="0">
                <a:solidFill>
                  <a:schemeClr val="tx1"/>
                </a:solidFill>
              </a:rPr>
              <a:t>pueblo de Dios para el crecimiento del reino</a:t>
            </a:r>
            <a:r>
              <a:rPr lang="es-ES_tradnl" altLang="ja-JP" sz="1600" b="1" i="1" dirty="0">
                <a:solidFill>
                  <a:schemeClr val="tx1"/>
                </a:solidFill>
                <a:ea typeface="ＭＳ Ｐゴシック" charset="-128"/>
              </a:rPr>
              <a:t>”.</a:t>
            </a:r>
            <a:endParaRPr lang="es-ES_tradnl" sz="1600" b="1" i="1" dirty="0">
              <a:solidFill>
                <a:schemeClr val="tx1"/>
              </a:solidFill>
            </a:endParaRPr>
          </a:p>
          <a:p>
            <a:pPr algn="ctr">
              <a:buFontTx/>
              <a:buNone/>
            </a:pPr>
            <a:r>
              <a:rPr lang="es-ES_tradnl" sz="1600" b="1" i="1" dirty="0">
                <a:solidFill>
                  <a:schemeClr val="tx1"/>
                </a:solidFill>
              </a:rPr>
              <a:t>					Jerry Rankin</a:t>
            </a:r>
          </a:p>
          <a:p>
            <a:pPr algn="ctr">
              <a:buFontTx/>
              <a:buNone/>
            </a:pPr>
            <a:endParaRPr lang="es-ES_tradnl" sz="1600" b="1" i="1"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33400"/>
            <a:ext cx="8229600" cy="1265238"/>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Razones </a:t>
            </a:r>
            <a:r>
              <a:rPr lang="es-ES_tradnl" sz="4000" b="1" dirty="0" smtClean="0">
                <a:solidFill>
                  <a:srgbClr val="0070C0"/>
                </a:solidFill>
                <a:effectLst>
                  <a:outerShdw blurRad="38100" dist="38100" dir="2700000" algn="tl">
                    <a:srgbClr val="C0C0C0"/>
                  </a:outerShdw>
                </a:effectLst>
                <a:latin typeface="Calibri" pitchFamily="34" charset="0"/>
              </a:rPr>
              <a:t>para el  </a:t>
            </a:r>
            <a:r>
              <a:rPr lang="es-ES_tradnl" sz="4000" b="1" dirty="0">
                <a:solidFill>
                  <a:srgbClr val="0070C0"/>
                </a:solidFill>
                <a:effectLst>
                  <a:outerShdw blurRad="38100" dist="38100" dir="2700000" algn="tl">
                    <a:srgbClr val="C0C0C0"/>
                  </a:outerShdw>
                </a:effectLst>
                <a:latin typeface="Calibri" pitchFamily="34" charset="0"/>
              </a:rPr>
              <a:t/>
            </a:r>
            <a:br>
              <a:rPr lang="es-ES_tradnl" sz="4000" b="1" dirty="0">
                <a:solidFill>
                  <a:srgbClr val="0070C0"/>
                </a:solidFill>
                <a:effectLst>
                  <a:outerShdw blurRad="38100" dist="38100" dir="2700000" algn="tl">
                    <a:srgbClr val="C0C0C0"/>
                  </a:outerShdw>
                </a:effectLst>
                <a:latin typeface="Calibri" pitchFamily="34" charset="0"/>
              </a:rPr>
            </a:br>
            <a:r>
              <a:rPr lang="es-ES_tradnl" sz="4000" b="1" dirty="0" smtClean="0">
                <a:solidFill>
                  <a:srgbClr val="0070C0"/>
                </a:solidFill>
                <a:effectLst>
                  <a:outerShdw blurRad="38100" dist="38100" dir="2700000" algn="tl">
                    <a:srgbClr val="C0C0C0"/>
                  </a:outerShdw>
                </a:effectLst>
                <a:latin typeface="Calibri" pitchFamily="34" charset="0"/>
              </a:rPr>
              <a:t>entrenamiento</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37891" name="Rectangle 3"/>
          <p:cNvSpPr>
            <a:spLocks noGrp="1" noChangeArrowheads="1"/>
          </p:cNvSpPr>
          <p:nvPr>
            <p:ph type="body" idx="1"/>
          </p:nvPr>
        </p:nvSpPr>
        <p:spPr>
          <a:xfrm>
            <a:off x="838200" y="2057400"/>
            <a:ext cx="7772400" cy="3733800"/>
          </a:xfrm>
        </p:spPr>
        <p:txBody>
          <a:bodyPr/>
          <a:lstStyle/>
          <a:p>
            <a:pPr>
              <a:lnSpc>
                <a:spcPct val="90000"/>
              </a:lnSpc>
            </a:pPr>
            <a:r>
              <a:rPr lang="es-ES_tradnl" sz="2800" b="1">
                <a:solidFill>
                  <a:schemeClr val="tx1"/>
                </a:solidFill>
              </a:rPr>
              <a:t>Desarrolla unidad en el equipo</a:t>
            </a:r>
          </a:p>
          <a:p>
            <a:pPr>
              <a:lnSpc>
                <a:spcPct val="90000"/>
              </a:lnSpc>
            </a:pPr>
            <a:r>
              <a:rPr lang="es-ES_tradnl" sz="2800" b="1">
                <a:solidFill>
                  <a:schemeClr val="tx1"/>
                </a:solidFill>
              </a:rPr>
              <a:t>Aumenta la responsabilidad en el equipo</a:t>
            </a:r>
          </a:p>
          <a:p>
            <a:pPr>
              <a:lnSpc>
                <a:spcPct val="90000"/>
              </a:lnSpc>
            </a:pPr>
            <a:r>
              <a:rPr lang="es-ES_tradnl" sz="2800" b="1">
                <a:solidFill>
                  <a:schemeClr val="tx1"/>
                </a:solidFill>
              </a:rPr>
              <a:t>Promueve madurez espiritual</a:t>
            </a:r>
          </a:p>
          <a:p>
            <a:pPr>
              <a:lnSpc>
                <a:spcPct val="90000"/>
              </a:lnSpc>
            </a:pPr>
            <a:r>
              <a:rPr lang="es-ES_tradnl" sz="2800" b="1">
                <a:solidFill>
                  <a:schemeClr val="tx1"/>
                </a:solidFill>
              </a:rPr>
              <a:t>Prepara al equipo de manera pr</a:t>
            </a:r>
            <a:r>
              <a:rPr lang="es-ES_tradnl" altLang="ja-JP" sz="2800" b="1">
                <a:solidFill>
                  <a:schemeClr val="tx1"/>
                </a:solidFill>
                <a:ea typeface="ＭＳ Ｐゴシック" charset="-128"/>
              </a:rPr>
              <a:t>áctica</a:t>
            </a:r>
            <a:endParaRPr lang="es-ES_tradnl" sz="2800" b="1">
              <a:solidFill>
                <a:schemeClr val="tx1"/>
              </a:solidFill>
            </a:endParaRPr>
          </a:p>
          <a:p>
            <a:pPr>
              <a:lnSpc>
                <a:spcPct val="90000"/>
              </a:lnSpc>
            </a:pPr>
            <a:r>
              <a:rPr lang="es-ES_tradnl" sz="2800" b="1">
                <a:solidFill>
                  <a:schemeClr val="tx1"/>
                </a:solidFill>
              </a:rPr>
              <a:t>Provee ayuda cultural</a:t>
            </a:r>
          </a:p>
          <a:p>
            <a:pPr>
              <a:lnSpc>
                <a:spcPct val="90000"/>
              </a:lnSpc>
            </a:pPr>
            <a:r>
              <a:rPr lang="es-ES_tradnl" sz="2800" b="1">
                <a:solidFill>
                  <a:schemeClr val="tx1"/>
                </a:solidFill>
              </a:rPr>
              <a:t>Genera </a:t>
            </a:r>
            <a:r>
              <a:rPr lang="es-ES_tradnl" altLang="ja-JP" sz="2800" b="1">
                <a:solidFill>
                  <a:schemeClr val="tx1"/>
                </a:solidFill>
                <a:ea typeface="ＭＳ Ｐゴシック" charset="-128"/>
              </a:rPr>
              <a:t>ímpetu</a:t>
            </a:r>
            <a:endParaRPr lang="es-ES_tradnl" sz="2800" b="1">
              <a:solidFill>
                <a:schemeClr val="tx1"/>
              </a:solidFill>
            </a:endParaRPr>
          </a:p>
          <a:p>
            <a:pPr>
              <a:lnSpc>
                <a:spcPct val="90000"/>
              </a:lnSpc>
            </a:pPr>
            <a:r>
              <a:rPr lang="es-ES_tradnl" sz="2800" b="1">
                <a:solidFill>
                  <a:schemeClr val="tx1"/>
                </a:solidFill>
              </a:rPr>
              <a:t>Infunde un esp</a:t>
            </a:r>
            <a:r>
              <a:rPr lang="es-ES_tradnl" altLang="ja-JP" sz="2800" b="1">
                <a:solidFill>
                  <a:schemeClr val="tx1"/>
                </a:solidFill>
                <a:ea typeface="ＭＳ Ｐゴシック" charset="-128"/>
              </a:rPr>
              <a:t>í</a:t>
            </a:r>
            <a:r>
              <a:rPr lang="es-ES_tradnl" sz="2800" b="1">
                <a:solidFill>
                  <a:schemeClr val="tx1"/>
                </a:solidFill>
              </a:rPr>
              <a:t>ritu de urgencia</a:t>
            </a:r>
          </a:p>
          <a:p>
            <a:pPr>
              <a:lnSpc>
                <a:spcPct val="90000"/>
              </a:lnSpc>
            </a:pPr>
            <a:endParaRPr lang="es-ES_tradnl" sz="2800" b="1">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609600"/>
            <a:ext cx="8229600" cy="762000"/>
          </a:xfrm>
        </p:spPr>
        <p:txBody>
          <a:bodyPr/>
          <a:lstStyle/>
          <a:p>
            <a:r>
              <a:rPr lang="es-ES_tradnl" sz="3600" b="1" dirty="0" smtClean="0">
                <a:solidFill>
                  <a:srgbClr val="0070C0"/>
                </a:solidFill>
                <a:effectLst>
                  <a:outerShdw blurRad="38100" dist="38100" dir="2700000" algn="tl">
                    <a:srgbClr val="C0C0C0"/>
                  </a:outerShdw>
                </a:effectLst>
                <a:latin typeface="Calibri" pitchFamily="34" charset="0"/>
              </a:rPr>
              <a:t>Temas </a:t>
            </a:r>
            <a:r>
              <a:rPr lang="es-ES_tradnl" sz="3600" b="1" dirty="0">
                <a:solidFill>
                  <a:srgbClr val="0070C0"/>
                </a:solidFill>
                <a:effectLst>
                  <a:outerShdw blurRad="38100" dist="38100" dir="2700000" algn="tl">
                    <a:srgbClr val="C0C0C0"/>
                  </a:outerShdw>
                </a:effectLst>
                <a:latin typeface="Calibri" pitchFamily="34" charset="0"/>
              </a:rPr>
              <a:t>del </a:t>
            </a:r>
            <a:r>
              <a:rPr lang="es-ES_tradnl" sz="3600" b="1" dirty="0" smtClean="0">
                <a:solidFill>
                  <a:srgbClr val="0070C0"/>
                </a:solidFill>
                <a:effectLst>
                  <a:outerShdw blurRad="38100" dist="38100" dir="2700000" algn="tl">
                    <a:srgbClr val="C0C0C0"/>
                  </a:outerShdw>
                </a:effectLst>
                <a:latin typeface="Calibri" pitchFamily="34" charset="0"/>
              </a:rPr>
              <a:t>entrenamiento</a:t>
            </a:r>
            <a:r>
              <a:rPr lang="es-ES_tradnl" sz="3600" b="1" dirty="0">
                <a:solidFill>
                  <a:schemeClr val="tx1"/>
                </a:solidFill>
                <a:effectLst>
                  <a:outerShdw blurRad="38100" dist="38100" dir="2700000" algn="tl">
                    <a:srgbClr val="C0C0C0"/>
                  </a:outerShdw>
                </a:effectLst>
                <a:latin typeface="Bradley Hand ITC" pitchFamily="66" charset="0"/>
              </a:rPr>
              <a:t/>
            </a:r>
            <a:br>
              <a:rPr lang="es-ES_tradnl" sz="3600" b="1" dirty="0">
                <a:solidFill>
                  <a:schemeClr val="tx1"/>
                </a:solidFill>
                <a:effectLst>
                  <a:outerShdw blurRad="38100" dist="38100" dir="2700000" algn="tl">
                    <a:srgbClr val="C0C0C0"/>
                  </a:outerShdw>
                </a:effectLst>
                <a:latin typeface="Bradley Hand ITC" pitchFamily="66" charset="0"/>
              </a:rPr>
            </a:br>
            <a:endParaRPr lang="es-ES_tradnl" sz="3600" b="1" dirty="0">
              <a:solidFill>
                <a:schemeClr val="tx1"/>
              </a:solidFill>
              <a:effectLst>
                <a:outerShdw blurRad="38100" dist="38100" dir="2700000" algn="tl">
                  <a:srgbClr val="C0C0C0"/>
                </a:outerShdw>
              </a:effectLst>
              <a:latin typeface="Bradley Hand ITC" pitchFamily="66" charset="0"/>
            </a:endParaRPr>
          </a:p>
        </p:txBody>
      </p:sp>
      <p:sp>
        <p:nvSpPr>
          <p:cNvPr id="44035" name="Rectangle 3"/>
          <p:cNvSpPr>
            <a:spLocks noGrp="1" noChangeArrowheads="1"/>
          </p:cNvSpPr>
          <p:nvPr>
            <p:ph type="body" idx="1"/>
          </p:nvPr>
        </p:nvSpPr>
        <p:spPr>
          <a:xfrm>
            <a:off x="914400" y="1600200"/>
            <a:ext cx="7772400" cy="4525963"/>
          </a:xfrm>
        </p:spPr>
        <p:txBody>
          <a:bodyPr/>
          <a:lstStyle/>
          <a:p>
            <a:r>
              <a:rPr lang="es-ES_tradnl" b="1" dirty="0" smtClean="0">
                <a:solidFill>
                  <a:schemeClr val="tx1"/>
                </a:solidFill>
              </a:rPr>
              <a:t>Cosmovisi</a:t>
            </a:r>
            <a:r>
              <a:rPr lang="es-ES_tradnl" altLang="ja-JP" b="1" dirty="0" smtClean="0">
                <a:solidFill>
                  <a:schemeClr val="tx1"/>
                </a:solidFill>
                <a:ea typeface="ＭＳ Ｐゴシック" charset="-128"/>
              </a:rPr>
              <a:t>ón y cultura</a:t>
            </a:r>
            <a:endParaRPr lang="es-ES_tradnl" b="1" dirty="0">
              <a:solidFill>
                <a:schemeClr val="tx1"/>
              </a:solidFill>
            </a:endParaRPr>
          </a:p>
          <a:p>
            <a:r>
              <a:rPr lang="es-ES_tradnl" b="1" dirty="0" smtClean="0">
                <a:solidFill>
                  <a:schemeClr val="tx1"/>
                </a:solidFill>
              </a:rPr>
              <a:t>Base bíblica</a:t>
            </a:r>
            <a:endParaRPr lang="es-ES_tradnl" b="1" dirty="0">
              <a:solidFill>
                <a:schemeClr val="tx1"/>
              </a:solidFill>
            </a:endParaRPr>
          </a:p>
          <a:p>
            <a:r>
              <a:rPr lang="es-ES_tradnl" b="1" dirty="0" smtClean="0">
                <a:solidFill>
                  <a:schemeClr val="tx1"/>
                </a:solidFill>
              </a:rPr>
              <a:t>Estrategia misionera</a:t>
            </a:r>
            <a:endParaRPr lang="es-ES_tradnl" b="1" dirty="0">
              <a:solidFill>
                <a:schemeClr val="tx1"/>
              </a:solidFill>
            </a:endParaRPr>
          </a:p>
          <a:p>
            <a:r>
              <a:rPr lang="es-ES_tradnl" b="1" dirty="0" smtClean="0">
                <a:solidFill>
                  <a:schemeClr val="tx1"/>
                </a:solidFill>
              </a:rPr>
              <a:t>La experiencia transcultural</a:t>
            </a:r>
            <a:endParaRPr lang="es-ES_tradnl" b="1" dirty="0">
              <a:solidFill>
                <a:schemeClr val="tx1"/>
              </a:solidFill>
            </a:endParaRPr>
          </a:p>
          <a:p>
            <a:r>
              <a:rPr lang="es-ES_tradnl" b="1" dirty="0" smtClean="0">
                <a:solidFill>
                  <a:schemeClr val="tx1"/>
                </a:solidFill>
              </a:rPr>
              <a:t>Cómo ayudar sin perjudicar</a:t>
            </a:r>
            <a:endParaRPr lang="es-ES_tradnl" b="1" dirty="0">
              <a:solidFill>
                <a:schemeClr val="tx1"/>
              </a:solidFill>
            </a:endParaRPr>
          </a:p>
          <a:p>
            <a:r>
              <a:rPr lang="es-ES_tradnl" b="1" dirty="0" smtClean="0">
                <a:solidFill>
                  <a:schemeClr val="tx1"/>
                </a:solidFill>
              </a:rPr>
              <a:t>Cómo compartir el evangelio en otra cultura</a:t>
            </a:r>
            <a:endParaRPr lang="es-ES_tradnl" sz="3600" b="1" dirty="0">
              <a:solidFill>
                <a:schemeClr val="tx1"/>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LECCI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r>
              <a:rPr lang="es-ES_tradnl" sz="4000" b="1" dirty="0">
                <a:solidFill>
                  <a:srgbClr val="0070C0"/>
                </a:solidFill>
                <a:effectLst>
                  <a:outerShdw blurRad="38100" dist="38100" dir="2700000" algn="tl">
                    <a:srgbClr val="C0C0C0"/>
                  </a:outerShdw>
                </a:effectLst>
                <a:latin typeface="Calibri" pitchFamily="34" charset="0"/>
              </a:rPr>
              <a:t> CUATRO</a:t>
            </a:r>
          </a:p>
        </p:txBody>
      </p:sp>
      <p:sp>
        <p:nvSpPr>
          <p:cNvPr id="46083" name="Rectangle 3"/>
          <p:cNvSpPr>
            <a:spLocks noChangeArrowheads="1"/>
          </p:cNvSpPr>
          <p:nvPr/>
        </p:nvSpPr>
        <p:spPr bwMode="auto">
          <a:xfrm>
            <a:off x="533400" y="1752600"/>
            <a:ext cx="8077200" cy="4114800"/>
          </a:xfrm>
          <a:prstGeom prst="rect">
            <a:avLst/>
          </a:prstGeom>
          <a:noFill/>
          <a:ln w="9525">
            <a:noFill/>
            <a:miter lim="800000"/>
            <a:headEnd/>
            <a:tailEnd/>
          </a:ln>
          <a:effectLst/>
        </p:spPr>
        <p:txBody>
          <a:bodyPr/>
          <a:lstStyle/>
          <a:p>
            <a:pPr marL="342900" indent="-342900" algn="ctr">
              <a:spcBef>
                <a:spcPct val="20000"/>
              </a:spcBef>
            </a:pPr>
            <a:r>
              <a:rPr lang="en-US" sz="3200" dirty="0"/>
              <a:t>							</a:t>
            </a:r>
          </a:p>
          <a:p>
            <a:pPr marL="342900" indent="-342900" algn="ctr">
              <a:spcBef>
                <a:spcPct val="20000"/>
              </a:spcBef>
            </a:pPr>
            <a:r>
              <a:rPr lang="en-US" sz="3200" b="1" dirty="0" err="1"/>
              <a:t>Preparaci</a:t>
            </a:r>
            <a:r>
              <a:rPr lang="en-US" altLang="ja-JP" sz="3200" b="1" dirty="0" err="1">
                <a:ea typeface="ＭＳ Ｐゴシック" charset="-128"/>
              </a:rPr>
              <a:t>ón</a:t>
            </a:r>
            <a:r>
              <a:rPr lang="en-US" altLang="ja-JP" sz="3200" b="1" dirty="0">
                <a:ea typeface="ＭＳ Ｐゴシック" charset="-128"/>
              </a:rPr>
              <a:t> </a:t>
            </a:r>
            <a:r>
              <a:rPr lang="en-US" altLang="ja-JP" sz="3200" b="1" dirty="0" err="1">
                <a:ea typeface="ＭＳ Ｐゴシック" charset="-128"/>
              </a:rPr>
              <a:t>espiritual</a:t>
            </a:r>
            <a:r>
              <a:rPr lang="en-US" altLang="ja-JP" sz="3200" b="1" dirty="0">
                <a:ea typeface="ＭＳ Ｐゴシック" charset="-128"/>
              </a:rPr>
              <a:t> del </a:t>
            </a:r>
            <a:r>
              <a:rPr lang="en-US" altLang="ja-JP" sz="3200" b="1" dirty="0" err="1">
                <a:ea typeface="ＭＳ Ｐゴシック" charset="-128"/>
              </a:rPr>
              <a:t>equipo</a:t>
            </a:r>
            <a:endParaRPr lang="en-US" sz="3200" b="1" dirty="0"/>
          </a:p>
          <a:p>
            <a:pPr marL="342900" indent="-342900" algn="ctr">
              <a:spcBef>
                <a:spcPct val="20000"/>
              </a:spcBef>
            </a:pPr>
            <a:endParaRPr lang="en-US" dirty="0"/>
          </a:p>
          <a:p>
            <a:pPr marL="342900" indent="-342900" algn="ctr">
              <a:spcBef>
                <a:spcPct val="20000"/>
              </a:spcBef>
            </a:pPr>
            <a:endParaRPr lang="en-US" dirty="0"/>
          </a:p>
          <a:p>
            <a:pPr marL="342900" indent="-342900" algn="ctr">
              <a:spcBef>
                <a:spcPct val="20000"/>
              </a:spcBef>
            </a:pPr>
            <a:r>
              <a:rPr lang="en-US" b="1" i="1" dirty="0"/>
              <a:t>“</a:t>
            </a:r>
            <a:r>
              <a:rPr lang="en-US" b="1" i="1" dirty="0" err="1"/>
              <a:t>Porque</a:t>
            </a:r>
            <a:r>
              <a:rPr lang="en-US" b="1" i="1" dirty="0"/>
              <a:t> no </a:t>
            </a:r>
            <a:r>
              <a:rPr lang="en-US" b="1" i="1" dirty="0" err="1"/>
              <a:t>tenemos</a:t>
            </a:r>
            <a:r>
              <a:rPr lang="en-US" b="1" i="1" dirty="0"/>
              <a:t> </a:t>
            </a:r>
            <a:r>
              <a:rPr lang="en-US" b="1" i="1" dirty="0" err="1"/>
              <a:t>lucha</a:t>
            </a:r>
            <a:r>
              <a:rPr lang="en-US" b="1" i="1" dirty="0"/>
              <a:t> contra </a:t>
            </a:r>
            <a:r>
              <a:rPr lang="en-US" b="1" i="1" dirty="0" err="1"/>
              <a:t>sangre</a:t>
            </a:r>
            <a:r>
              <a:rPr lang="en-US" b="1" i="1" dirty="0"/>
              <a:t> y carne, </a:t>
            </a:r>
            <a:r>
              <a:rPr lang="en-US" b="1" i="1" dirty="0" err="1"/>
              <a:t>sino</a:t>
            </a:r>
            <a:r>
              <a:rPr lang="en-US" b="1" i="1" dirty="0"/>
              <a:t> contra </a:t>
            </a:r>
            <a:r>
              <a:rPr lang="en-US" b="1" i="1" dirty="0" err="1"/>
              <a:t>principados</a:t>
            </a:r>
            <a:r>
              <a:rPr lang="en-US" b="1" i="1" dirty="0"/>
              <a:t>, contra </a:t>
            </a:r>
            <a:r>
              <a:rPr lang="en-US" b="1" i="1" dirty="0" err="1"/>
              <a:t>potestades</a:t>
            </a:r>
            <a:r>
              <a:rPr lang="en-US" b="1" i="1" dirty="0"/>
              <a:t>, contra los </a:t>
            </a:r>
            <a:r>
              <a:rPr lang="en-US" b="1" i="1" dirty="0" err="1"/>
              <a:t>gobernadores</a:t>
            </a:r>
            <a:r>
              <a:rPr lang="en-US" b="1" i="1" dirty="0"/>
              <a:t> de </a:t>
            </a:r>
            <a:r>
              <a:rPr lang="en-US" b="1" i="1" dirty="0" err="1"/>
              <a:t>las</a:t>
            </a:r>
            <a:r>
              <a:rPr lang="en-US" b="1" i="1" dirty="0"/>
              <a:t> </a:t>
            </a:r>
            <a:r>
              <a:rPr lang="en-US" b="1" i="1" dirty="0" err="1"/>
              <a:t>tinieblas</a:t>
            </a:r>
            <a:r>
              <a:rPr lang="en-US" b="1" i="1" dirty="0"/>
              <a:t> de </a:t>
            </a:r>
            <a:r>
              <a:rPr lang="en-US" b="1" i="1" dirty="0" err="1"/>
              <a:t>este</a:t>
            </a:r>
            <a:r>
              <a:rPr lang="en-US" b="1" i="1" dirty="0"/>
              <a:t> </a:t>
            </a:r>
            <a:r>
              <a:rPr lang="en-US" b="1" i="1" dirty="0" err="1"/>
              <a:t>mundo</a:t>
            </a:r>
            <a:r>
              <a:rPr lang="en-US" b="1" i="1" dirty="0"/>
              <a:t>, contra </a:t>
            </a:r>
            <a:r>
              <a:rPr lang="en-US" b="1" i="1" dirty="0" err="1"/>
              <a:t>huestes</a:t>
            </a:r>
            <a:r>
              <a:rPr lang="en-US" b="1" i="1" dirty="0"/>
              <a:t> </a:t>
            </a:r>
            <a:r>
              <a:rPr lang="en-US" b="1" i="1" dirty="0" err="1"/>
              <a:t>espirituales</a:t>
            </a:r>
            <a:r>
              <a:rPr lang="en-US" b="1" i="1" dirty="0"/>
              <a:t> de </a:t>
            </a:r>
            <a:r>
              <a:rPr lang="en-US" b="1" i="1" dirty="0" err="1"/>
              <a:t>maldad</a:t>
            </a:r>
            <a:r>
              <a:rPr lang="en-US" b="1" i="1" dirty="0"/>
              <a:t> en </a:t>
            </a:r>
            <a:r>
              <a:rPr lang="en-US" b="1" i="1" dirty="0" err="1"/>
              <a:t>las</a:t>
            </a:r>
            <a:r>
              <a:rPr lang="en-US" b="1" i="1" dirty="0"/>
              <a:t> </a:t>
            </a:r>
            <a:r>
              <a:rPr lang="en-US" b="1" i="1" dirty="0" err="1"/>
              <a:t>regiones</a:t>
            </a:r>
            <a:r>
              <a:rPr lang="en-US" b="1" i="1" dirty="0"/>
              <a:t> </a:t>
            </a:r>
            <a:r>
              <a:rPr lang="en-US" b="1" i="1" dirty="0" err="1"/>
              <a:t>celestes</a:t>
            </a:r>
            <a:r>
              <a:rPr lang="en-US" b="1" i="1" dirty="0"/>
              <a:t>.”</a:t>
            </a:r>
          </a:p>
          <a:p>
            <a:pPr marL="342900" indent="-342900" algn="ctr">
              <a:spcBef>
                <a:spcPct val="20000"/>
              </a:spcBef>
            </a:pPr>
            <a:r>
              <a:rPr lang="en-US" b="1" i="1" dirty="0"/>
              <a:t>                                                                           </a:t>
            </a:r>
            <a:r>
              <a:rPr lang="en-US" b="1" i="1" dirty="0" err="1"/>
              <a:t>Efesios</a:t>
            </a:r>
            <a:r>
              <a:rPr lang="en-US" b="1" i="1" dirty="0"/>
              <a:t> 6:12</a:t>
            </a:r>
          </a:p>
          <a:p>
            <a:pPr marL="342900" indent="-342900" algn="ctr">
              <a:spcBef>
                <a:spcPct val="20000"/>
              </a:spcBef>
            </a:pPr>
            <a:endParaRPr lang="en-US" sz="14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Base de apoyo en oraci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50179" name="Rectangle 3"/>
          <p:cNvSpPr>
            <a:spLocks noGrp="1" noChangeArrowheads="1"/>
          </p:cNvSpPr>
          <p:nvPr>
            <p:ph type="body" idx="1"/>
          </p:nvPr>
        </p:nvSpPr>
        <p:spPr>
          <a:xfrm>
            <a:off x="914400" y="1600200"/>
            <a:ext cx="7772400" cy="4525963"/>
          </a:xfrm>
        </p:spPr>
        <p:txBody>
          <a:bodyPr/>
          <a:lstStyle/>
          <a:p>
            <a:endParaRPr lang="es-ES_tradnl" b="1" dirty="0" smtClean="0">
              <a:solidFill>
                <a:schemeClr val="tx1"/>
              </a:solidFill>
            </a:endParaRPr>
          </a:p>
          <a:p>
            <a:r>
              <a:rPr lang="es-ES_tradnl" b="1" dirty="0" smtClean="0">
                <a:solidFill>
                  <a:schemeClr val="tx1"/>
                </a:solidFill>
              </a:rPr>
              <a:t>Reclute socios</a:t>
            </a:r>
            <a:r>
              <a:rPr lang="es-ES_tradnl" altLang="ja-JP" b="1" dirty="0" smtClean="0">
                <a:solidFill>
                  <a:schemeClr val="tx1"/>
                </a:solidFill>
                <a:ea typeface="ＭＳ Ｐゴシック" charset="-128"/>
              </a:rPr>
              <a:t> </a:t>
            </a:r>
            <a:r>
              <a:rPr lang="es-ES_tradnl" altLang="ja-JP" b="1" dirty="0">
                <a:solidFill>
                  <a:schemeClr val="tx1"/>
                </a:solidFill>
                <a:ea typeface="ＭＳ Ｐゴシック" charset="-128"/>
              </a:rPr>
              <a:t>de oración</a:t>
            </a:r>
            <a:endParaRPr lang="es-ES_tradnl" b="1" dirty="0">
              <a:solidFill>
                <a:schemeClr val="tx1"/>
              </a:solidFill>
            </a:endParaRPr>
          </a:p>
          <a:p>
            <a:r>
              <a:rPr lang="es-ES_tradnl" b="1" dirty="0">
                <a:solidFill>
                  <a:schemeClr val="tx1"/>
                </a:solidFill>
              </a:rPr>
              <a:t>Provea </a:t>
            </a:r>
            <a:r>
              <a:rPr lang="es-ES_tradnl" b="1" dirty="0" smtClean="0">
                <a:solidFill>
                  <a:schemeClr val="tx1"/>
                </a:solidFill>
              </a:rPr>
              <a:t>peticiones </a:t>
            </a:r>
            <a:r>
              <a:rPr lang="es-ES_tradnl" b="1" dirty="0">
                <a:solidFill>
                  <a:schemeClr val="tx1"/>
                </a:solidFill>
              </a:rPr>
              <a:t>y </a:t>
            </a:r>
            <a:r>
              <a:rPr lang="es-ES_tradnl" b="1" dirty="0" smtClean="0">
                <a:solidFill>
                  <a:schemeClr val="tx1"/>
                </a:solidFill>
              </a:rPr>
              <a:t>actualizaciones</a:t>
            </a:r>
            <a:endParaRPr lang="es-ES_tradnl" b="1" dirty="0">
              <a:solidFill>
                <a:schemeClr val="tx1"/>
              </a:solidFill>
            </a:endParaRPr>
          </a:p>
          <a:p>
            <a:r>
              <a:rPr lang="es-ES_tradnl" b="1" dirty="0">
                <a:solidFill>
                  <a:schemeClr val="tx1"/>
                </a:solidFill>
              </a:rPr>
              <a:t>Ore por </a:t>
            </a:r>
            <a:r>
              <a:rPr lang="es-ES_tradnl" b="1" dirty="0" smtClean="0">
                <a:solidFill>
                  <a:schemeClr val="tx1"/>
                </a:solidFill>
              </a:rPr>
              <a:t>sus socios </a:t>
            </a:r>
            <a:r>
              <a:rPr lang="es-ES_tradnl" b="1" dirty="0">
                <a:solidFill>
                  <a:schemeClr val="tx1"/>
                </a:solidFill>
              </a:rPr>
              <a:t>de oraci</a:t>
            </a:r>
            <a:r>
              <a:rPr lang="es-ES_tradnl" altLang="ja-JP" b="1" dirty="0">
                <a:solidFill>
                  <a:schemeClr val="tx1"/>
                </a:solidFill>
                <a:ea typeface="ＭＳ Ｐゴシック" charset="-128"/>
              </a:rPr>
              <a:t>ón</a:t>
            </a:r>
            <a:endParaRPr lang="es-ES_tradnl" b="1" dirty="0">
              <a:solidFill>
                <a:schemeClr val="tx1"/>
              </a:solidFill>
            </a:endParaRPr>
          </a:p>
          <a:p>
            <a:pPr>
              <a:buFontTx/>
              <a:buNone/>
            </a:pPr>
            <a:endParaRPr lang="es-ES_tradnl" b="1" dirty="0">
              <a:solidFill>
                <a:schemeClr val="tx1"/>
              </a:solidFill>
            </a:endParaRPr>
          </a:p>
          <a:p>
            <a:endParaRPr lang="es-ES_tradnl" b="1"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533400"/>
            <a:ext cx="8229600" cy="10668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Caminatas de oraci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52227" name="Rectangle 3"/>
          <p:cNvSpPr>
            <a:spLocks noGrp="1" noChangeArrowheads="1"/>
          </p:cNvSpPr>
          <p:nvPr>
            <p:ph type="body" idx="1"/>
          </p:nvPr>
        </p:nvSpPr>
        <p:spPr>
          <a:xfrm>
            <a:off x="914400" y="1600200"/>
            <a:ext cx="7772400" cy="4525963"/>
          </a:xfrm>
        </p:spPr>
        <p:txBody>
          <a:bodyPr/>
          <a:lstStyle/>
          <a:p>
            <a:endParaRPr lang="es-ES_tradnl" b="1" dirty="0" smtClean="0">
              <a:solidFill>
                <a:schemeClr val="tx1"/>
              </a:solidFill>
            </a:endParaRPr>
          </a:p>
          <a:p>
            <a:r>
              <a:rPr lang="es-ES_tradnl" b="1" dirty="0" smtClean="0">
                <a:solidFill>
                  <a:schemeClr val="tx1"/>
                </a:solidFill>
              </a:rPr>
              <a:t>Vaya en equipos </a:t>
            </a:r>
            <a:r>
              <a:rPr lang="es-ES_tradnl" b="1" dirty="0">
                <a:solidFill>
                  <a:schemeClr val="tx1"/>
                </a:solidFill>
              </a:rPr>
              <a:t>de dos o tres</a:t>
            </a:r>
          </a:p>
          <a:p>
            <a:r>
              <a:rPr lang="es-ES_tradnl" b="1" dirty="0" smtClean="0">
                <a:solidFill>
                  <a:schemeClr val="tx1"/>
                </a:solidFill>
              </a:rPr>
              <a:t>Escoja un lugar</a:t>
            </a:r>
            <a:endParaRPr lang="es-ES_tradnl" b="1" dirty="0">
              <a:solidFill>
                <a:schemeClr val="tx1"/>
              </a:solidFill>
            </a:endParaRPr>
          </a:p>
          <a:p>
            <a:r>
              <a:rPr lang="es-ES_tradnl" b="1" dirty="0">
                <a:solidFill>
                  <a:schemeClr val="tx1"/>
                </a:solidFill>
              </a:rPr>
              <a:t>Siga un t</a:t>
            </a:r>
            <a:r>
              <a:rPr lang="es-ES_tradnl" altLang="ja-JP" b="1" dirty="0">
                <a:solidFill>
                  <a:schemeClr val="tx1"/>
                </a:solidFill>
                <a:ea typeface="ＭＳ Ｐゴシック" charset="-128"/>
              </a:rPr>
              <a:t>ema de oración</a:t>
            </a:r>
            <a:endParaRPr lang="es-ES_tradnl" b="1" dirty="0">
              <a:solidFill>
                <a:schemeClr val="tx1"/>
              </a:solidFill>
            </a:endParaRPr>
          </a:p>
          <a:p>
            <a:r>
              <a:rPr lang="es-ES_tradnl" b="1" dirty="0">
                <a:solidFill>
                  <a:schemeClr val="tx1"/>
                </a:solidFill>
              </a:rPr>
              <a:t>Termine con </a:t>
            </a:r>
            <a:r>
              <a:rPr lang="es-ES_tradnl" b="1" dirty="0" smtClean="0">
                <a:solidFill>
                  <a:schemeClr val="tx1"/>
                </a:solidFill>
              </a:rPr>
              <a:t>un tiempo de retrospección </a:t>
            </a:r>
            <a:endParaRPr lang="es-ES_tradnl" b="1" dirty="0">
              <a:solidFill>
                <a:schemeClr val="tx1"/>
              </a:solidFill>
            </a:endParaRPr>
          </a:p>
          <a:p>
            <a:endParaRPr lang="es-ES_tradnl" b="1"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8" name="Rectangle 6"/>
          <p:cNvSpPr>
            <a:spLocks noChangeArrowheads="1"/>
          </p:cNvSpPr>
          <p:nvPr/>
        </p:nvSpPr>
        <p:spPr bwMode="auto">
          <a:xfrm>
            <a:off x="1295400" y="1828800"/>
            <a:ext cx="6629400" cy="1938992"/>
          </a:xfrm>
          <a:prstGeom prst="rect">
            <a:avLst/>
          </a:prstGeom>
          <a:noFill/>
          <a:ln w="9525">
            <a:noFill/>
            <a:miter lim="800000"/>
            <a:headEnd/>
            <a:tailEnd/>
          </a:ln>
          <a:effectLst/>
        </p:spPr>
        <p:txBody>
          <a:bodyPr wrap="square">
            <a:spAutoFit/>
          </a:bodyPr>
          <a:lstStyle/>
          <a:p>
            <a:r>
              <a:rPr lang="es-ES_tradnl" sz="4000" b="1" dirty="0" smtClean="0">
                <a:solidFill>
                  <a:srgbClr val="0070C0"/>
                </a:solidFill>
                <a:effectLst>
                  <a:outerShdw blurRad="38100" dist="38100" dir="2700000" algn="tl">
                    <a:srgbClr val="000000">
                      <a:alpha val="43137"/>
                    </a:srgbClr>
                  </a:outerShdw>
                </a:effectLst>
                <a:latin typeface="Calibri" pitchFamily="34" charset="0"/>
              </a:rPr>
              <a:t>¿Qu</a:t>
            </a:r>
            <a:r>
              <a:rPr lang="es-ES_tradnl" altLang="ja-JP" sz="4000" b="1" dirty="0" smtClean="0">
                <a:solidFill>
                  <a:srgbClr val="0070C0"/>
                </a:solidFill>
                <a:effectLst>
                  <a:outerShdw blurRad="38100" dist="38100" dir="2700000" algn="tl">
                    <a:srgbClr val="000000">
                      <a:alpha val="43137"/>
                    </a:srgbClr>
                  </a:outerShdw>
                </a:effectLst>
                <a:latin typeface="Calibri" pitchFamily="34" charset="0"/>
              </a:rPr>
              <a:t>é otras ideas tiene de maneras prácticas de apoyar en oración?</a:t>
            </a:r>
            <a:r>
              <a:rPr lang="es-ES_tradnl" altLang="ja-JP" sz="4000" dirty="0" smtClean="0">
                <a:solidFill>
                  <a:srgbClr val="0070C0"/>
                </a:solidFill>
                <a:effectLst>
                  <a:outerShdw blurRad="38100" dist="38100" dir="2700000" algn="tl">
                    <a:srgbClr val="000000">
                      <a:alpha val="43137"/>
                    </a:srgbClr>
                  </a:outerShdw>
                </a:effectLst>
                <a:latin typeface="Calibri" pitchFamily="34" charset="0"/>
              </a:rPr>
              <a:t> </a:t>
            </a:r>
            <a:endParaRPr lang="en-US" dirty="0">
              <a:solidFill>
                <a:srgbClr val="0070C0"/>
              </a:solidFill>
              <a:latin typeface="Calibr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52400"/>
            <a:ext cx="8229600" cy="1143000"/>
          </a:xfrm>
        </p:spPr>
        <p:txBody>
          <a:bodyPr/>
          <a:lstStyle/>
          <a:p>
            <a:r>
              <a:rPr lang="es-ES_tradnl" sz="4000" b="1" dirty="0" smtClean="0">
                <a:solidFill>
                  <a:srgbClr val="0070C0"/>
                </a:solidFill>
                <a:effectLst>
                  <a:outerShdw blurRad="38100" dist="38100" dir="2700000" algn="tl">
                    <a:srgbClr val="C0C0C0"/>
                  </a:outerShdw>
                </a:effectLst>
                <a:latin typeface="Calibri" pitchFamily="34" charset="0"/>
              </a:rPr>
              <a:t>Enfrente </a:t>
            </a:r>
            <a:r>
              <a:rPr lang="es-ES_tradnl" sz="4000" b="1" dirty="0">
                <a:solidFill>
                  <a:srgbClr val="0070C0"/>
                </a:solidFill>
                <a:effectLst>
                  <a:outerShdw blurRad="38100" dist="38100" dir="2700000" algn="tl">
                    <a:srgbClr val="C0C0C0"/>
                  </a:outerShdw>
                </a:effectLst>
                <a:latin typeface="Calibri" pitchFamily="34" charset="0"/>
              </a:rPr>
              <a:t>la guerra espiritual</a:t>
            </a:r>
          </a:p>
        </p:txBody>
      </p:sp>
      <p:sp>
        <p:nvSpPr>
          <p:cNvPr id="56323" name="Rectangle 3"/>
          <p:cNvSpPr>
            <a:spLocks noGrp="1" noChangeArrowheads="1"/>
          </p:cNvSpPr>
          <p:nvPr>
            <p:ph type="body" idx="1"/>
          </p:nvPr>
        </p:nvSpPr>
        <p:spPr>
          <a:xfrm>
            <a:off x="914400" y="1600200"/>
            <a:ext cx="7772400" cy="4525963"/>
          </a:xfrm>
        </p:spPr>
        <p:txBody>
          <a:bodyPr/>
          <a:lstStyle/>
          <a:p>
            <a:pPr>
              <a:lnSpc>
                <a:spcPct val="90000"/>
              </a:lnSpc>
            </a:pPr>
            <a:r>
              <a:rPr lang="es-ES_tradnl" b="1">
                <a:solidFill>
                  <a:schemeClr val="tx1"/>
                </a:solidFill>
              </a:rPr>
              <a:t>Sea dedicado a la oraci</a:t>
            </a:r>
            <a:r>
              <a:rPr lang="es-ES_tradnl" altLang="ja-JP" b="1">
                <a:solidFill>
                  <a:schemeClr val="tx1"/>
                </a:solidFill>
                <a:ea typeface="ＭＳ Ｐゴシック" charset="-128"/>
              </a:rPr>
              <a:t>ón</a:t>
            </a:r>
            <a:endParaRPr lang="es-ES_tradnl" b="1">
              <a:solidFill>
                <a:schemeClr val="tx1"/>
              </a:solidFill>
            </a:endParaRPr>
          </a:p>
          <a:p>
            <a:pPr>
              <a:lnSpc>
                <a:spcPct val="90000"/>
              </a:lnSpc>
            </a:pPr>
            <a:r>
              <a:rPr lang="es-ES_tradnl" b="1">
                <a:solidFill>
                  <a:schemeClr val="tx1"/>
                </a:solidFill>
              </a:rPr>
              <a:t>Sea humilde</a:t>
            </a:r>
          </a:p>
          <a:p>
            <a:pPr>
              <a:lnSpc>
                <a:spcPct val="90000"/>
              </a:lnSpc>
            </a:pPr>
            <a:r>
              <a:rPr lang="es-ES_tradnl" b="1">
                <a:solidFill>
                  <a:schemeClr val="tx1"/>
                </a:solidFill>
              </a:rPr>
              <a:t>Sea sensible</a:t>
            </a:r>
          </a:p>
          <a:p>
            <a:pPr>
              <a:lnSpc>
                <a:spcPct val="90000"/>
              </a:lnSpc>
            </a:pPr>
            <a:r>
              <a:rPr lang="es-ES_tradnl" b="1">
                <a:solidFill>
                  <a:schemeClr val="tx1"/>
                </a:solidFill>
              </a:rPr>
              <a:t>Sea b</a:t>
            </a:r>
            <a:r>
              <a:rPr lang="es-ES_tradnl" altLang="ja-JP" b="1">
                <a:solidFill>
                  <a:schemeClr val="tx1"/>
                </a:solidFill>
                <a:ea typeface="ＭＳ Ｐゴシック" charset="-128"/>
              </a:rPr>
              <a:t>íblico</a:t>
            </a:r>
            <a:endParaRPr lang="es-ES_tradnl" b="1">
              <a:solidFill>
                <a:schemeClr val="tx1"/>
              </a:solidFill>
            </a:endParaRPr>
          </a:p>
          <a:p>
            <a:pPr>
              <a:lnSpc>
                <a:spcPct val="90000"/>
              </a:lnSpc>
            </a:pPr>
            <a:r>
              <a:rPr lang="es-ES_tradnl" b="1">
                <a:solidFill>
                  <a:schemeClr val="tx1"/>
                </a:solidFill>
              </a:rPr>
              <a:t>Sea honesto</a:t>
            </a:r>
          </a:p>
          <a:p>
            <a:pPr>
              <a:lnSpc>
                <a:spcPct val="90000"/>
              </a:lnSpc>
            </a:pPr>
            <a:r>
              <a:rPr lang="es-ES_tradnl" b="1">
                <a:solidFill>
                  <a:schemeClr val="tx1"/>
                </a:solidFill>
              </a:rPr>
              <a:t>Sea</a:t>
            </a:r>
            <a:r>
              <a:rPr lang="es-ES_tradnl" altLang="ja-JP" b="1">
                <a:solidFill>
                  <a:schemeClr val="tx1"/>
                </a:solidFill>
                <a:ea typeface="ＭＳ Ｐゴシック" charset="-128"/>
              </a:rPr>
              <a:t> consciente</a:t>
            </a:r>
            <a:endParaRPr lang="es-ES_tradnl" b="1">
              <a:solidFill>
                <a:schemeClr val="tx1"/>
              </a:solidFill>
            </a:endParaRPr>
          </a:p>
          <a:p>
            <a:pPr>
              <a:lnSpc>
                <a:spcPct val="90000"/>
              </a:lnSpc>
            </a:pPr>
            <a:r>
              <a:rPr lang="es-ES_tradnl" b="1">
                <a:solidFill>
                  <a:schemeClr val="tx1"/>
                </a:solidFill>
              </a:rPr>
              <a:t>Sea fuerte</a:t>
            </a:r>
          </a:p>
          <a:p>
            <a:pPr>
              <a:lnSpc>
                <a:spcPct val="90000"/>
              </a:lnSpc>
            </a:pPr>
            <a:endParaRPr lang="es-ES_tradnl" b="1">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304800"/>
            <a:ext cx="6934200" cy="457200"/>
          </a:xfrm>
          <a:prstGeom prst="rect">
            <a:avLst/>
          </a:prstGeom>
          <a:noFill/>
          <a:ln w="9525">
            <a:noFill/>
            <a:miter lim="800000"/>
            <a:headEnd/>
            <a:tailEnd/>
          </a:ln>
          <a:effectLst/>
        </p:spPr>
        <p:txBody>
          <a:bodyPr>
            <a:spAutoFit/>
          </a:bodyPr>
          <a:lstStyle/>
          <a:p>
            <a:pPr algn="ctr">
              <a:spcBef>
                <a:spcPct val="50000"/>
              </a:spcBef>
            </a:pPr>
            <a:endParaRPr lang="en-US" sz="2400">
              <a:solidFill>
                <a:schemeClr val="bg1"/>
              </a:solidFill>
            </a:endParaRPr>
          </a:p>
        </p:txBody>
      </p:sp>
      <p:sp>
        <p:nvSpPr>
          <p:cNvPr id="11267" name="Rectangle 3"/>
          <p:cNvSpPr>
            <a:spLocks noGrp="1" noChangeArrowheads="1"/>
          </p:cNvSpPr>
          <p:nvPr>
            <p:ph type="title"/>
          </p:nvPr>
        </p:nvSpPr>
        <p:spPr>
          <a:xfrm>
            <a:off x="685800" y="381000"/>
            <a:ext cx="77724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BOSQUEJO DEL CONTENIDO</a:t>
            </a:r>
            <a:endParaRPr lang="es-ES_tradnl" sz="4000" b="1" dirty="0">
              <a:solidFill>
                <a:srgbClr val="0070C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endParaRPr>
          </a:p>
        </p:txBody>
      </p:sp>
      <p:sp>
        <p:nvSpPr>
          <p:cNvPr id="11268" name="Rectangle 4"/>
          <p:cNvSpPr>
            <a:spLocks noGrp="1" noChangeArrowheads="1"/>
          </p:cNvSpPr>
          <p:nvPr>
            <p:ph type="body" idx="1"/>
          </p:nvPr>
        </p:nvSpPr>
        <p:spPr>
          <a:xfrm>
            <a:off x="990600" y="1447800"/>
            <a:ext cx="7162800" cy="4495800"/>
          </a:xfrm>
        </p:spPr>
        <p:txBody>
          <a:bodyPr/>
          <a:lstStyle/>
          <a:p>
            <a:pPr>
              <a:lnSpc>
                <a:spcPct val="90000"/>
              </a:lnSpc>
            </a:pPr>
            <a:r>
              <a:rPr lang="es-ES_tradnl" sz="2400" b="1" dirty="0"/>
              <a:t>Cualidades de un buen l</a:t>
            </a:r>
            <a:r>
              <a:rPr lang="es-ES_tradnl" altLang="ja-JP" sz="2400" b="1" dirty="0">
                <a:ea typeface="ＭＳ Ｐゴシック" charset="-128"/>
              </a:rPr>
              <a:t>íder de equipo</a:t>
            </a:r>
            <a:endParaRPr lang="es-ES_tradnl" sz="2400" b="1" dirty="0"/>
          </a:p>
          <a:p>
            <a:pPr>
              <a:lnSpc>
                <a:spcPct val="90000"/>
              </a:lnSpc>
            </a:pPr>
            <a:r>
              <a:rPr lang="es-ES_tradnl" sz="2400" b="1" dirty="0"/>
              <a:t>Fundamentos del liderazgo de equipo</a:t>
            </a:r>
          </a:p>
          <a:p>
            <a:pPr>
              <a:lnSpc>
                <a:spcPct val="90000"/>
              </a:lnSpc>
            </a:pPr>
            <a:r>
              <a:rPr lang="es-ES_tradnl" sz="2400" b="1" i="1" dirty="0" smtClean="0"/>
              <a:t>Adiestramiento </a:t>
            </a:r>
            <a:r>
              <a:rPr lang="es-ES_tradnl" altLang="ja-JP" sz="2400" b="1" i="1" dirty="0" smtClean="0">
                <a:ea typeface="ＭＳ Ｐゴシック" charset="-128"/>
              </a:rPr>
              <a:t> </a:t>
            </a:r>
            <a:r>
              <a:rPr lang="es-ES_tradnl" altLang="ja-JP" sz="2400" b="1" i="1" dirty="0">
                <a:ea typeface="ＭＳ Ｐゴシック" charset="-128"/>
              </a:rPr>
              <a:t>para equipos misioneros</a:t>
            </a:r>
            <a:endParaRPr lang="es-ES_tradnl" sz="2400" b="1" i="1" dirty="0"/>
          </a:p>
          <a:p>
            <a:pPr>
              <a:lnSpc>
                <a:spcPct val="90000"/>
              </a:lnSpc>
            </a:pPr>
            <a:r>
              <a:rPr lang="es-ES_tradnl" sz="2400" b="1" dirty="0"/>
              <a:t>Preparaci</a:t>
            </a:r>
            <a:r>
              <a:rPr lang="es-ES_tradnl" altLang="ja-JP" sz="2400" b="1" dirty="0">
                <a:ea typeface="ＭＳ Ｐゴシック" charset="-128"/>
              </a:rPr>
              <a:t>ón espiritual del equipo</a:t>
            </a:r>
          </a:p>
          <a:p>
            <a:pPr>
              <a:lnSpc>
                <a:spcPct val="90000"/>
              </a:lnSpc>
            </a:pPr>
            <a:r>
              <a:rPr lang="es-ES_tradnl" sz="2400" b="1" dirty="0"/>
              <a:t>Medidas preventivas de salud y seguridad</a:t>
            </a:r>
          </a:p>
          <a:p>
            <a:pPr>
              <a:lnSpc>
                <a:spcPct val="90000"/>
              </a:lnSpc>
            </a:pPr>
            <a:r>
              <a:rPr lang="es-ES_tradnl" sz="2400" b="1" dirty="0"/>
              <a:t>Estrategia de plantaci</a:t>
            </a:r>
            <a:r>
              <a:rPr lang="es-ES_tradnl" altLang="ja-JP" sz="2400" b="1" dirty="0">
                <a:ea typeface="ＭＳ Ｐゴシック" charset="-128"/>
              </a:rPr>
              <a:t>ón de iglesias</a:t>
            </a:r>
          </a:p>
          <a:p>
            <a:pPr>
              <a:lnSpc>
                <a:spcPct val="90000"/>
              </a:lnSpc>
            </a:pPr>
            <a:r>
              <a:rPr lang="es-ES_tradnl" altLang="ja-JP" sz="2400" b="1" dirty="0">
                <a:ea typeface="ＭＳ Ｐゴシック" charset="-128"/>
              </a:rPr>
              <a:t>Consejos para la comunicación</a:t>
            </a:r>
            <a:endParaRPr lang="es-ES_tradnl" sz="2400" b="1" dirty="0"/>
          </a:p>
          <a:p>
            <a:pPr>
              <a:lnSpc>
                <a:spcPct val="90000"/>
              </a:lnSpc>
            </a:pPr>
            <a:r>
              <a:rPr lang="es-ES_tradnl" sz="2400" b="1" dirty="0"/>
              <a:t>Manejo de seguridad y crisis</a:t>
            </a:r>
          </a:p>
          <a:p>
            <a:pPr>
              <a:lnSpc>
                <a:spcPct val="90000"/>
              </a:lnSpc>
            </a:pPr>
            <a:r>
              <a:rPr lang="es-ES_tradnl" sz="2400" b="1" dirty="0"/>
              <a:t>Fondos para el viaje misionero</a:t>
            </a:r>
          </a:p>
          <a:p>
            <a:pPr>
              <a:lnSpc>
                <a:spcPct val="90000"/>
              </a:lnSpc>
            </a:pPr>
            <a:r>
              <a:rPr lang="es-ES_tradnl" sz="2400" b="1" dirty="0"/>
              <a:t>Planificaci</a:t>
            </a:r>
            <a:r>
              <a:rPr lang="es-ES_tradnl" altLang="ja-JP" sz="2400" b="1" dirty="0">
                <a:ea typeface="ＭＳ Ｐゴシック" charset="-128"/>
              </a:rPr>
              <a:t>ón del viaje</a:t>
            </a:r>
            <a:endParaRPr lang="es-ES_tradnl" sz="2400" b="1" dirty="0"/>
          </a:p>
          <a:p>
            <a:pPr>
              <a:lnSpc>
                <a:spcPct val="90000"/>
              </a:lnSpc>
            </a:pPr>
            <a:endParaRPr lang="es-ES_tradnl" sz="2400" b="1" dirty="0"/>
          </a:p>
          <a:p>
            <a:pPr>
              <a:lnSpc>
                <a:spcPct val="90000"/>
              </a:lnSpc>
            </a:pPr>
            <a:endParaRPr lang="es-ES_tradnl"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5334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Fomente la espiritualidad del equipo</a:t>
            </a:r>
            <a:endParaRPr lang="es-ES_tradnl" b="1" dirty="0">
              <a:solidFill>
                <a:srgbClr val="0070C0"/>
              </a:solidFill>
              <a:latin typeface="Calibri" pitchFamily="34" charset="0"/>
            </a:endParaRPr>
          </a:p>
        </p:txBody>
      </p:sp>
      <p:sp>
        <p:nvSpPr>
          <p:cNvPr id="58371" name="Rectangle 3"/>
          <p:cNvSpPr>
            <a:spLocks noGrp="1" noChangeArrowheads="1"/>
          </p:cNvSpPr>
          <p:nvPr>
            <p:ph type="body" idx="1"/>
          </p:nvPr>
        </p:nvSpPr>
        <p:spPr>
          <a:xfrm>
            <a:off x="838200" y="2133600"/>
            <a:ext cx="7772400" cy="3048000"/>
          </a:xfrm>
        </p:spPr>
        <p:txBody>
          <a:bodyPr/>
          <a:lstStyle/>
          <a:p>
            <a:pPr>
              <a:lnSpc>
                <a:spcPct val="90000"/>
              </a:lnSpc>
            </a:pPr>
            <a:r>
              <a:rPr lang="es-ES_tradnl" sz="2800" b="1" dirty="0">
                <a:solidFill>
                  <a:schemeClr val="tx1"/>
                </a:solidFill>
              </a:rPr>
              <a:t>Tiempo </a:t>
            </a:r>
            <a:r>
              <a:rPr lang="es-ES_tradnl" sz="2800" b="1" dirty="0" smtClean="0">
                <a:solidFill>
                  <a:schemeClr val="tx1"/>
                </a:solidFill>
              </a:rPr>
              <a:t>diario de estudio bíblico y oración</a:t>
            </a:r>
            <a:endParaRPr lang="es-ES_tradnl" sz="2800" b="1" dirty="0">
              <a:solidFill>
                <a:schemeClr val="tx1"/>
              </a:solidFill>
            </a:endParaRPr>
          </a:p>
          <a:p>
            <a:pPr>
              <a:lnSpc>
                <a:spcPct val="90000"/>
              </a:lnSpc>
            </a:pPr>
            <a:r>
              <a:rPr lang="es-ES_tradnl" sz="2800" b="1" dirty="0">
                <a:solidFill>
                  <a:schemeClr val="tx1"/>
                </a:solidFill>
              </a:rPr>
              <a:t>Llevar un diario </a:t>
            </a:r>
          </a:p>
          <a:p>
            <a:pPr>
              <a:lnSpc>
                <a:spcPct val="90000"/>
              </a:lnSpc>
            </a:pPr>
            <a:r>
              <a:rPr lang="es-ES_tradnl" sz="2800" b="1" dirty="0">
                <a:solidFill>
                  <a:schemeClr val="tx1"/>
                </a:solidFill>
              </a:rPr>
              <a:t>Compartir </a:t>
            </a:r>
            <a:r>
              <a:rPr lang="es-ES_tradnl" sz="2800" b="1" dirty="0" smtClean="0">
                <a:solidFill>
                  <a:schemeClr val="tx1"/>
                </a:solidFill>
              </a:rPr>
              <a:t>“Historias </a:t>
            </a:r>
            <a:r>
              <a:rPr lang="es-ES_tradnl" sz="2800" b="1" dirty="0">
                <a:solidFill>
                  <a:schemeClr val="tx1"/>
                </a:solidFill>
              </a:rPr>
              <a:t>de Dios”</a:t>
            </a:r>
          </a:p>
          <a:p>
            <a:pPr>
              <a:lnSpc>
                <a:spcPct val="90000"/>
              </a:lnSpc>
            </a:pPr>
            <a:r>
              <a:rPr lang="es-ES_tradnl" sz="2800" b="1" dirty="0" smtClean="0">
                <a:solidFill>
                  <a:schemeClr val="tx1"/>
                </a:solidFill>
              </a:rPr>
              <a:t>Testimonios</a:t>
            </a:r>
            <a:endParaRPr lang="es-ES_tradnl" sz="2800" b="1" dirty="0">
              <a:solidFill>
                <a:schemeClr val="tx1"/>
              </a:solidFill>
            </a:endParaRPr>
          </a:p>
          <a:p>
            <a:pPr>
              <a:lnSpc>
                <a:spcPct val="90000"/>
              </a:lnSpc>
            </a:pPr>
            <a:r>
              <a:rPr lang="es-ES_tradnl" sz="2800" b="1" dirty="0">
                <a:solidFill>
                  <a:schemeClr val="tx1"/>
                </a:solidFill>
              </a:rPr>
              <a:t>Proveer recursos inspiradores</a:t>
            </a:r>
          </a:p>
          <a:p>
            <a:pPr>
              <a:lnSpc>
                <a:spcPct val="90000"/>
              </a:lnSpc>
            </a:pPr>
            <a:endParaRPr lang="es-ES_tradnl" sz="2800" b="1" dirty="0">
              <a:solidFill>
                <a:schemeClr val="bg1"/>
              </a:solidFill>
            </a:endParaRPr>
          </a:p>
          <a:p>
            <a:pPr>
              <a:lnSpc>
                <a:spcPct val="90000"/>
              </a:lnSpc>
            </a:pPr>
            <a:endParaRPr lang="es-ES_tradnl" sz="2800" b="1"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524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LECCI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r>
              <a:rPr lang="es-ES_tradnl" sz="4000" b="1" dirty="0">
                <a:solidFill>
                  <a:srgbClr val="0070C0"/>
                </a:solidFill>
                <a:effectLst>
                  <a:outerShdw blurRad="38100" dist="38100" dir="2700000" algn="tl">
                    <a:srgbClr val="C0C0C0"/>
                  </a:outerShdw>
                </a:effectLst>
                <a:latin typeface="Calibri" pitchFamily="34" charset="0"/>
              </a:rPr>
              <a:t> CINCO</a:t>
            </a:r>
          </a:p>
        </p:txBody>
      </p:sp>
      <p:sp>
        <p:nvSpPr>
          <p:cNvPr id="60419" name="Rectangle 3"/>
          <p:cNvSpPr>
            <a:spLocks noChangeArrowheads="1"/>
          </p:cNvSpPr>
          <p:nvPr/>
        </p:nvSpPr>
        <p:spPr bwMode="auto">
          <a:xfrm>
            <a:off x="533400" y="1219200"/>
            <a:ext cx="8077200" cy="4114800"/>
          </a:xfrm>
          <a:prstGeom prst="rect">
            <a:avLst/>
          </a:prstGeom>
          <a:noFill/>
          <a:ln w="9525">
            <a:noFill/>
            <a:miter lim="800000"/>
            <a:headEnd/>
            <a:tailEnd/>
          </a:ln>
          <a:effectLst/>
        </p:spPr>
        <p:txBody>
          <a:bodyPr/>
          <a:lstStyle/>
          <a:p>
            <a:pPr marL="342900" indent="-342900" algn="ctr">
              <a:spcBef>
                <a:spcPct val="20000"/>
              </a:spcBef>
            </a:pPr>
            <a:r>
              <a:rPr lang="en-US" sz="3200">
                <a:solidFill>
                  <a:schemeClr val="bg1"/>
                </a:solidFill>
              </a:rPr>
              <a:t>		</a:t>
            </a:r>
            <a:r>
              <a:rPr lang="en-US" sz="3200"/>
              <a:t>					</a:t>
            </a:r>
          </a:p>
          <a:p>
            <a:pPr marL="342900" indent="-342900" algn="ctr">
              <a:spcBef>
                <a:spcPct val="20000"/>
              </a:spcBef>
            </a:pPr>
            <a:r>
              <a:rPr lang="es-ES_tradnl" sz="3200" b="1"/>
              <a:t>Medidas preventivas de salud y seguridad para el equipo</a:t>
            </a:r>
          </a:p>
          <a:p>
            <a:pPr marL="342900" indent="-342900" algn="ctr">
              <a:spcBef>
                <a:spcPct val="20000"/>
              </a:spcBef>
            </a:pPr>
            <a:endParaRPr lang="es-ES_tradnl" sz="3200"/>
          </a:p>
          <a:p>
            <a:pPr marL="342900" indent="-342900" algn="ctr">
              <a:spcBef>
                <a:spcPct val="20000"/>
              </a:spcBef>
            </a:pPr>
            <a:endParaRPr lang="es-ES_tradnl"/>
          </a:p>
          <a:p>
            <a:pPr marL="342900" indent="-342900" algn="ctr">
              <a:spcBef>
                <a:spcPct val="20000"/>
              </a:spcBef>
            </a:pPr>
            <a:endParaRPr lang="es-ES_tradnl"/>
          </a:p>
          <a:p>
            <a:pPr marL="342900" indent="-342900" algn="ctr">
              <a:spcBef>
                <a:spcPct val="20000"/>
              </a:spcBef>
            </a:pPr>
            <a:r>
              <a:rPr lang="es-ES_tradnl" b="1" i="1"/>
              <a:t>“Mi Dios, pues, suplir</a:t>
            </a:r>
            <a:r>
              <a:rPr lang="es-ES_tradnl" altLang="ja-JP" b="1" i="1">
                <a:ea typeface="ＭＳ Ｐゴシック" charset="-128"/>
              </a:rPr>
              <a:t>á todo lo que os falta conforme a sus riquezas en gloria en Cristo Jesús</a:t>
            </a:r>
            <a:r>
              <a:rPr lang="es-ES_tradnl" b="1" i="1"/>
              <a:t>”. </a:t>
            </a:r>
          </a:p>
          <a:p>
            <a:pPr marL="342900" indent="-342900" algn="ctr">
              <a:spcBef>
                <a:spcPct val="20000"/>
              </a:spcBef>
            </a:pPr>
            <a:r>
              <a:rPr lang="es-ES_tradnl" b="1" i="1"/>
              <a:t>                                                         Filipenses 4:19</a:t>
            </a:r>
            <a:endParaRPr lang="es-ES_tradnl" sz="1400" b="1"/>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s-ES_tradnl" sz="4000" b="1" dirty="0">
                <a:solidFill>
                  <a:srgbClr val="0070C0"/>
                </a:solidFill>
                <a:effectLst>
                  <a:outerShdw blurRad="38100" dist="38100" dir="2700000" algn="tl">
                    <a:srgbClr val="C0C0C0"/>
                  </a:outerShdw>
                </a:effectLst>
                <a:latin typeface="Calibri" pitchFamily="34" charset="0"/>
              </a:rPr>
              <a:t>Informaci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 </a:t>
            </a:r>
            <a:r>
              <a:rPr lang="es-ES_tradnl" altLang="ja-JP" sz="4000" b="1" dirty="0" smtClean="0">
                <a:solidFill>
                  <a:srgbClr val="0070C0"/>
                </a:solidFill>
                <a:effectLst>
                  <a:outerShdw blurRad="38100" dist="38100" dir="2700000" algn="tl">
                    <a:srgbClr val="C0C0C0"/>
                  </a:outerShdw>
                </a:effectLst>
                <a:latin typeface="Calibri" pitchFamily="34" charset="0"/>
                <a:ea typeface="ＭＳ Ｐゴシック" charset="-128"/>
              </a:rPr>
              <a:t>específica del campo</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62467" name="Rectangle 3"/>
          <p:cNvSpPr>
            <a:spLocks noGrp="1" noChangeArrowheads="1"/>
          </p:cNvSpPr>
          <p:nvPr>
            <p:ph type="body" idx="1"/>
          </p:nvPr>
        </p:nvSpPr>
        <p:spPr/>
        <p:txBody>
          <a:bodyPr/>
          <a:lstStyle/>
          <a:p>
            <a:r>
              <a:rPr lang="es-ES_tradnl" altLang="ja-JP" sz="2800" b="1" dirty="0" smtClean="0"/>
              <a:t>Investigue el área, las costumbres, las personas y sus creencias.</a:t>
            </a:r>
          </a:p>
          <a:p>
            <a:pPr>
              <a:buNone/>
            </a:pPr>
            <a:endParaRPr lang="es-ES_tradnl" altLang="ja-JP" sz="2800" b="1" dirty="0" smtClean="0"/>
          </a:p>
          <a:p>
            <a:r>
              <a:rPr lang="es-ES_tradnl" altLang="ja-JP" sz="2800" b="1" dirty="0" smtClean="0"/>
              <a:t>Oriente a los miembros de equipo en cuanto a las precauciones que deben tomar para evitar poner en riesgo a los misioneros y los creyentes nacionales.</a:t>
            </a:r>
            <a:endParaRPr lang="es-ES_tradnl" sz="2800" b="1" dirty="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Sugerencias de salud antes del viaje</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64515" name="Rectangle 3"/>
          <p:cNvSpPr>
            <a:spLocks noGrp="1" noChangeArrowheads="1"/>
          </p:cNvSpPr>
          <p:nvPr>
            <p:ph type="body" idx="1"/>
          </p:nvPr>
        </p:nvSpPr>
        <p:spPr>
          <a:xfrm>
            <a:off x="914400" y="1600200"/>
            <a:ext cx="7772400" cy="4525963"/>
          </a:xfrm>
        </p:spPr>
        <p:txBody>
          <a:bodyPr/>
          <a:lstStyle/>
          <a:p>
            <a:r>
              <a:rPr lang="es-ES_tradnl" sz="2800" b="1" dirty="0">
                <a:solidFill>
                  <a:schemeClr val="tx1"/>
                </a:solidFill>
              </a:rPr>
              <a:t>Evite contacto con resfriados y virus</a:t>
            </a:r>
          </a:p>
          <a:p>
            <a:r>
              <a:rPr lang="es-ES_tradnl" sz="2800" b="1" dirty="0">
                <a:solidFill>
                  <a:schemeClr val="tx1"/>
                </a:solidFill>
              </a:rPr>
              <a:t>Descanse lo suficiente</a:t>
            </a:r>
          </a:p>
          <a:p>
            <a:r>
              <a:rPr lang="es-ES_tradnl" sz="2800" b="1" dirty="0">
                <a:solidFill>
                  <a:schemeClr val="tx1"/>
                </a:solidFill>
              </a:rPr>
              <a:t>Beba abundante agua</a:t>
            </a:r>
          </a:p>
          <a:p>
            <a:r>
              <a:rPr lang="es-ES_tradnl" sz="2800" b="1" dirty="0">
                <a:solidFill>
                  <a:schemeClr val="tx1"/>
                </a:solidFill>
              </a:rPr>
              <a:t>Haga ejercicios regular y moderadamente</a:t>
            </a:r>
          </a:p>
          <a:p>
            <a:r>
              <a:rPr lang="es-ES_tradnl" sz="2800" b="1" dirty="0">
                <a:solidFill>
                  <a:schemeClr val="tx1"/>
                </a:solidFill>
              </a:rPr>
              <a:t>Visite al m</a:t>
            </a:r>
            <a:r>
              <a:rPr lang="es-ES_tradnl" altLang="ja-JP" sz="2800" b="1" dirty="0">
                <a:solidFill>
                  <a:schemeClr val="tx1"/>
                </a:solidFill>
                <a:ea typeface="ＭＳ Ｐゴシック" charset="-128"/>
              </a:rPr>
              <a:t>édico antes del viaje</a:t>
            </a:r>
            <a:endParaRPr lang="es-ES_tradnl" sz="2800" b="1" dirty="0">
              <a:solidFill>
                <a:schemeClr val="tx1"/>
              </a:solidFill>
            </a:endParaRPr>
          </a:p>
          <a:p>
            <a:r>
              <a:rPr lang="es-ES_tradnl" sz="2800" b="1" dirty="0">
                <a:solidFill>
                  <a:schemeClr val="tx1"/>
                </a:solidFill>
              </a:rPr>
              <a:t>Obtenga las vacunas (</a:t>
            </a:r>
            <a:r>
              <a:rPr lang="es-ES_tradnl" sz="2800" b="1" dirty="0">
                <a:solidFill>
                  <a:schemeClr val="tx1"/>
                </a:solidFill>
                <a:hlinkClick r:id="rId3"/>
              </a:rPr>
              <a:t>cdc.gov/</a:t>
            </a:r>
            <a:r>
              <a:rPr lang="es-ES_tradnl" sz="2800" b="1" dirty="0" err="1">
                <a:solidFill>
                  <a:schemeClr val="tx1"/>
                </a:solidFill>
                <a:hlinkClick r:id="rId3"/>
              </a:rPr>
              <a:t>spanish</a:t>
            </a:r>
            <a:r>
              <a:rPr lang="es-ES_tradnl" sz="2800" b="1" dirty="0">
                <a:solidFill>
                  <a:schemeClr val="tx1"/>
                </a:solidFill>
              </a:rPr>
              <a:t>) </a:t>
            </a:r>
          </a:p>
          <a:p>
            <a:r>
              <a:rPr lang="es-ES_tradnl" sz="2800" b="1" dirty="0">
                <a:solidFill>
                  <a:schemeClr val="tx1"/>
                </a:solidFill>
              </a:rPr>
              <a:t>Actualice sus prescripciones m</a:t>
            </a:r>
            <a:r>
              <a:rPr lang="es-ES_tradnl" altLang="ja-JP" sz="2800" b="1" dirty="0">
                <a:solidFill>
                  <a:schemeClr val="tx1"/>
                </a:solidFill>
                <a:ea typeface="ＭＳ Ｐゴシック" charset="-128"/>
              </a:rPr>
              <a:t>édicas</a:t>
            </a:r>
            <a:endParaRPr lang="es-ES_tradnl" sz="2800" b="1" dirty="0">
              <a:solidFill>
                <a:schemeClr val="tx1"/>
              </a:solidFill>
            </a:endParaRPr>
          </a:p>
          <a:p>
            <a:endParaRPr lang="es-ES_tradnl" sz="2800" b="1" dirty="0">
              <a:solidFill>
                <a:schemeClr val="tx1"/>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82296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Sugerencias de salud durante el viaje</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66563" name="Rectangle 3"/>
          <p:cNvSpPr>
            <a:spLocks noGrp="1" noChangeArrowheads="1"/>
          </p:cNvSpPr>
          <p:nvPr>
            <p:ph type="body" idx="1"/>
          </p:nvPr>
        </p:nvSpPr>
        <p:spPr>
          <a:xfrm>
            <a:off x="838200" y="1752600"/>
            <a:ext cx="7772400" cy="4525963"/>
          </a:xfrm>
        </p:spPr>
        <p:txBody>
          <a:bodyPr/>
          <a:lstStyle/>
          <a:p>
            <a:pPr>
              <a:lnSpc>
                <a:spcPct val="90000"/>
              </a:lnSpc>
            </a:pPr>
            <a:endParaRPr lang="es-ES_tradnl" sz="2800" b="1" dirty="0">
              <a:solidFill>
                <a:schemeClr val="tx1"/>
              </a:solidFill>
            </a:endParaRPr>
          </a:p>
          <a:p>
            <a:pPr>
              <a:lnSpc>
                <a:spcPct val="90000"/>
              </a:lnSpc>
            </a:pPr>
            <a:r>
              <a:rPr lang="es-ES_tradnl" sz="2800" b="1" dirty="0" smtClean="0">
                <a:solidFill>
                  <a:schemeClr val="tx1"/>
                </a:solidFill>
              </a:rPr>
              <a:t>Lleve </a:t>
            </a:r>
            <a:r>
              <a:rPr lang="es-ES_tradnl" sz="2800" b="1" dirty="0">
                <a:solidFill>
                  <a:schemeClr val="tx1"/>
                </a:solidFill>
              </a:rPr>
              <a:t>art</a:t>
            </a:r>
            <a:r>
              <a:rPr lang="es-ES_tradnl" altLang="ja-JP" sz="2800" b="1" dirty="0">
                <a:solidFill>
                  <a:schemeClr val="tx1"/>
                </a:solidFill>
                <a:ea typeface="ＭＳ Ｐゴシック" charset="-128"/>
              </a:rPr>
              <a:t>ículos médicos personales</a:t>
            </a:r>
            <a:r>
              <a:rPr lang="es-ES_tradnl" sz="2800" b="1" dirty="0">
                <a:solidFill>
                  <a:schemeClr val="tx1"/>
                </a:solidFill>
              </a:rPr>
              <a:t> </a:t>
            </a:r>
          </a:p>
          <a:p>
            <a:pPr>
              <a:lnSpc>
                <a:spcPct val="90000"/>
              </a:lnSpc>
              <a:buFont typeface="Times" pitchFamily="48" charset="0"/>
              <a:buChar char="•"/>
            </a:pPr>
            <a:r>
              <a:rPr lang="es-ES_tradnl" sz="2800" b="1" dirty="0">
                <a:solidFill>
                  <a:schemeClr val="tx1"/>
                </a:solidFill>
              </a:rPr>
              <a:t>Viaje con comodidad</a:t>
            </a:r>
          </a:p>
          <a:p>
            <a:pPr>
              <a:lnSpc>
                <a:spcPct val="90000"/>
              </a:lnSpc>
            </a:pPr>
            <a:r>
              <a:rPr lang="es-ES_tradnl" sz="2800" b="1" dirty="0">
                <a:solidFill>
                  <a:schemeClr val="tx1"/>
                </a:solidFill>
              </a:rPr>
              <a:t>Practique h</a:t>
            </a:r>
            <a:r>
              <a:rPr lang="es-ES_tradnl" altLang="ja-JP" sz="2800" b="1" dirty="0">
                <a:solidFill>
                  <a:schemeClr val="tx1"/>
                </a:solidFill>
                <a:ea typeface="ＭＳ Ｐゴシック" charset="-128"/>
              </a:rPr>
              <a:t>ábitos saludables</a:t>
            </a:r>
            <a:endParaRPr lang="es-ES_tradnl" sz="2800" b="1" dirty="0">
              <a:solidFill>
                <a:schemeClr val="tx1"/>
              </a:solidFill>
            </a:endParaRPr>
          </a:p>
          <a:p>
            <a:pPr>
              <a:lnSpc>
                <a:spcPct val="90000"/>
              </a:lnSpc>
            </a:pPr>
            <a:r>
              <a:rPr lang="es-ES_tradnl" sz="2800" b="1" dirty="0">
                <a:solidFill>
                  <a:schemeClr val="tx1"/>
                </a:solidFill>
              </a:rPr>
              <a:t>Prep</a:t>
            </a:r>
            <a:r>
              <a:rPr lang="es-ES_tradnl" altLang="ja-JP" sz="2800" b="1" dirty="0">
                <a:solidFill>
                  <a:schemeClr val="tx1"/>
                </a:solidFill>
                <a:ea typeface="ＭＳ Ｐゴシック" charset="-128"/>
              </a:rPr>
              <a:t>árese para el desfase por el cambio de horario</a:t>
            </a:r>
            <a:endParaRPr lang="es-ES_tradnl" sz="2800" b="1" dirty="0">
              <a:solidFill>
                <a:schemeClr val="tx1"/>
              </a:solidFill>
            </a:endParaRPr>
          </a:p>
          <a:p>
            <a:pPr>
              <a:lnSpc>
                <a:spcPct val="90000"/>
              </a:lnSpc>
            </a:pPr>
            <a:r>
              <a:rPr lang="es-ES_tradnl" sz="2800" b="1" dirty="0">
                <a:solidFill>
                  <a:schemeClr val="tx1"/>
                </a:solidFill>
              </a:rPr>
              <a:t>Prep</a:t>
            </a:r>
            <a:r>
              <a:rPr lang="es-ES_tradnl" altLang="ja-JP" sz="2800" b="1" dirty="0">
                <a:solidFill>
                  <a:schemeClr val="tx1"/>
                </a:solidFill>
                <a:ea typeface="ＭＳ Ｐゴシック" charset="-128"/>
              </a:rPr>
              <a:t>árese para el choque cultural</a:t>
            </a:r>
            <a:endParaRPr lang="es-ES_tradnl" sz="2800" b="1" dirty="0">
              <a:solidFill>
                <a:schemeClr val="tx1"/>
              </a:solidFill>
            </a:endParaRPr>
          </a:p>
          <a:p>
            <a:pPr>
              <a:lnSpc>
                <a:spcPct val="90000"/>
              </a:lnSpc>
            </a:pPr>
            <a:endParaRPr lang="es-ES_tradnl" sz="2800" b="1" dirty="0">
              <a:solidFill>
                <a:schemeClr val="tx1"/>
              </a:solidFill>
            </a:endParaRPr>
          </a:p>
          <a:p>
            <a:pPr>
              <a:lnSpc>
                <a:spcPct val="90000"/>
              </a:lnSpc>
            </a:pPr>
            <a:endParaRPr lang="es-ES_tradnl" sz="2800" b="1" dirty="0">
              <a:solidFill>
                <a:schemeClr val="bg1"/>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04800"/>
            <a:ext cx="8229600" cy="1143000"/>
          </a:xfrm>
        </p:spPr>
        <p:txBody>
          <a:bodyPr/>
          <a:lstStyle/>
          <a:p>
            <a:r>
              <a:rPr lang="es-ES_tradnl" b="1" dirty="0" smtClean="0">
                <a:solidFill>
                  <a:srgbClr val="0070C0"/>
                </a:solidFill>
                <a:effectLst>
                  <a:outerShdw blurRad="38100" dist="38100" dir="2700000" algn="tl">
                    <a:srgbClr val="C0C0C0"/>
                  </a:outerShdw>
                </a:effectLst>
                <a:latin typeface="Calibri" pitchFamily="34" charset="0"/>
              </a:rPr>
              <a:t>Consejos para la seguridad personal</a:t>
            </a:r>
            <a:endParaRPr lang="es-ES_tradnl" b="1" dirty="0">
              <a:solidFill>
                <a:srgbClr val="0070C0"/>
              </a:solidFill>
              <a:effectLst>
                <a:outerShdw blurRad="38100" dist="38100" dir="2700000" algn="tl">
                  <a:srgbClr val="C0C0C0"/>
                </a:outerShdw>
              </a:effectLst>
              <a:latin typeface="Calibri" pitchFamily="34" charset="0"/>
            </a:endParaRPr>
          </a:p>
        </p:txBody>
      </p:sp>
      <p:sp>
        <p:nvSpPr>
          <p:cNvPr id="68611" name="Rectangle 3"/>
          <p:cNvSpPr>
            <a:spLocks noGrp="1" noChangeArrowheads="1"/>
          </p:cNvSpPr>
          <p:nvPr>
            <p:ph type="body" idx="1"/>
          </p:nvPr>
        </p:nvSpPr>
        <p:spPr>
          <a:xfrm>
            <a:off x="914400" y="1447800"/>
            <a:ext cx="7772400" cy="4525963"/>
          </a:xfrm>
        </p:spPr>
        <p:txBody>
          <a:bodyPr/>
          <a:lstStyle/>
          <a:p>
            <a:pPr>
              <a:lnSpc>
                <a:spcPct val="80000"/>
              </a:lnSpc>
            </a:pPr>
            <a:endParaRPr lang="es-ES_tradnl" sz="2400" b="1" dirty="0">
              <a:solidFill>
                <a:schemeClr val="tx1"/>
              </a:solidFill>
            </a:endParaRPr>
          </a:p>
          <a:p>
            <a:pPr>
              <a:lnSpc>
                <a:spcPct val="80000"/>
              </a:lnSpc>
            </a:pPr>
            <a:r>
              <a:rPr lang="es-ES_tradnl" sz="2400" b="1" dirty="0">
                <a:solidFill>
                  <a:schemeClr val="tx1"/>
                </a:solidFill>
              </a:rPr>
              <a:t>Copias de documentos de viaje</a:t>
            </a:r>
          </a:p>
          <a:p>
            <a:pPr>
              <a:lnSpc>
                <a:spcPct val="80000"/>
              </a:lnSpc>
            </a:pPr>
            <a:r>
              <a:rPr lang="es-ES_tradnl" sz="2400" b="1" dirty="0">
                <a:solidFill>
                  <a:schemeClr val="tx1"/>
                </a:solidFill>
              </a:rPr>
              <a:t>Seguro m</a:t>
            </a:r>
            <a:r>
              <a:rPr lang="es-ES_tradnl" altLang="ja-JP" sz="2400" b="1" dirty="0">
                <a:solidFill>
                  <a:schemeClr val="tx1"/>
                </a:solidFill>
                <a:ea typeface="ＭＳ Ｐゴシック" charset="-128"/>
              </a:rPr>
              <a:t>édico</a:t>
            </a:r>
            <a:r>
              <a:rPr lang="es-ES_tradnl" sz="2400" b="1" dirty="0">
                <a:solidFill>
                  <a:schemeClr val="tx1"/>
                </a:solidFill>
              </a:rPr>
              <a:t> </a:t>
            </a:r>
            <a:r>
              <a:rPr lang="es-ES_tradnl" sz="1800" b="1" dirty="0">
                <a:solidFill>
                  <a:schemeClr val="tx1"/>
                </a:solidFill>
              </a:rPr>
              <a:t>(Adams and </a:t>
            </a:r>
            <a:r>
              <a:rPr lang="es-ES_tradnl" sz="1800" b="1" dirty="0" err="1">
                <a:solidFill>
                  <a:schemeClr val="tx1"/>
                </a:solidFill>
              </a:rPr>
              <a:t>Associates</a:t>
            </a:r>
            <a:r>
              <a:rPr lang="es-ES_tradnl" sz="1800" b="1" dirty="0">
                <a:solidFill>
                  <a:schemeClr val="tx1"/>
                </a:solidFill>
              </a:rPr>
              <a:t>)</a:t>
            </a:r>
          </a:p>
          <a:p>
            <a:pPr>
              <a:lnSpc>
                <a:spcPct val="80000"/>
              </a:lnSpc>
            </a:pPr>
            <a:r>
              <a:rPr lang="es-ES_tradnl" sz="2400" b="1" dirty="0">
                <a:solidFill>
                  <a:schemeClr val="tx1"/>
                </a:solidFill>
              </a:rPr>
              <a:t>Informaci</a:t>
            </a:r>
            <a:r>
              <a:rPr lang="es-ES_tradnl" altLang="ja-JP" sz="2400" b="1" dirty="0">
                <a:solidFill>
                  <a:schemeClr val="tx1"/>
                </a:solidFill>
                <a:ea typeface="ＭＳ Ｐゴシック" charset="-128"/>
              </a:rPr>
              <a:t>ón de i</a:t>
            </a:r>
            <a:r>
              <a:rPr lang="es-ES_tradnl" sz="2400" b="1" dirty="0">
                <a:solidFill>
                  <a:schemeClr val="tx1"/>
                </a:solidFill>
              </a:rPr>
              <a:t>dentificaci</a:t>
            </a:r>
            <a:r>
              <a:rPr lang="es-ES_tradnl" altLang="ja-JP" sz="2400" b="1" dirty="0">
                <a:solidFill>
                  <a:schemeClr val="tx1"/>
                </a:solidFill>
                <a:ea typeface="ＭＳ Ｐゴシック" charset="-128"/>
              </a:rPr>
              <a:t>ó</a:t>
            </a:r>
            <a:r>
              <a:rPr lang="es-ES_tradnl" sz="2400" b="1" dirty="0">
                <a:solidFill>
                  <a:schemeClr val="tx1"/>
                </a:solidFill>
              </a:rPr>
              <a:t>n y para emergencias</a:t>
            </a:r>
          </a:p>
          <a:p>
            <a:pPr>
              <a:lnSpc>
                <a:spcPct val="80000"/>
              </a:lnSpc>
            </a:pPr>
            <a:r>
              <a:rPr lang="es-ES_tradnl" sz="2400" b="1" dirty="0">
                <a:solidFill>
                  <a:schemeClr val="tx1"/>
                </a:solidFill>
              </a:rPr>
              <a:t>Dinero en efectivo y joyas</a:t>
            </a:r>
          </a:p>
          <a:p>
            <a:pPr>
              <a:lnSpc>
                <a:spcPct val="80000"/>
              </a:lnSpc>
            </a:pPr>
            <a:r>
              <a:rPr lang="es-ES_tradnl" sz="2400" b="1" dirty="0">
                <a:solidFill>
                  <a:schemeClr val="tx1"/>
                </a:solidFill>
              </a:rPr>
              <a:t>Etiquetas de identificaci</a:t>
            </a:r>
            <a:r>
              <a:rPr lang="es-ES_tradnl" altLang="ja-JP" sz="2400" b="1" dirty="0">
                <a:solidFill>
                  <a:schemeClr val="tx1"/>
                </a:solidFill>
                <a:ea typeface="ＭＳ Ｐゴシック" charset="-128"/>
              </a:rPr>
              <a:t>ón para el equipaje</a:t>
            </a:r>
            <a:endParaRPr lang="es-ES_tradnl" sz="2400" b="1" dirty="0">
              <a:solidFill>
                <a:schemeClr val="tx1"/>
              </a:solidFill>
            </a:endParaRPr>
          </a:p>
          <a:p>
            <a:pPr>
              <a:lnSpc>
                <a:spcPct val="80000"/>
              </a:lnSpc>
            </a:pPr>
            <a:r>
              <a:rPr lang="es-ES_tradnl" sz="2400" b="1" dirty="0" smtClean="0">
                <a:solidFill>
                  <a:schemeClr val="tx1"/>
                </a:solidFill>
              </a:rPr>
              <a:t>Siempre andar con un compañero</a:t>
            </a:r>
          </a:p>
          <a:p>
            <a:pPr>
              <a:lnSpc>
                <a:spcPct val="80000"/>
              </a:lnSpc>
            </a:pPr>
            <a:r>
              <a:rPr lang="es-ES_tradnl" sz="2400" b="1" dirty="0" smtClean="0">
                <a:solidFill>
                  <a:schemeClr val="tx1"/>
                </a:solidFill>
              </a:rPr>
              <a:t>Reuniones </a:t>
            </a:r>
            <a:r>
              <a:rPr lang="es-ES_tradnl" sz="2400" b="1" dirty="0">
                <a:solidFill>
                  <a:schemeClr val="tx1"/>
                </a:solidFill>
              </a:rPr>
              <a:t>diarias del equipo</a:t>
            </a:r>
          </a:p>
          <a:p>
            <a:pPr>
              <a:lnSpc>
                <a:spcPct val="80000"/>
              </a:lnSpc>
            </a:pPr>
            <a:r>
              <a:rPr lang="es-ES_tradnl" sz="2400" b="1" dirty="0">
                <a:solidFill>
                  <a:schemeClr val="tx1"/>
                </a:solidFill>
              </a:rPr>
              <a:t>Vestuario apropiado y modesto</a:t>
            </a:r>
          </a:p>
          <a:p>
            <a:pPr>
              <a:lnSpc>
                <a:spcPct val="80000"/>
              </a:lnSpc>
            </a:pPr>
            <a:r>
              <a:rPr lang="es-ES_tradnl" sz="2400" b="1" dirty="0">
                <a:solidFill>
                  <a:schemeClr val="tx1"/>
                </a:solidFill>
              </a:rPr>
              <a:t>Comportamiento apropiado</a:t>
            </a:r>
          </a:p>
          <a:p>
            <a:pPr>
              <a:lnSpc>
                <a:spcPct val="80000"/>
              </a:lnSpc>
            </a:pPr>
            <a:r>
              <a:rPr lang="es-ES_tradnl" sz="2400" b="1" dirty="0" smtClean="0">
                <a:solidFill>
                  <a:schemeClr val="tx1"/>
                </a:solidFill>
              </a:rPr>
              <a:t>Respeto </a:t>
            </a:r>
            <a:r>
              <a:rPr lang="es-ES_tradnl" sz="2400" b="1" dirty="0">
                <a:solidFill>
                  <a:schemeClr val="tx1"/>
                </a:solidFill>
              </a:rPr>
              <a:t>y sensibilidad a la cultura</a:t>
            </a:r>
          </a:p>
          <a:p>
            <a:pPr>
              <a:lnSpc>
                <a:spcPct val="80000"/>
              </a:lnSpc>
            </a:pPr>
            <a:endParaRPr lang="es-ES_tradnl" sz="2400" b="1" dirty="0">
              <a:solidFill>
                <a:schemeClr val="tx1"/>
              </a:solidFill>
            </a:endParaRPr>
          </a:p>
          <a:p>
            <a:pPr>
              <a:lnSpc>
                <a:spcPct val="80000"/>
              </a:lnSpc>
            </a:pPr>
            <a:endParaRPr lang="es-ES_tradnl" sz="2400" b="1" dirty="0">
              <a:solidFill>
                <a:schemeClr val="tx1"/>
              </a:solidFill>
            </a:endParaRPr>
          </a:p>
          <a:p>
            <a:pPr>
              <a:lnSpc>
                <a:spcPct val="80000"/>
              </a:lnSpc>
            </a:pPr>
            <a:endParaRPr lang="es-ES_tradnl" sz="2400" b="1"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LECCI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r>
              <a:rPr lang="es-ES_tradnl" sz="4000" b="1" dirty="0">
                <a:solidFill>
                  <a:srgbClr val="0070C0"/>
                </a:solidFill>
                <a:effectLst>
                  <a:outerShdw blurRad="38100" dist="38100" dir="2700000" algn="tl">
                    <a:srgbClr val="C0C0C0"/>
                  </a:outerShdw>
                </a:effectLst>
                <a:latin typeface="Calibri" pitchFamily="34" charset="0"/>
              </a:rPr>
              <a:t> SEIS</a:t>
            </a:r>
          </a:p>
        </p:txBody>
      </p:sp>
      <p:sp>
        <p:nvSpPr>
          <p:cNvPr id="72707" name="Rectangle 3"/>
          <p:cNvSpPr>
            <a:spLocks noChangeArrowheads="1"/>
          </p:cNvSpPr>
          <p:nvPr/>
        </p:nvSpPr>
        <p:spPr bwMode="auto">
          <a:xfrm>
            <a:off x="838200" y="1524000"/>
            <a:ext cx="7772400" cy="4114800"/>
          </a:xfrm>
          <a:prstGeom prst="rect">
            <a:avLst/>
          </a:prstGeom>
          <a:noFill/>
          <a:ln w="9525">
            <a:noFill/>
            <a:miter lim="800000"/>
            <a:headEnd/>
            <a:tailEnd/>
          </a:ln>
          <a:effectLst/>
        </p:spPr>
        <p:txBody>
          <a:bodyPr/>
          <a:lstStyle/>
          <a:p>
            <a:pPr marL="342900" indent="-342900" algn="ctr">
              <a:spcBef>
                <a:spcPct val="20000"/>
              </a:spcBef>
            </a:pPr>
            <a:r>
              <a:rPr lang="en-US" sz="3200">
                <a:solidFill>
                  <a:schemeClr val="bg1"/>
                </a:solidFill>
              </a:rPr>
              <a:t>	</a:t>
            </a:r>
            <a:r>
              <a:rPr lang="en-US" sz="3200"/>
              <a:t>						</a:t>
            </a:r>
          </a:p>
          <a:p>
            <a:pPr marL="342900" indent="-342900" algn="ctr">
              <a:spcBef>
                <a:spcPct val="20000"/>
              </a:spcBef>
            </a:pPr>
            <a:r>
              <a:rPr lang="es-ES_tradnl" sz="3200" b="1"/>
              <a:t>Estrategia de plantaci</a:t>
            </a:r>
            <a:r>
              <a:rPr lang="es-ES_tradnl" altLang="ja-JP" sz="3200" b="1">
                <a:ea typeface="ＭＳ Ｐゴシック" charset="-128"/>
              </a:rPr>
              <a:t>ón de iglesias</a:t>
            </a:r>
            <a:endParaRPr lang="es-ES_tradnl" sz="3200" b="1"/>
          </a:p>
          <a:p>
            <a:pPr marL="342900" indent="-342900" algn="ctr">
              <a:spcBef>
                <a:spcPct val="20000"/>
              </a:spcBef>
            </a:pPr>
            <a:endParaRPr lang="es-ES_tradnl" sz="3200"/>
          </a:p>
          <a:p>
            <a:pPr marL="342900" indent="-342900" algn="ctr">
              <a:spcBef>
                <a:spcPct val="20000"/>
              </a:spcBef>
            </a:pPr>
            <a:endParaRPr lang="es-ES_tradnl"/>
          </a:p>
          <a:p>
            <a:pPr marL="342900" indent="-342900" algn="ctr">
              <a:spcBef>
                <a:spcPct val="20000"/>
              </a:spcBef>
            </a:pPr>
            <a:r>
              <a:rPr lang="es-ES_tradnl" b="1" i="1"/>
              <a:t>“Los que cre</a:t>
            </a:r>
            <a:r>
              <a:rPr lang="es-ES_tradnl" altLang="ja-JP" b="1" i="1">
                <a:ea typeface="ＭＳ Ｐゴシック" charset="-128"/>
              </a:rPr>
              <a:t>ían en el Señor aumentaban más,</a:t>
            </a:r>
            <a:r>
              <a:rPr lang="es-ES_tradnl" b="1" i="1"/>
              <a:t>                               </a:t>
            </a:r>
          </a:p>
          <a:p>
            <a:pPr marL="342900" indent="-342900" algn="ctr">
              <a:spcBef>
                <a:spcPct val="20000"/>
              </a:spcBef>
            </a:pPr>
            <a:r>
              <a:rPr lang="es-ES_tradnl" b="1" i="1"/>
              <a:t> gran n</a:t>
            </a:r>
            <a:r>
              <a:rPr lang="es-ES_tradnl" altLang="ja-JP" b="1" i="1">
                <a:ea typeface="ＭＳ Ｐゴシック" charset="-128"/>
              </a:rPr>
              <a:t>úmero de hombres y mujeres</a:t>
            </a:r>
            <a:r>
              <a:rPr lang="es-ES_tradnl" b="1" i="1"/>
              <a:t>”. </a:t>
            </a:r>
          </a:p>
          <a:p>
            <a:pPr marL="342900" indent="-342900" algn="ctr">
              <a:spcBef>
                <a:spcPct val="20000"/>
              </a:spcBef>
            </a:pPr>
            <a:r>
              <a:rPr lang="es-ES_tradnl" b="1" i="1"/>
              <a:t>                                                              Hechos 5:14</a:t>
            </a:r>
            <a:endParaRPr lang="en-US" b="1" i="1"/>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5334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Movimiento de plantaci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 de iglesias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74755" name="Rectangle 3"/>
          <p:cNvSpPr>
            <a:spLocks noGrp="1" noChangeArrowheads="1"/>
          </p:cNvSpPr>
          <p:nvPr>
            <p:ph type="body" idx="1"/>
          </p:nvPr>
        </p:nvSpPr>
        <p:spPr>
          <a:xfrm>
            <a:off x="457200" y="2438400"/>
            <a:ext cx="8229600" cy="2895600"/>
          </a:xfrm>
        </p:spPr>
        <p:txBody>
          <a:bodyPr/>
          <a:lstStyle/>
          <a:p>
            <a:pPr algn="ctr">
              <a:buFontTx/>
              <a:buNone/>
            </a:pPr>
            <a:r>
              <a:rPr lang="es-ES_tradnl" b="1">
                <a:solidFill>
                  <a:schemeClr val="tx1"/>
                </a:solidFill>
              </a:rPr>
              <a:t>Un crecimiento r</a:t>
            </a:r>
            <a:r>
              <a:rPr lang="es-ES_tradnl" altLang="ja-JP" b="1">
                <a:solidFill>
                  <a:schemeClr val="tx1"/>
                </a:solidFill>
                <a:ea typeface="ＭＳ Ｐゴシック" charset="-128"/>
              </a:rPr>
              <a:t>ápido y </a:t>
            </a:r>
            <a:r>
              <a:rPr lang="es-ES_tradnl" b="1">
                <a:solidFill>
                  <a:schemeClr val="tx1"/>
                </a:solidFill>
              </a:rPr>
              <a:t>exponencial</a:t>
            </a:r>
          </a:p>
          <a:p>
            <a:pPr algn="ctr">
              <a:buFontTx/>
              <a:buNone/>
            </a:pPr>
            <a:r>
              <a:rPr lang="es-ES_tradnl" b="1">
                <a:solidFill>
                  <a:schemeClr val="tx1"/>
                </a:solidFill>
              </a:rPr>
              <a:t> de iglesias aut</a:t>
            </a:r>
            <a:r>
              <a:rPr lang="es-ES_tradnl" altLang="ja-JP" b="1">
                <a:solidFill>
                  <a:schemeClr val="tx1"/>
                </a:solidFill>
                <a:ea typeface="ＭＳ Ｐゴシック" charset="-128"/>
              </a:rPr>
              <a:t>óctonas que plantan</a:t>
            </a:r>
            <a:r>
              <a:rPr lang="es-ES_tradnl" b="1">
                <a:solidFill>
                  <a:schemeClr val="tx1"/>
                </a:solidFill>
              </a:rPr>
              <a:t> </a:t>
            </a:r>
          </a:p>
          <a:p>
            <a:pPr algn="ctr">
              <a:buFontTx/>
              <a:buNone/>
            </a:pPr>
            <a:r>
              <a:rPr lang="es-ES_tradnl" b="1">
                <a:solidFill>
                  <a:schemeClr val="tx1"/>
                </a:solidFill>
              </a:rPr>
              <a:t>iglesias entre una determinada etnia </a:t>
            </a:r>
          </a:p>
          <a:p>
            <a:pPr algn="ctr">
              <a:buFontTx/>
              <a:buNone/>
            </a:pPr>
            <a:r>
              <a:rPr lang="es-ES_tradnl" b="1">
                <a:solidFill>
                  <a:schemeClr val="tx1"/>
                </a:solidFill>
              </a:rPr>
              <a:t>o un segmento de la poblaci</a:t>
            </a:r>
            <a:r>
              <a:rPr lang="es-ES_tradnl" altLang="ja-JP" b="1">
                <a:solidFill>
                  <a:schemeClr val="tx1"/>
                </a:solidFill>
                <a:ea typeface="ＭＳ Ｐゴシック" charset="-128"/>
              </a:rPr>
              <a:t>ón</a:t>
            </a:r>
            <a:r>
              <a:rPr lang="es-ES_tradnl" b="1">
                <a:solidFill>
                  <a:schemeClr val="tx1"/>
                </a:solidFill>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685800"/>
            <a:ext cx="82296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Caracter</a:t>
            </a:r>
            <a:r>
              <a:rPr lang="es-ES_tradnl" altLang="ja-JP" sz="3600" b="1" dirty="0">
                <a:solidFill>
                  <a:srgbClr val="0070C0"/>
                </a:solidFill>
                <a:effectLst>
                  <a:outerShdw blurRad="38100" dist="38100" dir="2700000" algn="tl">
                    <a:srgbClr val="C0C0C0"/>
                  </a:outerShdw>
                </a:effectLst>
                <a:latin typeface="Calibri" pitchFamily="34" charset="0"/>
                <a:ea typeface="ＭＳ Ｐゴシック" charset="-128"/>
              </a:rPr>
              <a:t>ísticas de un movimiento de plantación de iglesias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78851" name="Rectangle 3"/>
          <p:cNvSpPr>
            <a:spLocks noGrp="1" noChangeArrowheads="1"/>
          </p:cNvSpPr>
          <p:nvPr>
            <p:ph type="body" idx="1"/>
          </p:nvPr>
        </p:nvSpPr>
        <p:spPr>
          <a:xfrm>
            <a:off x="914400" y="2438400"/>
            <a:ext cx="7772400" cy="3611563"/>
          </a:xfrm>
        </p:spPr>
        <p:txBody>
          <a:bodyPr/>
          <a:lstStyle/>
          <a:p>
            <a:r>
              <a:rPr lang="es-ES_tradnl" sz="2800" b="1">
                <a:solidFill>
                  <a:schemeClr val="tx1"/>
                </a:solidFill>
              </a:rPr>
              <a:t>R</a:t>
            </a:r>
            <a:r>
              <a:rPr lang="es-ES_tradnl" altLang="ja-JP" sz="2800" b="1">
                <a:solidFill>
                  <a:schemeClr val="tx1"/>
                </a:solidFill>
                <a:ea typeface="ＭＳ Ｐゴシック" charset="-128"/>
              </a:rPr>
              <a:t>á</a:t>
            </a:r>
            <a:r>
              <a:rPr lang="es-ES_tradnl" sz="2800" b="1">
                <a:solidFill>
                  <a:schemeClr val="tx1"/>
                </a:solidFill>
              </a:rPr>
              <a:t>pido</a:t>
            </a:r>
          </a:p>
          <a:p>
            <a:r>
              <a:rPr lang="es-ES_tradnl" sz="2800" b="1">
                <a:solidFill>
                  <a:schemeClr val="tx1"/>
                </a:solidFill>
              </a:rPr>
              <a:t>Crecimiento exponencial</a:t>
            </a:r>
          </a:p>
          <a:p>
            <a:r>
              <a:rPr lang="es-ES_tradnl" sz="2800" b="1">
                <a:solidFill>
                  <a:schemeClr val="tx1"/>
                </a:solidFill>
              </a:rPr>
              <a:t>Aut</a:t>
            </a:r>
            <a:r>
              <a:rPr lang="es-ES_tradnl" altLang="ja-JP" sz="2800" b="1">
                <a:solidFill>
                  <a:schemeClr val="tx1"/>
                </a:solidFill>
                <a:ea typeface="ＭＳ Ｐゴシック" charset="-128"/>
              </a:rPr>
              <a:t>óctono</a:t>
            </a:r>
            <a:endParaRPr lang="es-ES_tradnl" sz="2800" b="1">
              <a:solidFill>
                <a:schemeClr val="tx1"/>
              </a:solidFill>
            </a:endParaRPr>
          </a:p>
          <a:p>
            <a:r>
              <a:rPr lang="es-ES_tradnl" sz="2800" b="1">
                <a:solidFill>
                  <a:schemeClr val="tx1"/>
                </a:solidFill>
              </a:rPr>
              <a:t>Movimiento de Dios</a:t>
            </a:r>
          </a:p>
          <a:p>
            <a:r>
              <a:rPr lang="es-ES_tradnl" sz="2800" b="1">
                <a:solidFill>
                  <a:schemeClr val="tx1"/>
                </a:solidFill>
              </a:rPr>
              <a:t>M</a:t>
            </a:r>
            <a:r>
              <a:rPr lang="es-ES_tradnl" altLang="ja-JP" sz="2800" b="1">
                <a:solidFill>
                  <a:schemeClr val="tx1"/>
                </a:solidFill>
                <a:ea typeface="ＭＳ Ｐゴシック" charset="-128"/>
              </a:rPr>
              <a:t>ás que un avivamiento</a:t>
            </a:r>
            <a:endParaRPr lang="es-ES_tradnl" sz="2800" b="1">
              <a:solidFill>
                <a:schemeClr val="tx1"/>
              </a:solidFill>
            </a:endParaRPr>
          </a:p>
          <a:p>
            <a:r>
              <a:rPr lang="es-ES_tradnl" sz="2800" b="1">
                <a:solidFill>
                  <a:schemeClr val="tx1"/>
                </a:solidFill>
              </a:rPr>
              <a:t>Glorifica a Dios</a:t>
            </a:r>
          </a:p>
          <a:p>
            <a:pPr>
              <a:buFontTx/>
              <a:buNone/>
            </a:pPr>
            <a:endParaRPr lang="es-ES_tradnl" sz="2800" b="1">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52400"/>
            <a:ext cx="8229600" cy="1143000"/>
          </a:xfrm>
        </p:spPr>
        <p:txBody>
          <a:bodyPr/>
          <a:lstStyle/>
          <a:p>
            <a:r>
              <a:rPr lang="es-ES_tradnl" sz="3600" b="1" dirty="0">
                <a:solidFill>
                  <a:srgbClr val="0070C0"/>
                </a:solidFill>
                <a:latin typeface="Calibri" pitchFamily="34" charset="0"/>
              </a:rPr>
              <a:t>¿Por qu</a:t>
            </a:r>
            <a:r>
              <a:rPr lang="es-ES_tradnl" altLang="ja-JP" sz="3600" b="1" dirty="0">
                <a:solidFill>
                  <a:srgbClr val="0070C0"/>
                </a:solidFill>
                <a:latin typeface="Calibri" pitchFamily="34" charset="0"/>
                <a:ea typeface="ＭＳ Ｐゴシック" charset="-128"/>
              </a:rPr>
              <a:t>é se necesitan voluntarios</a:t>
            </a:r>
            <a:r>
              <a:rPr lang="es-ES_tradnl" sz="3600" b="1" dirty="0">
                <a:solidFill>
                  <a:srgbClr val="0070C0"/>
                </a:solidFill>
                <a:latin typeface="Calibri" pitchFamily="34" charset="0"/>
              </a:rPr>
              <a:t>?</a:t>
            </a:r>
          </a:p>
        </p:txBody>
      </p:sp>
      <p:sp>
        <p:nvSpPr>
          <p:cNvPr id="80899" name="Rectangle 3"/>
          <p:cNvSpPr>
            <a:spLocks noGrp="1" noChangeArrowheads="1"/>
          </p:cNvSpPr>
          <p:nvPr>
            <p:ph type="body" idx="1"/>
          </p:nvPr>
        </p:nvSpPr>
        <p:spPr>
          <a:xfrm>
            <a:off x="914400" y="1600200"/>
            <a:ext cx="7772400" cy="4525963"/>
          </a:xfrm>
        </p:spPr>
        <p:txBody>
          <a:bodyPr/>
          <a:lstStyle/>
          <a:p>
            <a:r>
              <a:rPr lang="es-ES_tradnl" b="1" dirty="0">
                <a:solidFill>
                  <a:schemeClr val="tx1"/>
                </a:solidFill>
              </a:rPr>
              <a:t>Modelan amor, sacrificio y obediencia</a:t>
            </a:r>
          </a:p>
          <a:p>
            <a:r>
              <a:rPr lang="es-ES_tradnl" b="1" dirty="0">
                <a:solidFill>
                  <a:schemeClr val="tx1"/>
                </a:solidFill>
              </a:rPr>
              <a:t>Traen diversos talentos</a:t>
            </a:r>
          </a:p>
          <a:p>
            <a:r>
              <a:rPr lang="es-ES_tradnl" b="1" dirty="0">
                <a:solidFill>
                  <a:schemeClr val="tx1"/>
                </a:solidFill>
              </a:rPr>
              <a:t>Son entusiastas</a:t>
            </a:r>
          </a:p>
          <a:p>
            <a:r>
              <a:rPr lang="es-ES_tradnl" b="1" dirty="0" smtClean="0">
                <a:solidFill>
                  <a:schemeClr val="tx1"/>
                </a:solidFill>
              </a:rPr>
              <a:t>Crecen espiritualmente como resultado de la experiencia</a:t>
            </a:r>
            <a:endParaRPr lang="es-ES_tradnl" b="1" dirty="0">
              <a:solidFill>
                <a:schemeClr val="tx1"/>
              </a:solidFill>
            </a:endParaRPr>
          </a:p>
          <a:p>
            <a:pPr>
              <a:buFontTx/>
              <a:buNone/>
            </a:pPr>
            <a:endParaRPr lang="es-ES_tradnl" b="1" dirty="0">
              <a:solidFill>
                <a:schemeClr val="bg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90600" y="533400"/>
            <a:ext cx="7086600" cy="4801314"/>
          </a:xfrm>
          <a:prstGeom prst="rect">
            <a:avLst/>
          </a:prstGeom>
          <a:noFill/>
          <a:ln w="9525">
            <a:noFill/>
            <a:miter lim="800000"/>
            <a:headEnd/>
            <a:tailEnd/>
          </a:ln>
          <a:effectLst/>
        </p:spPr>
        <p:txBody>
          <a:bodyPr>
            <a:spAutoFit/>
          </a:bodyPr>
          <a:lstStyle/>
          <a:p>
            <a:pPr algn="ctr">
              <a:spcBef>
                <a:spcPct val="50000"/>
              </a:spcBef>
            </a:pPr>
            <a:r>
              <a:rPr lang="en-US" sz="36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Bradley Hand ITC" pitchFamily="66" charset="0"/>
              </a:rPr>
              <a:t> </a:t>
            </a:r>
            <a:r>
              <a:rPr lang="en-US" sz="3600" b="1" dirty="0">
                <a:solidFill>
                  <a:srgbClr val="0070C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itchFamily="34" charset="0"/>
              </a:rPr>
              <a:t> </a:t>
            </a:r>
            <a:r>
              <a:rPr lang="en-US" sz="3600" b="1" dirty="0">
                <a:solidFill>
                  <a:srgbClr val="0070C0"/>
                </a:solidFill>
                <a:effectLst>
                  <a:outerShdw blurRad="38100" dist="38100" dir="2700000" algn="tl">
                    <a:srgbClr val="C0C0C0"/>
                  </a:outerShdw>
                </a:effectLst>
                <a:latin typeface="Calibri" pitchFamily="34" charset="0"/>
              </a:rPr>
              <a:t>LECCI</a:t>
            </a:r>
            <a:r>
              <a:rPr lang="en-US" altLang="ja-JP" sz="3600" b="1" dirty="0">
                <a:solidFill>
                  <a:srgbClr val="0070C0"/>
                </a:solidFill>
                <a:effectLst>
                  <a:outerShdw blurRad="38100" dist="38100" dir="2700000" algn="tl">
                    <a:srgbClr val="C0C0C0"/>
                  </a:outerShdw>
                </a:effectLst>
                <a:latin typeface="Calibri" pitchFamily="34" charset="0"/>
                <a:ea typeface="ＭＳ Ｐゴシック" charset="-128"/>
              </a:rPr>
              <a:t>ÓN</a:t>
            </a:r>
            <a:r>
              <a:rPr lang="en-US" sz="3600" b="1" dirty="0">
                <a:solidFill>
                  <a:srgbClr val="0070C0"/>
                </a:solidFill>
                <a:effectLst>
                  <a:outerShdw blurRad="38100" dist="38100" dir="2700000" algn="tl">
                    <a:srgbClr val="C0C0C0"/>
                  </a:outerShdw>
                </a:effectLst>
                <a:latin typeface="Calibri" pitchFamily="34" charset="0"/>
              </a:rPr>
              <a:t> UNO</a:t>
            </a:r>
          </a:p>
          <a:p>
            <a:pPr algn="ctr">
              <a:spcBef>
                <a:spcPct val="50000"/>
              </a:spcBef>
            </a:pPr>
            <a:endParaRPr lang="en-US" sz="3600" b="1" dirty="0">
              <a:solidFill>
                <a:schemeClr val="tx2"/>
              </a:solidFill>
              <a:effectLst>
                <a:outerShdw blurRad="38100" dist="38100" dir="2700000" algn="tl">
                  <a:srgbClr val="C0C0C0"/>
                </a:outerShdw>
              </a:effectLst>
              <a:latin typeface="Bradley Hand ITC" pitchFamily="66" charset="0"/>
            </a:endParaRPr>
          </a:p>
          <a:p>
            <a:pPr algn="ctr">
              <a:spcBef>
                <a:spcPct val="50000"/>
              </a:spcBef>
            </a:pPr>
            <a:r>
              <a:rPr lang="es-ES_tradnl" sz="3200" b="1" dirty="0">
                <a:solidFill>
                  <a:schemeClr val="tx2"/>
                </a:solidFill>
              </a:rPr>
              <a:t>Cualidades de un buen</a:t>
            </a:r>
          </a:p>
          <a:p>
            <a:pPr algn="ctr">
              <a:spcBef>
                <a:spcPct val="50000"/>
              </a:spcBef>
            </a:pPr>
            <a:r>
              <a:rPr lang="es-ES_tradnl" sz="3200" b="1" dirty="0">
                <a:solidFill>
                  <a:schemeClr val="tx2"/>
                </a:solidFill>
              </a:rPr>
              <a:t>l</a:t>
            </a:r>
            <a:r>
              <a:rPr lang="es-ES_tradnl" altLang="ja-JP" sz="3200" b="1" dirty="0">
                <a:solidFill>
                  <a:schemeClr val="tx2"/>
                </a:solidFill>
                <a:ea typeface="ＭＳ Ｐゴシック" charset="-128"/>
              </a:rPr>
              <a:t>íder de equipo</a:t>
            </a:r>
            <a:endParaRPr lang="es-ES_tradnl" sz="3200" b="1" dirty="0">
              <a:solidFill>
                <a:schemeClr val="tx2"/>
              </a:solidFill>
            </a:endParaRPr>
          </a:p>
          <a:p>
            <a:pPr algn="ctr">
              <a:spcBef>
                <a:spcPct val="50000"/>
              </a:spcBef>
            </a:pPr>
            <a:endParaRPr lang="es-ES_tradnl" sz="2800" b="1" dirty="0">
              <a:solidFill>
                <a:schemeClr val="tx2"/>
              </a:solidFill>
            </a:endParaRPr>
          </a:p>
          <a:p>
            <a:pPr algn="ctr">
              <a:spcBef>
                <a:spcPct val="50000"/>
              </a:spcBef>
            </a:pPr>
            <a:r>
              <a:rPr lang="es-ES_tradnl" b="1" i="1" dirty="0">
                <a:solidFill>
                  <a:schemeClr val="tx2"/>
                </a:solidFill>
              </a:rPr>
              <a:t>“Haya, pues, en vosotros este sentir que hubo tambi</a:t>
            </a:r>
            <a:r>
              <a:rPr lang="es-ES_tradnl" altLang="ja-JP" b="1" i="1" dirty="0">
                <a:solidFill>
                  <a:schemeClr val="tx2"/>
                </a:solidFill>
                <a:ea typeface="ＭＳ Ｐゴシック" charset="-128"/>
              </a:rPr>
              <a:t>én </a:t>
            </a:r>
            <a:r>
              <a:rPr lang="es-ES_tradnl" b="1" i="1" dirty="0">
                <a:solidFill>
                  <a:schemeClr val="tx2"/>
                </a:solidFill>
              </a:rPr>
              <a:t>en Cristo Jes</a:t>
            </a:r>
            <a:r>
              <a:rPr lang="es-ES_tradnl" altLang="ja-JP" b="1" i="1" dirty="0">
                <a:solidFill>
                  <a:schemeClr val="tx2"/>
                </a:solidFill>
                <a:ea typeface="ＭＳ Ｐゴシック" charset="-128"/>
              </a:rPr>
              <a:t>ús</a:t>
            </a:r>
            <a:r>
              <a:rPr lang="es-ES_tradnl" b="1" i="1" dirty="0">
                <a:solidFill>
                  <a:schemeClr val="tx2"/>
                </a:solidFill>
              </a:rPr>
              <a:t>”.</a:t>
            </a:r>
            <a:r>
              <a:rPr lang="es-ES_tradnl" sz="2400" b="1" i="1" dirty="0">
                <a:solidFill>
                  <a:schemeClr val="tx2"/>
                </a:solidFill>
              </a:rPr>
              <a:t> </a:t>
            </a:r>
          </a:p>
          <a:p>
            <a:pPr algn="ctr">
              <a:spcBef>
                <a:spcPct val="50000"/>
              </a:spcBef>
            </a:pPr>
            <a:r>
              <a:rPr lang="es-ES_tradnl" b="1" i="1" dirty="0">
                <a:solidFill>
                  <a:schemeClr val="tx2"/>
                </a:solidFill>
              </a:rPr>
              <a:t>			          Filipenses 2:5</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685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El evangelio y el principio aut</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óctono</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82947" name="Rectangle 3"/>
          <p:cNvSpPr>
            <a:spLocks noGrp="1" noChangeArrowheads="1"/>
          </p:cNvSpPr>
          <p:nvPr>
            <p:ph type="body" idx="1"/>
          </p:nvPr>
        </p:nvSpPr>
        <p:spPr>
          <a:xfrm>
            <a:off x="914400" y="2286000"/>
            <a:ext cx="7772400" cy="3535363"/>
          </a:xfrm>
        </p:spPr>
        <p:txBody>
          <a:bodyPr/>
          <a:lstStyle/>
          <a:p>
            <a:r>
              <a:rPr lang="es-ES_tradnl" sz="2800" b="1">
                <a:solidFill>
                  <a:schemeClr val="tx1"/>
                </a:solidFill>
              </a:rPr>
              <a:t>Natural en cualquier entorno cultural</a:t>
            </a:r>
          </a:p>
          <a:p>
            <a:r>
              <a:rPr lang="es-ES_tradnl" sz="2800" b="1">
                <a:solidFill>
                  <a:schemeClr val="tx1"/>
                </a:solidFill>
              </a:rPr>
              <a:t>No se reemplaza una cultura con otra extranjera</a:t>
            </a:r>
          </a:p>
          <a:p>
            <a:r>
              <a:rPr lang="es-ES_tradnl" sz="2800" b="1">
                <a:solidFill>
                  <a:schemeClr val="tx1"/>
                </a:solidFill>
              </a:rPr>
              <a:t>No depende del liderazgo o sostenimiento externo</a:t>
            </a:r>
          </a:p>
          <a:p>
            <a:r>
              <a:rPr lang="es-ES_tradnl" sz="2800" b="1">
                <a:solidFill>
                  <a:schemeClr val="tx1"/>
                </a:solidFill>
              </a:rPr>
              <a:t>Reproducible por creyentes locales</a:t>
            </a:r>
          </a:p>
          <a:p>
            <a:pPr>
              <a:buFontTx/>
              <a:buNone/>
            </a:pPr>
            <a:endParaRPr lang="es-ES_tradnl" sz="2800" b="1">
              <a:solidFill>
                <a:schemeClr val="tx1"/>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Niveles de </a:t>
            </a:r>
            <a:r>
              <a:rPr lang="es-ES_tradnl" sz="4000" b="1" dirty="0" smtClean="0">
                <a:solidFill>
                  <a:srgbClr val="0070C0"/>
                </a:solidFill>
                <a:effectLst>
                  <a:outerShdw blurRad="38100" dist="38100" dir="2700000" algn="tl">
                    <a:srgbClr val="C0C0C0"/>
                  </a:outerShdw>
                </a:effectLst>
                <a:latin typeface="Calibri" pitchFamily="34" charset="0"/>
              </a:rPr>
              <a:t>asociación </a:t>
            </a:r>
            <a:r>
              <a:rPr lang="es-ES_tradnl" sz="4000" b="1" dirty="0">
                <a:solidFill>
                  <a:srgbClr val="0070C0"/>
                </a:solidFill>
                <a:effectLst>
                  <a:outerShdw blurRad="38100" dist="38100" dir="2700000" algn="tl">
                    <a:srgbClr val="C0C0C0"/>
                  </a:outerShdw>
                </a:effectLst>
                <a:latin typeface="Calibri" pitchFamily="34" charset="0"/>
              </a:rPr>
              <a:t>voluntario</a:t>
            </a:r>
          </a:p>
        </p:txBody>
      </p:sp>
      <p:sp>
        <p:nvSpPr>
          <p:cNvPr id="84995" name="Rectangle 3"/>
          <p:cNvSpPr>
            <a:spLocks noGrp="1" noChangeArrowheads="1"/>
          </p:cNvSpPr>
          <p:nvPr>
            <p:ph type="body" idx="1"/>
          </p:nvPr>
        </p:nvSpPr>
        <p:spPr>
          <a:xfrm>
            <a:off x="838200" y="2133600"/>
            <a:ext cx="7848600" cy="3733800"/>
          </a:xfrm>
        </p:spPr>
        <p:txBody>
          <a:bodyPr/>
          <a:lstStyle/>
          <a:p>
            <a:pPr>
              <a:lnSpc>
                <a:spcPct val="90000"/>
              </a:lnSpc>
              <a:buFontTx/>
              <a:buNone/>
            </a:pPr>
            <a:r>
              <a:rPr lang="es-ES_tradnl" sz="2400" b="1" dirty="0">
                <a:solidFill>
                  <a:schemeClr val="tx1"/>
                </a:solidFill>
              </a:rPr>
              <a:t>Nivel 1 – ganar acceso inicial a una etnia</a:t>
            </a:r>
          </a:p>
          <a:p>
            <a:pPr>
              <a:lnSpc>
                <a:spcPct val="90000"/>
              </a:lnSpc>
              <a:buFontTx/>
              <a:buNone/>
            </a:pPr>
            <a:endParaRPr lang="es-ES_tradnl" sz="2400" b="1" dirty="0">
              <a:solidFill>
                <a:schemeClr val="tx1"/>
              </a:solidFill>
            </a:endParaRPr>
          </a:p>
          <a:p>
            <a:pPr>
              <a:lnSpc>
                <a:spcPct val="90000"/>
              </a:lnSpc>
              <a:buFontTx/>
              <a:buNone/>
            </a:pPr>
            <a:r>
              <a:rPr lang="es-ES_tradnl" sz="2400" b="1" dirty="0">
                <a:solidFill>
                  <a:schemeClr val="tx1"/>
                </a:solidFill>
              </a:rPr>
              <a:t>Nivel 2 – abrir puertas al evangelio</a:t>
            </a:r>
          </a:p>
          <a:p>
            <a:pPr>
              <a:lnSpc>
                <a:spcPct val="90000"/>
              </a:lnSpc>
              <a:buFontTx/>
              <a:buNone/>
            </a:pPr>
            <a:endParaRPr lang="es-ES_tradnl" sz="2400" b="1" dirty="0">
              <a:solidFill>
                <a:schemeClr val="tx1"/>
              </a:solidFill>
            </a:endParaRPr>
          </a:p>
          <a:p>
            <a:pPr>
              <a:lnSpc>
                <a:spcPct val="90000"/>
              </a:lnSpc>
              <a:buFontTx/>
              <a:buNone/>
            </a:pPr>
            <a:r>
              <a:rPr lang="es-ES_tradnl" sz="2400" b="1" dirty="0">
                <a:solidFill>
                  <a:schemeClr val="tx1"/>
                </a:solidFill>
              </a:rPr>
              <a:t>Nivel 3 – compartir el evangelio</a:t>
            </a:r>
          </a:p>
          <a:p>
            <a:pPr>
              <a:lnSpc>
                <a:spcPct val="90000"/>
              </a:lnSpc>
              <a:buFontTx/>
              <a:buNone/>
            </a:pPr>
            <a:endParaRPr lang="es-ES_tradnl" sz="2400" b="1" dirty="0">
              <a:solidFill>
                <a:schemeClr val="tx1"/>
              </a:solidFill>
            </a:endParaRPr>
          </a:p>
          <a:p>
            <a:pPr>
              <a:lnSpc>
                <a:spcPct val="90000"/>
              </a:lnSpc>
              <a:buFontTx/>
              <a:buNone/>
            </a:pPr>
            <a:r>
              <a:rPr lang="es-ES_tradnl" sz="2400" b="1" dirty="0">
                <a:solidFill>
                  <a:schemeClr val="tx1"/>
                </a:solidFill>
              </a:rPr>
              <a:t>Nivel 4 – plantar iglesias</a:t>
            </a:r>
          </a:p>
          <a:p>
            <a:pPr>
              <a:lnSpc>
                <a:spcPct val="90000"/>
              </a:lnSpc>
              <a:buFontTx/>
              <a:buNone/>
            </a:pPr>
            <a:endParaRPr lang="es-ES_tradnl" sz="2400" b="1" dirty="0">
              <a:solidFill>
                <a:schemeClr val="tx1"/>
              </a:solidFill>
            </a:endParaRPr>
          </a:p>
          <a:p>
            <a:pPr>
              <a:lnSpc>
                <a:spcPct val="90000"/>
              </a:lnSpc>
              <a:buFontTx/>
              <a:buNone/>
            </a:pPr>
            <a:r>
              <a:rPr lang="es-ES_tradnl" sz="2400" b="1" dirty="0">
                <a:solidFill>
                  <a:schemeClr val="tx1"/>
                </a:solidFill>
              </a:rPr>
              <a:t>Nivel 5 – ayudar en estrategias futuras</a:t>
            </a:r>
          </a:p>
        </p:txBody>
      </p:sp>
      <p:sp>
        <p:nvSpPr>
          <p:cNvPr id="84996" name="Rectangle 4"/>
          <p:cNvSpPr>
            <a:spLocks noChangeArrowheads="1"/>
          </p:cNvSpPr>
          <p:nvPr/>
        </p:nvSpPr>
        <p:spPr bwMode="auto">
          <a:xfrm>
            <a:off x="-1824038" y="3260725"/>
            <a:ext cx="184150" cy="336550"/>
          </a:xfrm>
          <a:prstGeom prst="rect">
            <a:avLst/>
          </a:prstGeom>
          <a:noFill/>
          <a:ln w="9525">
            <a:noFill/>
            <a:miter lim="800000"/>
            <a:headEnd/>
            <a:tailEnd/>
          </a:ln>
          <a:effectLst/>
        </p:spPr>
        <p:txBody>
          <a:bodyPr wrap="none" anchor="ctr">
            <a:spAutoFit/>
          </a:bodyPr>
          <a:lstStyle/>
          <a:p>
            <a:endParaRPr lang="en-US" sz="1600">
              <a:solidFill>
                <a:schemeClr val="bg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04800"/>
            <a:ext cx="8229600" cy="1143000"/>
          </a:xfrm>
        </p:spPr>
        <p:txBody>
          <a:bodyPr/>
          <a:lstStyle/>
          <a:p>
            <a:r>
              <a:rPr lang="es-ES_tradnl" sz="4000" b="1" dirty="0" smtClean="0">
                <a:solidFill>
                  <a:srgbClr val="0070C0"/>
                </a:solidFill>
                <a:effectLst>
                  <a:outerShdw blurRad="38100" dist="38100" dir="2700000" algn="tl">
                    <a:srgbClr val="C0C0C0"/>
                  </a:outerShdw>
                </a:effectLst>
                <a:latin typeface="Calibri" pitchFamily="34" charset="0"/>
              </a:rPr>
              <a:t>La </a:t>
            </a:r>
            <a:r>
              <a:rPr lang="es-ES_tradnl" sz="4000" b="1" dirty="0">
                <a:solidFill>
                  <a:srgbClr val="0070C0"/>
                </a:solidFill>
                <a:effectLst>
                  <a:outerShdw blurRad="38100" dist="38100" dir="2700000" algn="tl">
                    <a:srgbClr val="C0C0C0"/>
                  </a:outerShdw>
                </a:effectLst>
                <a:latin typeface="Calibri" pitchFamily="34" charset="0"/>
              </a:rPr>
              <a:t>dependencia </a:t>
            </a:r>
            <a:r>
              <a:rPr lang="es-ES_tradnl" sz="4000" b="1" dirty="0" smtClean="0">
                <a:solidFill>
                  <a:srgbClr val="0070C0"/>
                </a:solidFill>
                <a:effectLst>
                  <a:outerShdw blurRad="38100" dist="38100" dir="2700000" algn="tl">
                    <a:srgbClr val="C0C0C0"/>
                  </a:outerShdw>
                </a:effectLst>
                <a:latin typeface="Calibri" pitchFamily="34" charset="0"/>
              </a:rPr>
              <a:t>causa daños </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89091" name="Rectangle 3"/>
          <p:cNvSpPr>
            <a:spLocks noGrp="1" noChangeArrowheads="1"/>
          </p:cNvSpPr>
          <p:nvPr>
            <p:ph type="body" idx="1"/>
          </p:nvPr>
        </p:nvSpPr>
        <p:spPr>
          <a:xfrm>
            <a:off x="914400" y="1600200"/>
            <a:ext cx="7772400" cy="4525963"/>
          </a:xfrm>
        </p:spPr>
        <p:txBody>
          <a:bodyPr/>
          <a:lstStyle/>
          <a:p>
            <a:pPr>
              <a:lnSpc>
                <a:spcPct val="90000"/>
              </a:lnSpc>
            </a:pPr>
            <a:r>
              <a:rPr lang="es-ES_tradnl" sz="2800" b="1" dirty="0">
                <a:solidFill>
                  <a:schemeClr val="tx1"/>
                </a:solidFill>
              </a:rPr>
              <a:t>Crea mentalidad de </a:t>
            </a:r>
            <a:r>
              <a:rPr lang="es-ES_tradnl" sz="2800" b="1" dirty="0" smtClean="0">
                <a:solidFill>
                  <a:schemeClr val="tx1"/>
                </a:solidFill>
              </a:rPr>
              <a:t>pedir</a:t>
            </a:r>
            <a:endParaRPr lang="es-ES_tradnl" sz="2800" b="1" dirty="0">
              <a:solidFill>
                <a:schemeClr val="tx1"/>
              </a:solidFill>
            </a:endParaRPr>
          </a:p>
          <a:p>
            <a:pPr>
              <a:lnSpc>
                <a:spcPct val="90000"/>
              </a:lnSpc>
            </a:pPr>
            <a:r>
              <a:rPr lang="es-ES_tradnl" sz="2800" b="1" dirty="0">
                <a:solidFill>
                  <a:schemeClr val="tx1"/>
                </a:solidFill>
              </a:rPr>
              <a:t>Obstaculiza la fe de los creyentes locales</a:t>
            </a:r>
          </a:p>
          <a:p>
            <a:pPr>
              <a:lnSpc>
                <a:spcPct val="90000"/>
              </a:lnSpc>
            </a:pPr>
            <a:r>
              <a:rPr lang="es-ES_tradnl" sz="2800" b="1" dirty="0">
                <a:solidFill>
                  <a:schemeClr val="tx1"/>
                </a:solidFill>
              </a:rPr>
              <a:t>Causa p</a:t>
            </a:r>
            <a:r>
              <a:rPr lang="es-ES_tradnl" altLang="ja-JP" sz="2800" b="1" dirty="0">
                <a:solidFill>
                  <a:schemeClr val="tx1"/>
                </a:solidFill>
                <a:ea typeface="ＭＳ Ｐゴシック" charset="-128"/>
              </a:rPr>
              <a:t>érdida </a:t>
            </a:r>
            <a:r>
              <a:rPr lang="es-ES_tradnl" altLang="ja-JP" sz="2800" b="1" dirty="0" smtClean="0">
                <a:solidFill>
                  <a:schemeClr val="tx1"/>
                </a:solidFill>
                <a:ea typeface="ＭＳ Ｐゴシック" charset="-128"/>
              </a:rPr>
              <a:t>del sentido de pertenencia </a:t>
            </a:r>
            <a:endParaRPr lang="es-ES_tradnl" sz="2800" b="1" dirty="0">
              <a:solidFill>
                <a:schemeClr val="tx1"/>
              </a:solidFill>
            </a:endParaRPr>
          </a:p>
          <a:p>
            <a:pPr>
              <a:lnSpc>
                <a:spcPct val="90000"/>
              </a:lnSpc>
            </a:pPr>
            <a:r>
              <a:rPr lang="es-ES_tradnl" sz="2800" b="1" dirty="0">
                <a:solidFill>
                  <a:schemeClr val="tx1"/>
                </a:solidFill>
              </a:rPr>
              <a:t>Debilita la responsabilidad de mayordom</a:t>
            </a:r>
            <a:r>
              <a:rPr lang="es-ES_tradnl" altLang="ja-JP" sz="2800" b="1" dirty="0">
                <a:solidFill>
                  <a:schemeClr val="tx1"/>
                </a:solidFill>
                <a:ea typeface="ＭＳ Ｐゴシック" charset="-128"/>
              </a:rPr>
              <a:t>ía </a:t>
            </a:r>
            <a:r>
              <a:rPr lang="es-ES_tradnl" sz="2800" b="1" dirty="0">
                <a:solidFill>
                  <a:schemeClr val="tx1"/>
                </a:solidFill>
              </a:rPr>
              <a:t> </a:t>
            </a:r>
          </a:p>
          <a:p>
            <a:pPr>
              <a:lnSpc>
                <a:spcPct val="90000"/>
              </a:lnSpc>
            </a:pPr>
            <a:r>
              <a:rPr lang="es-ES_tradnl" sz="2800" b="1" dirty="0">
                <a:solidFill>
                  <a:schemeClr val="tx1"/>
                </a:solidFill>
              </a:rPr>
              <a:t>Desarrolla celos</a:t>
            </a:r>
          </a:p>
          <a:p>
            <a:pPr>
              <a:lnSpc>
                <a:spcPct val="90000"/>
              </a:lnSpc>
            </a:pPr>
            <a:r>
              <a:rPr lang="es-ES_tradnl" sz="2800" b="1" dirty="0">
                <a:solidFill>
                  <a:schemeClr val="tx1"/>
                </a:solidFill>
              </a:rPr>
              <a:t>Disminuye la cooperaci</a:t>
            </a:r>
            <a:r>
              <a:rPr lang="es-ES_tradnl" altLang="ja-JP" sz="2800" b="1" dirty="0">
                <a:solidFill>
                  <a:schemeClr val="tx1"/>
                </a:solidFill>
                <a:ea typeface="ＭＳ Ｐゴシック" charset="-128"/>
              </a:rPr>
              <a:t>ón</a:t>
            </a:r>
            <a:endParaRPr lang="es-ES_tradnl" sz="2800" b="1" dirty="0">
              <a:solidFill>
                <a:schemeClr val="tx1"/>
              </a:solidFill>
            </a:endParaRPr>
          </a:p>
          <a:p>
            <a:pPr>
              <a:lnSpc>
                <a:spcPct val="90000"/>
              </a:lnSpc>
            </a:pPr>
            <a:r>
              <a:rPr lang="es-ES_tradnl" sz="2800" b="1" dirty="0">
                <a:solidFill>
                  <a:schemeClr val="tx1"/>
                </a:solidFill>
              </a:rPr>
              <a:t>Crea resentimiento</a:t>
            </a:r>
          </a:p>
          <a:p>
            <a:pPr>
              <a:lnSpc>
                <a:spcPct val="90000"/>
              </a:lnSpc>
            </a:pPr>
            <a:r>
              <a:rPr lang="es-ES_tradnl" sz="2800" b="1" dirty="0">
                <a:solidFill>
                  <a:schemeClr val="tx1"/>
                </a:solidFill>
              </a:rPr>
              <a:t>Socava el trabajo de los misioneros</a:t>
            </a:r>
          </a:p>
          <a:p>
            <a:pPr>
              <a:lnSpc>
                <a:spcPct val="90000"/>
              </a:lnSpc>
            </a:pPr>
            <a:endParaRPr lang="es-ES_tradnl" sz="2800" b="1" dirty="0">
              <a:solidFill>
                <a:schemeClr val="tx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28600"/>
            <a:ext cx="82296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Requisitos para los voluntarios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91139" name="Rectangle 3"/>
          <p:cNvSpPr>
            <a:spLocks noGrp="1" noChangeArrowheads="1"/>
          </p:cNvSpPr>
          <p:nvPr>
            <p:ph type="body" idx="1"/>
          </p:nvPr>
        </p:nvSpPr>
        <p:spPr>
          <a:xfrm>
            <a:off x="609600" y="1447800"/>
            <a:ext cx="8229600" cy="4525963"/>
          </a:xfrm>
        </p:spPr>
        <p:txBody>
          <a:bodyPr/>
          <a:lstStyle/>
          <a:p>
            <a:pPr>
              <a:lnSpc>
                <a:spcPct val="90000"/>
              </a:lnSpc>
            </a:pPr>
            <a:r>
              <a:rPr lang="es-ES_tradnl" b="1">
                <a:solidFill>
                  <a:schemeClr val="tx1"/>
                </a:solidFill>
              </a:rPr>
              <a:t>L</a:t>
            </a:r>
            <a:r>
              <a:rPr lang="es-ES_tradnl" altLang="ja-JP" b="1">
                <a:solidFill>
                  <a:schemeClr val="tx1"/>
                </a:solidFill>
                <a:ea typeface="ＭＳ Ｐゴシック" charset="-128"/>
              </a:rPr>
              <a:t>íderes de equipo Bautistas del Sur</a:t>
            </a:r>
            <a:endParaRPr lang="es-ES_tradnl" b="1">
              <a:solidFill>
                <a:schemeClr val="tx1"/>
              </a:solidFill>
            </a:endParaRPr>
          </a:p>
          <a:p>
            <a:pPr>
              <a:lnSpc>
                <a:spcPct val="90000"/>
              </a:lnSpc>
            </a:pPr>
            <a:r>
              <a:rPr lang="es-ES_tradnl" b="1">
                <a:solidFill>
                  <a:schemeClr val="tx1"/>
                </a:solidFill>
              </a:rPr>
              <a:t>Miembros de equipo Bautistas del Sur para tareas de enseñanza</a:t>
            </a:r>
          </a:p>
          <a:p>
            <a:pPr>
              <a:lnSpc>
                <a:spcPct val="90000"/>
              </a:lnSpc>
            </a:pPr>
            <a:r>
              <a:rPr lang="es-ES_tradnl" b="1">
                <a:solidFill>
                  <a:schemeClr val="tx1"/>
                </a:solidFill>
              </a:rPr>
              <a:t>Miembros de equipo de otras iglesias evang</a:t>
            </a:r>
            <a:r>
              <a:rPr lang="es-ES_tradnl" altLang="ja-JP" b="1">
                <a:solidFill>
                  <a:schemeClr val="tx1"/>
                </a:solidFill>
                <a:ea typeface="ＭＳ Ｐゴシック" charset="-128"/>
              </a:rPr>
              <a:t>élicas </a:t>
            </a:r>
            <a:r>
              <a:rPr lang="es-ES_tradnl" b="1">
                <a:solidFill>
                  <a:schemeClr val="tx1"/>
                </a:solidFill>
              </a:rPr>
              <a:t>para otras tareas (como necesidades humanas y oraci</a:t>
            </a:r>
            <a:r>
              <a:rPr lang="es-ES_tradnl" altLang="ja-JP" b="1">
                <a:solidFill>
                  <a:schemeClr val="tx1"/>
                </a:solidFill>
                <a:ea typeface="ＭＳ Ｐゴシック" charset="-128"/>
              </a:rPr>
              <a:t>ó</a:t>
            </a:r>
            <a:r>
              <a:rPr lang="es-ES_tradnl" b="1">
                <a:solidFill>
                  <a:schemeClr val="tx1"/>
                </a:solidFill>
              </a:rPr>
              <a:t>n) </a:t>
            </a:r>
          </a:p>
          <a:p>
            <a:pPr>
              <a:lnSpc>
                <a:spcPct val="90000"/>
              </a:lnSpc>
            </a:pPr>
            <a:r>
              <a:rPr lang="es-ES_tradnl" b="1">
                <a:solidFill>
                  <a:schemeClr val="tx1"/>
                </a:solidFill>
              </a:rPr>
              <a:t>Cubrir sus gastos de viaje</a:t>
            </a:r>
          </a:p>
          <a:p>
            <a:pPr>
              <a:lnSpc>
                <a:spcPct val="90000"/>
              </a:lnSpc>
            </a:pPr>
            <a:r>
              <a:rPr lang="es-ES_tradnl" b="1">
                <a:solidFill>
                  <a:schemeClr val="tx1"/>
                </a:solidFill>
              </a:rPr>
              <a:t>Cooperar con la estrategia del campo</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286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LECCI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r>
              <a:rPr lang="es-ES_tradnl" sz="4000" b="1" dirty="0">
                <a:solidFill>
                  <a:srgbClr val="0070C0"/>
                </a:solidFill>
                <a:effectLst>
                  <a:outerShdw blurRad="38100" dist="38100" dir="2700000" algn="tl">
                    <a:srgbClr val="C0C0C0"/>
                  </a:outerShdw>
                </a:effectLst>
                <a:latin typeface="Calibri" pitchFamily="34" charset="0"/>
              </a:rPr>
              <a:t> SIETE</a:t>
            </a:r>
          </a:p>
        </p:txBody>
      </p:sp>
      <p:sp>
        <p:nvSpPr>
          <p:cNvPr id="93187" name="Rectangle 3"/>
          <p:cNvSpPr>
            <a:spLocks noChangeArrowheads="1"/>
          </p:cNvSpPr>
          <p:nvPr/>
        </p:nvSpPr>
        <p:spPr bwMode="auto">
          <a:xfrm>
            <a:off x="533400" y="1295400"/>
            <a:ext cx="8001000" cy="4114800"/>
          </a:xfrm>
          <a:prstGeom prst="rect">
            <a:avLst/>
          </a:prstGeom>
          <a:noFill/>
          <a:ln w="9525">
            <a:noFill/>
            <a:miter lim="800000"/>
            <a:headEnd/>
            <a:tailEnd/>
          </a:ln>
          <a:effectLst/>
        </p:spPr>
        <p:txBody>
          <a:bodyPr/>
          <a:lstStyle/>
          <a:p>
            <a:pPr marL="342900" indent="-342900" algn="ctr">
              <a:spcBef>
                <a:spcPct val="20000"/>
              </a:spcBef>
            </a:pPr>
            <a:r>
              <a:rPr lang="es-ES_tradnl" sz="3200" dirty="0">
                <a:solidFill>
                  <a:schemeClr val="bg1"/>
                </a:solidFill>
              </a:rPr>
              <a:t>							</a:t>
            </a:r>
          </a:p>
          <a:p>
            <a:pPr marL="342900" indent="-342900" algn="ctr">
              <a:spcBef>
                <a:spcPct val="20000"/>
              </a:spcBef>
            </a:pPr>
            <a:r>
              <a:rPr lang="es-ES_tradnl" sz="3200" b="1" dirty="0"/>
              <a:t>Consejos para la comunicaci</a:t>
            </a:r>
            <a:r>
              <a:rPr lang="es-ES_tradnl" altLang="ja-JP" sz="3200" b="1" dirty="0">
                <a:ea typeface="ＭＳ Ｐゴシック" charset="-128"/>
              </a:rPr>
              <a:t>ón</a:t>
            </a:r>
            <a:endParaRPr lang="es-ES_tradnl" sz="3200" b="1" dirty="0"/>
          </a:p>
          <a:p>
            <a:pPr marL="342900" indent="-342900" algn="ctr">
              <a:spcBef>
                <a:spcPct val="20000"/>
              </a:spcBef>
            </a:pPr>
            <a:endParaRPr lang="es-ES_tradnl" sz="3200" dirty="0"/>
          </a:p>
          <a:p>
            <a:pPr marL="342900" indent="-342900" algn="ctr">
              <a:spcBef>
                <a:spcPct val="20000"/>
              </a:spcBef>
            </a:pPr>
            <a:endParaRPr lang="es-ES_tradnl" dirty="0"/>
          </a:p>
          <a:p>
            <a:pPr marL="342900" indent="-342900" algn="ctr">
              <a:spcBef>
                <a:spcPct val="20000"/>
              </a:spcBef>
            </a:pPr>
            <a:r>
              <a:rPr lang="es-ES_tradnl" b="1" i="1" dirty="0"/>
              <a:t>“Orad tambi</a:t>
            </a:r>
            <a:r>
              <a:rPr lang="es-ES_tradnl" altLang="ja-JP" b="1" i="1" dirty="0">
                <a:ea typeface="ＭＳ Ｐゴシック" charset="-128"/>
              </a:rPr>
              <a:t>én al mismo tiempo por nosotros, para que el Señor nos abra puerta para la palabra</a:t>
            </a:r>
            <a:r>
              <a:rPr lang="es-ES_tradnl" b="1" i="1" dirty="0"/>
              <a:t>, a fin de dar a conocer el misterio de Cristo, por el cual tambi</a:t>
            </a:r>
            <a:r>
              <a:rPr lang="es-ES_tradnl" altLang="ja-JP" b="1" i="1" dirty="0">
                <a:ea typeface="ＭＳ Ｐゴシック" charset="-128"/>
              </a:rPr>
              <a:t>én estoy </a:t>
            </a:r>
            <a:r>
              <a:rPr lang="es-ES_tradnl" altLang="ja-JP" b="1" i="1" dirty="0" smtClean="0">
                <a:ea typeface="ＭＳ Ｐゴシック" charset="-128"/>
              </a:rPr>
              <a:t>preso</a:t>
            </a:r>
            <a:r>
              <a:rPr lang="es-ES_tradnl" b="1" i="1" dirty="0" smtClean="0"/>
              <a:t>, para </a:t>
            </a:r>
            <a:r>
              <a:rPr lang="es-ES_tradnl" b="1" i="1" dirty="0"/>
              <a:t>que lo d</a:t>
            </a:r>
            <a:r>
              <a:rPr lang="es-ES_tradnl" altLang="ja-JP" b="1" i="1" dirty="0">
                <a:ea typeface="ＭＳ Ｐゴシック" charset="-128"/>
              </a:rPr>
              <a:t>é a conocer anunciándolo como es debido</a:t>
            </a:r>
            <a:r>
              <a:rPr lang="es-ES_tradnl" b="1" i="1" dirty="0"/>
              <a:t>. Andad sabiamente para con los de afuera, aprovechando bien el tiempo.  Sea vuestra palabra siempre con gracia, sazonada con sal, para que sep</a:t>
            </a:r>
            <a:r>
              <a:rPr lang="es-ES_tradnl" altLang="ja-JP" b="1" i="1" dirty="0">
                <a:ea typeface="ＭＳ Ｐゴシック" charset="-128"/>
              </a:rPr>
              <a:t>áis cómo debéis responder a cada uno</a:t>
            </a:r>
            <a:r>
              <a:rPr lang="es-ES_tradnl" b="1" i="1" dirty="0"/>
              <a:t>”.                                       			                                Colosenses 4:3-6</a:t>
            </a:r>
            <a:endParaRPr lang="en-US" b="1" i="1"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304800"/>
            <a:ext cx="8229600" cy="1143000"/>
          </a:xfrm>
        </p:spPr>
        <p:txBody>
          <a:bodyPr/>
          <a:lstStyle/>
          <a:p>
            <a:r>
              <a:rPr lang="es-ES_tradnl" sz="3600" b="1" dirty="0" smtClean="0">
                <a:solidFill>
                  <a:srgbClr val="0070C0"/>
                </a:solidFill>
                <a:effectLst>
                  <a:outerShdw blurRad="38100" dist="38100" dir="2700000" algn="tl">
                    <a:srgbClr val="C0C0C0"/>
                  </a:outerShdw>
                </a:effectLst>
                <a:latin typeface="Calibri" pitchFamily="34" charset="0"/>
              </a:rPr>
              <a:t>Iniciar el contacto con </a:t>
            </a:r>
            <a:r>
              <a:rPr lang="es-ES_tradnl" sz="3600" b="1" dirty="0">
                <a:solidFill>
                  <a:srgbClr val="0070C0"/>
                </a:solidFill>
                <a:effectLst>
                  <a:outerShdw blurRad="38100" dist="38100" dir="2700000" algn="tl">
                    <a:srgbClr val="C0C0C0"/>
                  </a:outerShdw>
                </a:effectLst>
                <a:latin typeface="Calibri" pitchFamily="34" charset="0"/>
              </a:rPr>
              <a:t>el campo</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95235" name="Rectangle 3"/>
          <p:cNvSpPr>
            <a:spLocks noGrp="1" noChangeArrowheads="1"/>
          </p:cNvSpPr>
          <p:nvPr>
            <p:ph type="body" idx="1"/>
          </p:nvPr>
        </p:nvSpPr>
        <p:spPr>
          <a:xfrm>
            <a:off x="685800" y="1524000"/>
            <a:ext cx="7772400" cy="4525963"/>
          </a:xfrm>
        </p:spPr>
        <p:txBody>
          <a:bodyPr/>
          <a:lstStyle/>
          <a:p>
            <a:r>
              <a:rPr lang="es-ES_tradnl" sz="2800" b="1" dirty="0">
                <a:solidFill>
                  <a:schemeClr val="tx1"/>
                </a:solidFill>
              </a:rPr>
              <a:t>Ore por </a:t>
            </a:r>
            <a:r>
              <a:rPr lang="es-ES_tradnl" sz="2800" b="1" dirty="0" smtClean="0">
                <a:solidFill>
                  <a:schemeClr val="tx1"/>
                </a:solidFill>
              </a:rPr>
              <a:t>la direcci</a:t>
            </a:r>
            <a:r>
              <a:rPr lang="es-ES_tradnl" altLang="ja-JP" sz="2800" b="1" dirty="0" smtClean="0">
                <a:solidFill>
                  <a:schemeClr val="tx1"/>
                </a:solidFill>
                <a:ea typeface="ＭＳ Ｐゴシック" charset="-128"/>
              </a:rPr>
              <a:t>ón de Dios</a:t>
            </a:r>
            <a:endParaRPr lang="es-ES_tradnl" sz="2800" b="1" dirty="0">
              <a:solidFill>
                <a:schemeClr val="tx1"/>
              </a:solidFill>
            </a:endParaRPr>
          </a:p>
          <a:p>
            <a:r>
              <a:rPr lang="es-ES_tradnl" sz="2800" b="1" dirty="0">
                <a:solidFill>
                  <a:schemeClr val="tx1"/>
                </a:solidFill>
              </a:rPr>
              <a:t>Investigue opciones</a:t>
            </a:r>
          </a:p>
          <a:p>
            <a:r>
              <a:rPr lang="es-ES_tradnl" sz="2800" b="1" dirty="0">
                <a:solidFill>
                  <a:schemeClr val="tx1"/>
                </a:solidFill>
              </a:rPr>
              <a:t>Discuta el proceso con l</a:t>
            </a:r>
            <a:r>
              <a:rPr lang="es-ES_tradnl" altLang="ja-JP" sz="2800" b="1" dirty="0">
                <a:solidFill>
                  <a:schemeClr val="tx1"/>
                </a:solidFill>
                <a:ea typeface="ＭＳ Ｐゴシック" charset="-128"/>
              </a:rPr>
              <a:t>íderes de iglesia</a:t>
            </a:r>
            <a:endParaRPr lang="es-ES_tradnl" sz="2800" b="1" dirty="0">
              <a:solidFill>
                <a:schemeClr val="tx1"/>
              </a:solidFill>
            </a:endParaRPr>
          </a:p>
          <a:p>
            <a:r>
              <a:rPr lang="es-ES_tradnl" sz="2800" b="1" dirty="0">
                <a:solidFill>
                  <a:schemeClr val="tx1"/>
                </a:solidFill>
              </a:rPr>
              <a:t>Considere adoptar una etnia no alcanzada</a:t>
            </a:r>
          </a:p>
          <a:p>
            <a:r>
              <a:rPr lang="es-ES_tradnl" sz="2800" b="1" dirty="0">
                <a:solidFill>
                  <a:schemeClr val="tx1"/>
                </a:solidFill>
              </a:rPr>
              <a:t>Celebre la decisión</a:t>
            </a:r>
          </a:p>
          <a:p>
            <a:r>
              <a:rPr lang="es-ES_tradnl" sz="2800" b="1" dirty="0">
                <a:solidFill>
                  <a:schemeClr val="tx1"/>
                </a:solidFill>
              </a:rPr>
              <a:t>Comun</a:t>
            </a:r>
            <a:r>
              <a:rPr lang="es-ES_tradnl" altLang="ja-JP" sz="2800" b="1" dirty="0">
                <a:solidFill>
                  <a:schemeClr val="tx1"/>
                </a:solidFill>
                <a:ea typeface="ＭＳ Ｐゴシック" charset="-128"/>
              </a:rPr>
              <a:t>íquese r</a:t>
            </a:r>
            <a:r>
              <a:rPr lang="es-ES_tradnl" sz="2800" b="1" dirty="0">
                <a:solidFill>
                  <a:schemeClr val="tx1"/>
                </a:solidFill>
              </a:rPr>
              <a:t>egularmente con el personal en el campo</a:t>
            </a:r>
          </a:p>
          <a:p>
            <a:pPr>
              <a:buFontTx/>
              <a:buNone/>
            </a:pPr>
            <a:endParaRPr lang="es-ES_tradnl" sz="2800" b="1" dirty="0">
              <a:solidFill>
                <a:schemeClr val="tx1"/>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533400"/>
            <a:ext cx="82296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Consejos para superar las </a:t>
            </a:r>
            <a:br>
              <a:rPr lang="es-ES_tradnl" sz="3600" b="1" dirty="0">
                <a:solidFill>
                  <a:srgbClr val="0070C0"/>
                </a:solidFill>
                <a:effectLst>
                  <a:outerShdw blurRad="38100" dist="38100" dir="2700000" algn="tl">
                    <a:srgbClr val="C0C0C0"/>
                  </a:outerShdw>
                </a:effectLst>
                <a:latin typeface="Calibri" pitchFamily="34" charset="0"/>
              </a:rPr>
            </a:br>
            <a:r>
              <a:rPr lang="es-ES_tradnl" sz="3600" b="1" dirty="0">
                <a:solidFill>
                  <a:srgbClr val="0070C0"/>
                </a:solidFill>
                <a:effectLst>
                  <a:outerShdw blurRad="38100" dist="38100" dir="2700000" algn="tl">
                    <a:srgbClr val="C0C0C0"/>
                  </a:outerShdw>
                </a:effectLst>
                <a:latin typeface="Calibri" pitchFamily="34" charset="0"/>
              </a:rPr>
              <a:t>barreras del idioma</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97283" name="Rectangle 3"/>
          <p:cNvSpPr>
            <a:spLocks noGrp="1" noChangeArrowheads="1"/>
          </p:cNvSpPr>
          <p:nvPr>
            <p:ph type="body" idx="1"/>
          </p:nvPr>
        </p:nvSpPr>
        <p:spPr>
          <a:xfrm>
            <a:off x="1066800" y="1905000"/>
            <a:ext cx="7315200" cy="4191000"/>
          </a:xfrm>
          <a:ln>
            <a:solidFill>
              <a:schemeClr val="accent1"/>
            </a:solidFill>
          </a:ln>
        </p:spPr>
        <p:txBody>
          <a:bodyPr/>
          <a:lstStyle/>
          <a:p>
            <a:pPr>
              <a:lnSpc>
                <a:spcPct val="90000"/>
              </a:lnSpc>
            </a:pPr>
            <a:r>
              <a:rPr lang="es-ES_tradnl" sz="2800" b="1" dirty="0">
                <a:solidFill>
                  <a:schemeClr val="tx1"/>
                </a:solidFill>
              </a:rPr>
              <a:t>Memorice frases b</a:t>
            </a:r>
            <a:r>
              <a:rPr lang="es-ES_tradnl" altLang="ja-JP" sz="2800" b="1" dirty="0">
                <a:solidFill>
                  <a:schemeClr val="tx1"/>
                </a:solidFill>
                <a:ea typeface="ＭＳ Ｐゴシック" charset="-128"/>
              </a:rPr>
              <a:t>ásicas</a:t>
            </a:r>
            <a:endParaRPr lang="es-ES_tradnl" sz="2800" b="1" dirty="0">
              <a:solidFill>
                <a:schemeClr val="tx1"/>
              </a:solidFill>
            </a:endParaRPr>
          </a:p>
          <a:p>
            <a:pPr>
              <a:lnSpc>
                <a:spcPct val="90000"/>
              </a:lnSpc>
            </a:pPr>
            <a:r>
              <a:rPr lang="es-ES_tradnl" sz="2800" b="1" dirty="0">
                <a:solidFill>
                  <a:schemeClr val="tx1"/>
                </a:solidFill>
              </a:rPr>
              <a:t>Evite </a:t>
            </a:r>
            <a:r>
              <a:rPr lang="es-ES_tradnl" sz="2800" b="1" dirty="0" smtClean="0">
                <a:solidFill>
                  <a:schemeClr val="tx1"/>
                </a:solidFill>
              </a:rPr>
              <a:t>modismos y jerga </a:t>
            </a:r>
            <a:endParaRPr lang="es-ES_tradnl" sz="2800" b="1" dirty="0">
              <a:solidFill>
                <a:schemeClr val="tx1"/>
              </a:solidFill>
            </a:endParaRPr>
          </a:p>
          <a:p>
            <a:pPr>
              <a:lnSpc>
                <a:spcPct val="90000"/>
              </a:lnSpc>
            </a:pPr>
            <a:r>
              <a:rPr lang="es-ES_tradnl" sz="2800" b="1" dirty="0" smtClean="0">
                <a:solidFill>
                  <a:schemeClr val="tx1"/>
                </a:solidFill>
              </a:rPr>
              <a:t>Observe pr</a:t>
            </a:r>
            <a:r>
              <a:rPr lang="es-ES_tradnl" altLang="ja-JP" sz="2800" b="1" dirty="0" smtClean="0">
                <a:solidFill>
                  <a:schemeClr val="tx1"/>
                </a:solidFill>
                <a:ea typeface="ＭＳ Ｐゴシック" charset="-128"/>
              </a:rPr>
              <a:t>á</a:t>
            </a:r>
            <a:r>
              <a:rPr lang="es-ES_tradnl" sz="2800" b="1" dirty="0" smtClean="0">
                <a:solidFill>
                  <a:schemeClr val="tx1"/>
                </a:solidFill>
              </a:rPr>
              <a:t>cticas </a:t>
            </a:r>
            <a:r>
              <a:rPr lang="es-ES_tradnl" sz="2800" b="1" dirty="0">
                <a:solidFill>
                  <a:schemeClr val="tx1"/>
                </a:solidFill>
              </a:rPr>
              <a:t>culturales</a:t>
            </a:r>
          </a:p>
          <a:p>
            <a:pPr>
              <a:lnSpc>
                <a:spcPct val="90000"/>
              </a:lnSpc>
            </a:pPr>
            <a:r>
              <a:rPr lang="es-ES_tradnl" sz="2800" b="1" dirty="0">
                <a:solidFill>
                  <a:schemeClr val="tx1"/>
                </a:solidFill>
              </a:rPr>
              <a:t>Aprenda y respete las costumbres</a:t>
            </a:r>
          </a:p>
          <a:p>
            <a:pPr>
              <a:lnSpc>
                <a:spcPct val="90000"/>
              </a:lnSpc>
            </a:pPr>
            <a:r>
              <a:rPr lang="es-ES_tradnl" sz="2800" b="1" dirty="0">
                <a:solidFill>
                  <a:schemeClr val="tx1"/>
                </a:solidFill>
              </a:rPr>
              <a:t>Sonr</a:t>
            </a:r>
            <a:r>
              <a:rPr lang="es-ES_tradnl" altLang="ja-JP" sz="2800" b="1" dirty="0">
                <a:solidFill>
                  <a:schemeClr val="tx1"/>
                </a:solidFill>
                <a:ea typeface="ＭＳ Ｐゴシック" charset="-128"/>
              </a:rPr>
              <a:t>ía - es el lenguaje universal</a:t>
            </a:r>
            <a:endParaRPr lang="es-ES_tradnl" sz="2800" b="1" dirty="0">
              <a:solidFill>
                <a:schemeClr val="tx1"/>
              </a:solidFill>
            </a:endParaRPr>
          </a:p>
          <a:p>
            <a:pPr>
              <a:lnSpc>
                <a:spcPct val="90000"/>
              </a:lnSpc>
            </a:pPr>
            <a:r>
              <a:rPr lang="es-ES_tradnl" sz="2800" b="1" dirty="0">
                <a:solidFill>
                  <a:schemeClr val="tx1"/>
                </a:solidFill>
              </a:rPr>
              <a:t>Muestre disposici</a:t>
            </a:r>
            <a:r>
              <a:rPr lang="es-ES_tradnl" altLang="ja-JP" sz="2800" b="1" dirty="0">
                <a:solidFill>
                  <a:schemeClr val="tx1"/>
                </a:solidFill>
                <a:ea typeface="ＭＳ Ｐゴシック" charset="-128"/>
              </a:rPr>
              <a:t>ón para aprender</a:t>
            </a:r>
            <a:endParaRPr lang="es-ES_tradnl" sz="2800" b="1" dirty="0">
              <a:solidFill>
                <a:schemeClr val="tx1"/>
              </a:solidFill>
            </a:endParaRPr>
          </a:p>
          <a:p>
            <a:pPr>
              <a:lnSpc>
                <a:spcPct val="90000"/>
              </a:lnSpc>
            </a:pPr>
            <a:r>
              <a:rPr lang="es-ES_tradnl" sz="2800" b="1" dirty="0">
                <a:solidFill>
                  <a:schemeClr val="tx1"/>
                </a:solidFill>
              </a:rPr>
              <a:t>No tema tratar de hablar el idioma</a:t>
            </a:r>
          </a:p>
          <a:p>
            <a:pPr>
              <a:lnSpc>
                <a:spcPct val="90000"/>
              </a:lnSpc>
              <a:buFontTx/>
              <a:buNone/>
            </a:pPr>
            <a:endParaRPr lang="es-ES_tradnl" sz="2800" b="1" dirty="0">
              <a:solidFill>
                <a:schemeClr val="tx1"/>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4572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En cuanto a los int</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érpretes</a:t>
            </a:r>
            <a:r>
              <a:rPr lang="es-ES_tradnl" sz="4000" b="1" dirty="0">
                <a:solidFill>
                  <a:srgbClr val="0070C0"/>
                </a:solidFill>
                <a:effectLst>
                  <a:outerShdw blurRad="38100" dist="38100" dir="2700000" algn="tl">
                    <a:srgbClr val="C0C0C0"/>
                  </a:outerShdw>
                </a:effectLst>
                <a:latin typeface="Calibri" pitchFamily="34" charset="0"/>
              </a:rPr>
              <a:t>:</a:t>
            </a:r>
          </a:p>
        </p:txBody>
      </p:sp>
      <p:sp>
        <p:nvSpPr>
          <p:cNvPr id="103427"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03428" name="Rectangle 4"/>
          <p:cNvSpPr>
            <a:spLocks noChangeArrowheads="1"/>
          </p:cNvSpPr>
          <p:nvPr/>
        </p:nvSpPr>
        <p:spPr bwMode="auto">
          <a:xfrm>
            <a:off x="1066800" y="1905000"/>
            <a:ext cx="73152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dirty="0"/>
              <a:t>Planifique una orientaci</a:t>
            </a:r>
            <a:r>
              <a:rPr lang="es-ES_tradnl" altLang="ja-JP" sz="2800" b="1" dirty="0">
                <a:ea typeface="ＭＳ Ｐゴシック" charset="-128"/>
              </a:rPr>
              <a:t>ó</a:t>
            </a:r>
            <a:r>
              <a:rPr lang="es-ES_tradnl" sz="2800" b="1" dirty="0"/>
              <a:t>n</a:t>
            </a:r>
          </a:p>
          <a:p>
            <a:pPr marL="342900" indent="-342900">
              <a:spcBef>
                <a:spcPct val="20000"/>
              </a:spcBef>
              <a:buFontTx/>
              <a:buChar char="•"/>
            </a:pPr>
            <a:r>
              <a:rPr lang="es-ES_tradnl" sz="2800" b="1" dirty="0" smtClean="0"/>
              <a:t>Determine el nivel de habilidad en el idioma </a:t>
            </a:r>
            <a:r>
              <a:rPr lang="es-ES_tradnl" sz="2800" b="1" dirty="0"/>
              <a:t>y </a:t>
            </a:r>
            <a:r>
              <a:rPr lang="es-ES_tradnl" sz="2800" b="1" dirty="0" smtClean="0"/>
              <a:t>asigne las tareas</a:t>
            </a:r>
            <a:endParaRPr lang="es-ES_tradnl" sz="2800" b="1" dirty="0"/>
          </a:p>
          <a:p>
            <a:pPr marL="342900" indent="-342900">
              <a:spcBef>
                <a:spcPct val="20000"/>
              </a:spcBef>
              <a:buFontTx/>
              <a:buChar char="•"/>
            </a:pPr>
            <a:r>
              <a:rPr lang="es-ES_tradnl" sz="2800" b="1" dirty="0"/>
              <a:t>Cree un horario para los int</a:t>
            </a:r>
            <a:r>
              <a:rPr lang="es-ES_tradnl" altLang="ja-JP" sz="2800" b="1" dirty="0">
                <a:ea typeface="ＭＳ Ｐゴシック" charset="-128"/>
              </a:rPr>
              <a:t>é</a:t>
            </a:r>
            <a:r>
              <a:rPr lang="es-ES_tradnl" sz="2800" b="1" dirty="0"/>
              <a:t>rpretes</a:t>
            </a:r>
          </a:p>
          <a:p>
            <a:pPr marL="342900" indent="-342900">
              <a:spcBef>
                <a:spcPct val="20000"/>
              </a:spcBef>
              <a:buFontTx/>
              <a:buChar char="•"/>
            </a:pPr>
            <a:r>
              <a:rPr lang="es-ES_tradnl" sz="2800" b="1" dirty="0"/>
              <a:t>Establezca relaciones entre el equipo y los int</a:t>
            </a:r>
            <a:r>
              <a:rPr lang="es-ES_tradnl" altLang="ja-JP" sz="2800" b="1" dirty="0">
                <a:ea typeface="ＭＳ Ｐゴシック" charset="-128"/>
              </a:rPr>
              <a:t>érpretes</a:t>
            </a:r>
            <a:endParaRPr lang="es-ES_tradnl" sz="2800" b="1" dirty="0"/>
          </a:p>
          <a:p>
            <a:pPr marL="342900" indent="-342900">
              <a:spcBef>
                <a:spcPct val="20000"/>
              </a:spcBef>
              <a:buFontTx/>
              <a:buChar char="•"/>
            </a:pPr>
            <a:r>
              <a:rPr lang="es-ES_tradnl" sz="2800" b="1" dirty="0"/>
              <a:t>Exprese aprecio</a:t>
            </a:r>
            <a:endParaRPr lang="en-US" sz="2800" b="1" dirty="0"/>
          </a:p>
          <a:p>
            <a:pPr marL="342900" indent="-342900">
              <a:spcBef>
                <a:spcPct val="20000"/>
              </a:spcBef>
            </a:pP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4572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Comunicarse por medio de un int</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érprete</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05475" name="Rectangle 3"/>
          <p:cNvSpPr>
            <a:spLocks noGrp="1" noChangeArrowheads="1"/>
          </p:cNvSpPr>
          <p:nvPr>
            <p:ph type="body" idx="1"/>
          </p:nvPr>
        </p:nvSpPr>
        <p:spPr/>
        <p:txBody>
          <a:bodyPr/>
          <a:lstStyle/>
          <a:p>
            <a:endParaRPr lang="es-ES_tradnl" b="1" dirty="0">
              <a:solidFill>
                <a:schemeClr val="bg1"/>
              </a:solidFill>
            </a:endParaRPr>
          </a:p>
          <a:p>
            <a:pPr>
              <a:buFontTx/>
              <a:buNone/>
            </a:pPr>
            <a:endParaRPr lang="es-ES_tradnl" b="1" dirty="0">
              <a:solidFill>
                <a:schemeClr val="bg1"/>
              </a:solidFill>
            </a:endParaRPr>
          </a:p>
        </p:txBody>
      </p:sp>
      <p:sp>
        <p:nvSpPr>
          <p:cNvPr id="105476" name="Rectangle 4"/>
          <p:cNvSpPr>
            <a:spLocks noChangeArrowheads="1"/>
          </p:cNvSpPr>
          <p:nvPr/>
        </p:nvSpPr>
        <p:spPr bwMode="auto">
          <a:xfrm>
            <a:off x="1066800" y="1905000"/>
            <a:ext cx="73152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000" b="1" dirty="0"/>
              <a:t>Hable clara y lentamente</a:t>
            </a:r>
          </a:p>
          <a:p>
            <a:pPr marL="342900" indent="-342900">
              <a:spcBef>
                <a:spcPct val="20000"/>
              </a:spcBef>
              <a:buFontTx/>
              <a:buChar char="•"/>
            </a:pPr>
            <a:r>
              <a:rPr lang="es-ES_tradnl" sz="2000" b="1" dirty="0"/>
              <a:t>Hable con oraciones y frases completas</a:t>
            </a:r>
          </a:p>
          <a:p>
            <a:pPr marL="342900" indent="-342900">
              <a:spcBef>
                <a:spcPct val="20000"/>
              </a:spcBef>
              <a:buFontTx/>
              <a:buChar char="•"/>
            </a:pPr>
            <a:r>
              <a:rPr lang="es-ES_tradnl" sz="2000" b="1" dirty="0"/>
              <a:t>Provea su mensaje por escrito con anticipaci</a:t>
            </a:r>
            <a:r>
              <a:rPr lang="es-ES_tradnl" altLang="ja-JP" sz="2000" b="1" dirty="0">
                <a:ea typeface="ＭＳ Ｐゴシック" charset="-128"/>
              </a:rPr>
              <a:t>ón </a:t>
            </a:r>
            <a:r>
              <a:rPr lang="es-ES_tradnl" sz="2000" b="1" dirty="0"/>
              <a:t> </a:t>
            </a:r>
          </a:p>
          <a:p>
            <a:pPr marL="342900" indent="-342900">
              <a:spcBef>
                <a:spcPct val="20000"/>
              </a:spcBef>
              <a:buFontTx/>
              <a:buChar char="•"/>
            </a:pPr>
            <a:r>
              <a:rPr lang="es-ES_tradnl" sz="2000" b="1" dirty="0"/>
              <a:t>Hable a la audiencia, no al int</a:t>
            </a:r>
            <a:r>
              <a:rPr lang="es-ES_tradnl" altLang="ja-JP" sz="2000" b="1" dirty="0">
                <a:ea typeface="ＭＳ Ｐゴシック" charset="-128"/>
              </a:rPr>
              <a:t>érprete</a:t>
            </a:r>
            <a:endParaRPr lang="es-ES_tradnl" sz="2000" b="1" dirty="0"/>
          </a:p>
          <a:p>
            <a:pPr marL="342900" indent="-342900">
              <a:spcBef>
                <a:spcPct val="20000"/>
              </a:spcBef>
              <a:buFontTx/>
              <a:buChar char="•"/>
            </a:pPr>
            <a:r>
              <a:rPr lang="es-ES_tradnl" sz="2000" b="1" dirty="0"/>
              <a:t>Evite chistes, rimas y </a:t>
            </a:r>
            <a:r>
              <a:rPr lang="es-ES_tradnl" sz="2000" b="1" dirty="0" smtClean="0"/>
              <a:t>modismos</a:t>
            </a:r>
            <a:endParaRPr lang="es-ES_tradnl" sz="2000" b="1" dirty="0"/>
          </a:p>
          <a:p>
            <a:pPr marL="342900" indent="-342900">
              <a:spcBef>
                <a:spcPct val="20000"/>
              </a:spcBef>
              <a:buFontTx/>
              <a:buChar char="•"/>
            </a:pPr>
            <a:r>
              <a:rPr lang="es-ES_tradnl" sz="2000" b="1" dirty="0"/>
              <a:t>Use el tono de voz para dar </a:t>
            </a:r>
            <a:r>
              <a:rPr lang="es-ES_tradnl" altLang="ja-JP" sz="2000" b="1" dirty="0">
                <a:ea typeface="ＭＳ Ｐゴシック" charset="-128"/>
              </a:rPr>
              <a:t>énfasis</a:t>
            </a:r>
            <a:endParaRPr lang="es-ES_tradnl" sz="2000" b="1" dirty="0"/>
          </a:p>
          <a:p>
            <a:pPr marL="342900" indent="-342900">
              <a:spcBef>
                <a:spcPct val="20000"/>
              </a:spcBef>
              <a:buFontTx/>
              <a:buChar char="•"/>
            </a:pPr>
            <a:r>
              <a:rPr lang="es-ES_tradnl" sz="2000" b="1" dirty="0"/>
              <a:t>Permita que el </a:t>
            </a:r>
            <a:r>
              <a:rPr lang="es-ES_tradnl" altLang="ja-JP" sz="2000" b="1" dirty="0">
                <a:ea typeface="ＭＳ Ｐゴシック" charset="-128"/>
              </a:rPr>
              <a:t>intérprete</a:t>
            </a:r>
            <a:r>
              <a:rPr lang="es-ES_tradnl" sz="2000" b="1" dirty="0"/>
              <a:t> lea los pasajes b</a:t>
            </a:r>
            <a:r>
              <a:rPr lang="es-ES_tradnl" altLang="ja-JP" sz="2000" b="1" dirty="0">
                <a:ea typeface="ＭＳ Ｐゴシック" charset="-128"/>
              </a:rPr>
              <a:t>íblicos</a:t>
            </a:r>
            <a:endParaRPr lang="es-ES_tradnl" sz="2000" b="1" dirty="0"/>
          </a:p>
          <a:p>
            <a:pPr marL="342900" indent="-342900">
              <a:spcBef>
                <a:spcPct val="20000"/>
              </a:spcBef>
              <a:buFontTx/>
              <a:buChar char="•"/>
            </a:pPr>
            <a:r>
              <a:rPr lang="es-ES_tradnl" sz="2000" b="1" dirty="0" smtClean="0"/>
              <a:t>Mantenga</a:t>
            </a:r>
            <a:r>
              <a:rPr lang="es-ES_tradnl" altLang="ja-JP" sz="2000" b="1" dirty="0" smtClean="0">
                <a:ea typeface="ＭＳ Ｐゴシック" charset="-128"/>
              </a:rPr>
              <a:t> el mensaje </a:t>
            </a:r>
            <a:r>
              <a:rPr lang="es-ES_tradnl" altLang="ja-JP" sz="2000" b="1" dirty="0">
                <a:ea typeface="ＭＳ Ｐゴシック" charset="-128"/>
              </a:rPr>
              <a:t>corto y simple</a:t>
            </a:r>
            <a:endParaRPr lang="es-ES_tradnl" sz="2000" b="1" dirty="0"/>
          </a:p>
          <a:p>
            <a:pPr marL="342900" indent="-342900">
              <a:spcBef>
                <a:spcPct val="20000"/>
              </a:spcBef>
              <a:buFontTx/>
              <a:buChar char="•"/>
            </a:pPr>
            <a:r>
              <a:rPr lang="es-ES_tradnl" sz="2000" b="1" dirty="0"/>
              <a:t>Ore con y por el int</a:t>
            </a:r>
            <a:r>
              <a:rPr lang="es-ES_tradnl" altLang="ja-JP" sz="2000" b="1" dirty="0">
                <a:ea typeface="ＭＳ Ｐゴシック" charset="-128"/>
              </a:rPr>
              <a:t>érprete</a:t>
            </a:r>
            <a:endParaRPr lang="es-ES_tradnl" sz="2000" b="1" dirty="0"/>
          </a:p>
          <a:p>
            <a:pPr marL="342900" indent="-342900">
              <a:spcBef>
                <a:spcPct val="20000"/>
              </a:spcBef>
              <a:buFontTx/>
              <a:buChar char="•"/>
            </a:pPr>
            <a:r>
              <a:rPr lang="es-ES_tradnl" sz="2000" b="1" dirty="0"/>
              <a:t>Est</a:t>
            </a:r>
            <a:r>
              <a:rPr lang="es-ES_tradnl" altLang="ja-JP" sz="2000" b="1" dirty="0">
                <a:ea typeface="ＭＳ Ｐゴシック" charset="-128"/>
              </a:rPr>
              <a:t>é preparado</a:t>
            </a:r>
            <a:endParaRPr lang="es-ES_tradnl" sz="2000" b="1" dirty="0"/>
          </a:p>
          <a:p>
            <a:pPr marL="342900" indent="-342900">
              <a:spcBef>
                <a:spcPct val="20000"/>
              </a:spcBef>
              <a:buFontTx/>
              <a:buChar char="•"/>
            </a:pPr>
            <a:r>
              <a:rPr lang="es-ES_tradnl" sz="2000" b="1" dirty="0"/>
              <a:t>Exprese su agradecimiento al int</a:t>
            </a:r>
            <a:r>
              <a:rPr lang="es-ES_tradnl" altLang="ja-JP" sz="2000" b="1" dirty="0">
                <a:ea typeface="ＭＳ Ｐゴシック" charset="-128"/>
              </a:rPr>
              <a:t>érprete</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4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4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47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47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47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547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54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LECCI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r>
              <a:rPr lang="es-ES_tradnl" sz="4000" b="1" dirty="0">
                <a:solidFill>
                  <a:srgbClr val="0070C0"/>
                </a:solidFill>
                <a:effectLst>
                  <a:outerShdw blurRad="38100" dist="38100" dir="2700000" algn="tl">
                    <a:srgbClr val="C0C0C0"/>
                  </a:outerShdw>
                </a:effectLst>
                <a:latin typeface="Calibri" pitchFamily="34" charset="0"/>
              </a:rPr>
              <a:t> OCHO</a:t>
            </a:r>
          </a:p>
        </p:txBody>
      </p:sp>
      <p:sp>
        <p:nvSpPr>
          <p:cNvPr id="107523" name="Rectangle 3"/>
          <p:cNvSpPr>
            <a:spLocks noChangeArrowheads="1"/>
          </p:cNvSpPr>
          <p:nvPr/>
        </p:nvSpPr>
        <p:spPr bwMode="auto">
          <a:xfrm>
            <a:off x="685800" y="1371600"/>
            <a:ext cx="7772400" cy="4114800"/>
          </a:xfrm>
          <a:prstGeom prst="rect">
            <a:avLst/>
          </a:prstGeom>
          <a:noFill/>
          <a:ln w="9525">
            <a:noFill/>
            <a:miter lim="800000"/>
            <a:headEnd/>
            <a:tailEnd/>
          </a:ln>
          <a:effectLst/>
        </p:spPr>
        <p:txBody>
          <a:bodyPr/>
          <a:lstStyle/>
          <a:p>
            <a:pPr marL="342900" indent="-342900" algn="ctr">
              <a:spcBef>
                <a:spcPct val="20000"/>
              </a:spcBef>
            </a:pPr>
            <a:r>
              <a:rPr lang="en-US" sz="3200" dirty="0"/>
              <a:t>							</a:t>
            </a:r>
          </a:p>
          <a:p>
            <a:pPr marL="342900" indent="-342900" algn="ctr">
              <a:spcBef>
                <a:spcPct val="20000"/>
              </a:spcBef>
            </a:pPr>
            <a:r>
              <a:rPr lang="en-US" sz="3200" b="1" dirty="0" err="1"/>
              <a:t>Seguridad</a:t>
            </a:r>
            <a:r>
              <a:rPr lang="en-US" sz="3200" b="1" dirty="0"/>
              <a:t> y </a:t>
            </a:r>
            <a:r>
              <a:rPr lang="en-US" sz="3200" b="1" dirty="0" err="1"/>
              <a:t>manejo</a:t>
            </a:r>
            <a:r>
              <a:rPr lang="en-US" sz="3200" b="1" dirty="0"/>
              <a:t> de crisis</a:t>
            </a:r>
          </a:p>
          <a:p>
            <a:pPr marL="342900" indent="-342900" algn="ctr">
              <a:spcBef>
                <a:spcPct val="20000"/>
              </a:spcBef>
            </a:pPr>
            <a:endParaRPr lang="en-US" sz="3200" dirty="0"/>
          </a:p>
          <a:p>
            <a:pPr marL="342900" indent="-342900" algn="ctr">
              <a:spcBef>
                <a:spcPct val="20000"/>
              </a:spcBef>
            </a:pPr>
            <a:endParaRPr lang="en-US" b="1" i="1" dirty="0"/>
          </a:p>
          <a:p>
            <a:pPr marL="342900" indent="-342900" algn="ctr">
              <a:spcBef>
                <a:spcPct val="20000"/>
              </a:spcBef>
            </a:pPr>
            <a:r>
              <a:rPr lang="en-US" b="1" i="1" dirty="0"/>
              <a:t>“</a:t>
            </a:r>
            <a:r>
              <a:rPr lang="es-ES_tradnl" b="1" i="1" dirty="0">
                <a:solidFill>
                  <a:srgbClr val="000000"/>
                </a:solidFill>
              </a:rPr>
              <a:t>Entonces oí una gran voz en el cielo, que decía: Ahora ha venido la salvación, el poder y el reino de nuestro Dios y la autoridad de su Cristo, porque ha sido expulsado el acusador de nuestros hermanos, el que los acusaba delante de nuestro Dios día y noche. Ellos lo han vencido por </a:t>
            </a:r>
            <a:r>
              <a:rPr lang="es-ES_tradnl" b="1" i="1" dirty="0" smtClean="0">
                <a:solidFill>
                  <a:srgbClr val="000000"/>
                </a:solidFill>
              </a:rPr>
              <a:t>medio </a:t>
            </a:r>
            <a:r>
              <a:rPr lang="es-ES_tradnl" b="1" i="1" dirty="0">
                <a:solidFill>
                  <a:srgbClr val="000000"/>
                </a:solidFill>
              </a:rPr>
              <a:t>de la sangre del Cordero y de la palabra del testimonio de ellos, </a:t>
            </a:r>
            <a:r>
              <a:rPr lang="es-ES_tradnl" b="1" i="1" dirty="0" smtClean="0">
                <a:solidFill>
                  <a:srgbClr val="000000"/>
                </a:solidFill>
              </a:rPr>
              <a:t>que </a:t>
            </a:r>
            <a:r>
              <a:rPr lang="es-ES_tradnl" b="1" i="1" dirty="0">
                <a:solidFill>
                  <a:srgbClr val="000000"/>
                </a:solidFill>
              </a:rPr>
              <a:t>menospreciaron sus vidas hasta la muerte</a:t>
            </a:r>
            <a:r>
              <a:rPr lang="en-US" b="1" i="1" dirty="0"/>
              <a:t>”.</a:t>
            </a:r>
          </a:p>
          <a:p>
            <a:pPr marL="342900" indent="-342900" algn="ctr">
              <a:spcBef>
                <a:spcPct val="20000"/>
              </a:spcBef>
            </a:pPr>
            <a:r>
              <a:rPr lang="en-US" b="1" i="1" dirty="0"/>
              <a:t>                                          </a:t>
            </a:r>
            <a:r>
              <a:rPr lang="en-US" b="1" i="1" dirty="0" err="1"/>
              <a:t>Apocalipsis</a:t>
            </a:r>
            <a:r>
              <a:rPr lang="en-US" b="1" i="1" dirty="0"/>
              <a:t> 12:10-11</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46125" y="585788"/>
            <a:ext cx="184150" cy="1098550"/>
          </a:xfrm>
          <a:prstGeom prst="rect">
            <a:avLst/>
          </a:prstGeom>
          <a:noFill/>
          <a:ln w="9525">
            <a:noFill/>
            <a:miter lim="800000"/>
            <a:headEnd/>
            <a:tailEnd/>
          </a:ln>
          <a:effectLst/>
        </p:spPr>
        <p:txBody>
          <a:bodyPr wrap="none">
            <a:spAutoFit/>
          </a:bodyPr>
          <a:lstStyle/>
          <a:p>
            <a:pPr eaLnBrk="0" hangingPunct="0"/>
            <a:endParaRPr lang="en-US" sz="6600"/>
          </a:p>
        </p:txBody>
      </p:sp>
      <p:sp>
        <p:nvSpPr>
          <p:cNvPr id="15363" name="Text Box 3"/>
          <p:cNvSpPr txBox="1">
            <a:spLocks noChangeArrowheads="1"/>
          </p:cNvSpPr>
          <p:nvPr/>
        </p:nvSpPr>
        <p:spPr bwMode="auto">
          <a:xfrm>
            <a:off x="517525" y="1063625"/>
            <a:ext cx="8066088" cy="1098550"/>
          </a:xfrm>
          <a:prstGeom prst="rect">
            <a:avLst/>
          </a:prstGeom>
          <a:noFill/>
          <a:ln w="9525">
            <a:noFill/>
            <a:miter lim="800000"/>
            <a:headEnd/>
            <a:tailEnd/>
          </a:ln>
          <a:effectLst/>
        </p:spPr>
        <p:txBody>
          <a:bodyPr>
            <a:spAutoFit/>
          </a:bodyPr>
          <a:lstStyle/>
          <a:p>
            <a:pPr algn="ctr" eaLnBrk="0" hangingPunct="0"/>
            <a:endParaRPr lang="en-US" sz="6600"/>
          </a:p>
        </p:txBody>
      </p:sp>
      <p:sp>
        <p:nvSpPr>
          <p:cNvPr id="15364" name="Text Box 4"/>
          <p:cNvSpPr txBox="1">
            <a:spLocks noChangeArrowheads="1"/>
          </p:cNvSpPr>
          <p:nvPr/>
        </p:nvSpPr>
        <p:spPr bwMode="auto">
          <a:xfrm>
            <a:off x="2041525" y="1484313"/>
            <a:ext cx="5730875" cy="366712"/>
          </a:xfrm>
          <a:prstGeom prst="rect">
            <a:avLst/>
          </a:prstGeom>
          <a:noFill/>
          <a:ln w="9525">
            <a:noFill/>
            <a:miter lim="800000"/>
            <a:headEnd/>
            <a:tailEnd/>
          </a:ln>
          <a:effectLst/>
        </p:spPr>
        <p:txBody>
          <a:bodyPr>
            <a:spAutoFit/>
          </a:bodyPr>
          <a:lstStyle/>
          <a:p>
            <a:pPr algn="ctr"/>
            <a:endParaRPr lang="en-US"/>
          </a:p>
        </p:txBody>
      </p:sp>
      <p:sp>
        <p:nvSpPr>
          <p:cNvPr id="15365" name="Rectangle 5"/>
          <p:cNvSpPr>
            <a:spLocks noGrp="1" noChangeArrowheads="1"/>
          </p:cNvSpPr>
          <p:nvPr>
            <p:ph type="title"/>
          </p:nvPr>
        </p:nvSpPr>
        <p:spPr>
          <a:xfrm>
            <a:off x="685800" y="304800"/>
            <a:ext cx="77724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El llamado de Dios</a:t>
            </a:r>
          </a:p>
        </p:txBody>
      </p:sp>
      <p:sp>
        <p:nvSpPr>
          <p:cNvPr id="15366" name="Rectangle 6"/>
          <p:cNvSpPr>
            <a:spLocks noGrp="1" noChangeArrowheads="1"/>
          </p:cNvSpPr>
          <p:nvPr>
            <p:ph type="body" idx="1"/>
          </p:nvPr>
        </p:nvSpPr>
        <p:spPr>
          <a:xfrm>
            <a:off x="990600" y="1447800"/>
            <a:ext cx="7391400" cy="4114800"/>
          </a:xfrm>
        </p:spPr>
        <p:txBody>
          <a:bodyPr/>
          <a:lstStyle/>
          <a:p>
            <a:pPr>
              <a:lnSpc>
                <a:spcPct val="80000"/>
              </a:lnSpc>
            </a:pPr>
            <a:r>
              <a:rPr lang="es-ES_tradnl" sz="2800" b="1" dirty="0">
                <a:solidFill>
                  <a:schemeClr val="tx1"/>
                </a:solidFill>
              </a:rPr>
              <a:t>Escogido para guiar </a:t>
            </a:r>
          </a:p>
          <a:p>
            <a:pPr>
              <a:lnSpc>
                <a:spcPct val="80000"/>
              </a:lnSpc>
            </a:pPr>
            <a:endParaRPr lang="es-ES_tradnl" sz="2800" b="1" dirty="0">
              <a:solidFill>
                <a:schemeClr val="tx1"/>
              </a:solidFill>
            </a:endParaRPr>
          </a:p>
          <a:p>
            <a:pPr>
              <a:lnSpc>
                <a:spcPct val="80000"/>
              </a:lnSpc>
            </a:pPr>
            <a:r>
              <a:rPr lang="es-ES_tradnl" sz="2800" b="1" dirty="0"/>
              <a:t>Aliento para guiar</a:t>
            </a:r>
          </a:p>
          <a:p>
            <a:pPr>
              <a:lnSpc>
                <a:spcPct val="80000"/>
              </a:lnSpc>
              <a:buFontTx/>
              <a:buNone/>
            </a:pPr>
            <a:r>
              <a:rPr lang="es-ES_tradnl" sz="2000" b="1" i="1" dirty="0"/>
              <a:t>   “</a:t>
            </a:r>
            <a:r>
              <a:rPr lang="es-ES_tradnl" sz="2000" dirty="0"/>
              <a:t>No temas, porque yo estoy contigo; no desmayes, porque yo soy tu Dios que te esfuerzo; siempre te ayudaré, siempre te sustentaré con la diestra de mi justicia</a:t>
            </a:r>
            <a:r>
              <a:rPr lang="es-ES_tradnl" sz="2000" b="1" i="1" dirty="0"/>
              <a:t>”</a:t>
            </a:r>
            <a:r>
              <a:rPr lang="es-ES_tradnl" sz="2800" b="1" i="1" dirty="0"/>
              <a:t> </a:t>
            </a:r>
          </a:p>
          <a:p>
            <a:pPr>
              <a:lnSpc>
                <a:spcPct val="80000"/>
              </a:lnSpc>
              <a:buFontTx/>
              <a:buNone/>
            </a:pPr>
            <a:r>
              <a:rPr lang="es-ES_tradnl" sz="2800" b="1" i="1" dirty="0"/>
              <a:t>				            </a:t>
            </a:r>
            <a:r>
              <a:rPr lang="es-ES_tradnl" sz="2000" b="1" i="1" dirty="0"/>
              <a:t>Isa</a:t>
            </a:r>
            <a:r>
              <a:rPr lang="es-ES_tradnl" altLang="ja-JP" sz="2000" b="1" i="1" dirty="0">
                <a:ea typeface="ＭＳ Ｐゴシック" charset="-128"/>
              </a:rPr>
              <a:t>ías</a:t>
            </a:r>
            <a:r>
              <a:rPr lang="es-ES_tradnl" sz="2000" b="1" i="1" dirty="0"/>
              <a:t> 41:10</a:t>
            </a:r>
          </a:p>
          <a:p>
            <a:pPr>
              <a:lnSpc>
                <a:spcPct val="80000"/>
              </a:lnSpc>
              <a:buFontTx/>
              <a:buNone/>
            </a:pPr>
            <a:endParaRPr lang="es-ES_tradnl" sz="2800" b="1" i="1" dirty="0"/>
          </a:p>
          <a:p>
            <a:pPr>
              <a:lnSpc>
                <a:spcPct val="80000"/>
              </a:lnSpc>
            </a:pPr>
            <a:r>
              <a:rPr lang="es-ES_tradnl" sz="2800" b="1" dirty="0" smtClean="0"/>
              <a:t>Llamado sobrenatural</a:t>
            </a:r>
            <a:r>
              <a:rPr lang="es-ES_tradnl" sz="2800" b="1" dirty="0"/>
              <a:t>, significativo y serio</a:t>
            </a:r>
            <a:endParaRPr lang="es-ES_tradnl"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52400"/>
            <a:ext cx="8229600" cy="1143000"/>
          </a:xfrm>
        </p:spPr>
        <p:txBody>
          <a:bodyPr/>
          <a:lstStyle/>
          <a:p>
            <a:r>
              <a:rPr lang="es-ES_tradnl" sz="4000" b="1" dirty="0">
                <a:solidFill>
                  <a:srgbClr val="0070C0"/>
                </a:solidFill>
                <a:latin typeface="Calibri" pitchFamily="34" charset="0"/>
              </a:rPr>
              <a:t>Niveles de seguridad </a:t>
            </a:r>
          </a:p>
        </p:txBody>
      </p:sp>
      <p:sp>
        <p:nvSpPr>
          <p:cNvPr id="111619"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11620" name="Rectangle 4"/>
          <p:cNvSpPr>
            <a:spLocks noChangeArrowheads="1"/>
          </p:cNvSpPr>
          <p:nvPr/>
        </p:nvSpPr>
        <p:spPr bwMode="auto">
          <a:xfrm>
            <a:off x="838200" y="1905000"/>
            <a:ext cx="7924800" cy="4114800"/>
          </a:xfrm>
          <a:prstGeom prst="rect">
            <a:avLst/>
          </a:prstGeom>
          <a:noFill/>
          <a:ln w="9525">
            <a:noFill/>
            <a:miter lim="800000"/>
            <a:headEnd/>
            <a:tailEnd/>
          </a:ln>
          <a:effectLst/>
        </p:spPr>
        <p:txBody>
          <a:bodyPr/>
          <a:lstStyle/>
          <a:p>
            <a:pPr marL="342900" indent="-342900">
              <a:spcBef>
                <a:spcPct val="20000"/>
              </a:spcBef>
              <a:buFontTx/>
              <a:buChar char="•"/>
            </a:pPr>
            <a:r>
              <a:rPr lang="en-US" sz="2800" b="1"/>
              <a:t>Seguridad 1: Comunicaci</a:t>
            </a:r>
            <a:r>
              <a:rPr lang="en-US" altLang="ja-JP" sz="2800" b="1">
                <a:ea typeface="ＭＳ Ｐゴシック" charset="-128"/>
              </a:rPr>
              <a:t>ó</a:t>
            </a:r>
            <a:r>
              <a:rPr lang="en-US" sz="2800" b="1"/>
              <a:t>n abierta</a:t>
            </a:r>
          </a:p>
          <a:p>
            <a:pPr marL="342900" indent="-342900">
              <a:spcBef>
                <a:spcPct val="20000"/>
              </a:spcBef>
              <a:buFontTx/>
              <a:buChar char="•"/>
            </a:pPr>
            <a:endParaRPr lang="en-US" sz="2800" b="1"/>
          </a:p>
          <a:p>
            <a:pPr marL="342900" indent="-342900">
              <a:spcBef>
                <a:spcPct val="20000"/>
              </a:spcBef>
              <a:buFontTx/>
              <a:buChar char="•"/>
            </a:pPr>
            <a:r>
              <a:rPr lang="en-US" sz="2800" b="1"/>
              <a:t>Seguridad 2: Comunicaci</a:t>
            </a:r>
            <a:r>
              <a:rPr lang="en-US" altLang="ja-JP" sz="2800" b="1">
                <a:ea typeface="ＭＳ Ｐゴシック" charset="-128"/>
              </a:rPr>
              <a:t>ó</a:t>
            </a:r>
            <a:r>
              <a:rPr lang="en-US" sz="2800" b="1"/>
              <a:t>n moderada</a:t>
            </a:r>
          </a:p>
          <a:p>
            <a:pPr marL="342900" indent="-342900">
              <a:spcBef>
                <a:spcPct val="20000"/>
              </a:spcBef>
              <a:buFontTx/>
              <a:buChar char="•"/>
            </a:pPr>
            <a:endParaRPr lang="en-US" sz="2800" b="1"/>
          </a:p>
          <a:p>
            <a:pPr marL="342900" indent="-342900">
              <a:spcBef>
                <a:spcPct val="20000"/>
              </a:spcBef>
              <a:buFontTx/>
              <a:buChar char="•"/>
            </a:pPr>
            <a:r>
              <a:rPr lang="en-US" sz="2800" b="1"/>
              <a:t>Seguridad 3: Comunicaci</a:t>
            </a:r>
            <a:r>
              <a:rPr lang="en-US" altLang="ja-JP" sz="2800" b="1">
                <a:ea typeface="ＭＳ Ｐゴシック" charset="-128"/>
              </a:rPr>
              <a:t>ó</a:t>
            </a:r>
            <a:r>
              <a:rPr lang="en-US" sz="2800" b="1"/>
              <a:t>n restringida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3810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Medidas de seguridad</a:t>
            </a:r>
          </a:p>
        </p:txBody>
      </p:sp>
      <p:sp>
        <p:nvSpPr>
          <p:cNvPr id="113667"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13668" name="Rectangle 4"/>
          <p:cNvSpPr>
            <a:spLocks noChangeArrowheads="1"/>
          </p:cNvSpPr>
          <p:nvPr/>
        </p:nvSpPr>
        <p:spPr bwMode="auto">
          <a:xfrm>
            <a:off x="1066800" y="1524000"/>
            <a:ext cx="73152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400" b="1" dirty="0"/>
              <a:t>No identifique a las personas por su nombre</a:t>
            </a:r>
          </a:p>
          <a:p>
            <a:pPr marL="342900" indent="-342900">
              <a:spcBef>
                <a:spcPct val="20000"/>
              </a:spcBef>
              <a:buFontTx/>
              <a:buChar char="•"/>
            </a:pPr>
            <a:r>
              <a:rPr lang="es-ES_tradnl" sz="2400" b="1" dirty="0"/>
              <a:t>Evite usar terminolog</a:t>
            </a:r>
            <a:r>
              <a:rPr lang="es-ES_tradnl" altLang="ja-JP" sz="2400" b="1" dirty="0">
                <a:ea typeface="ＭＳ Ｐゴシック" charset="-128"/>
              </a:rPr>
              <a:t>ía cristiana</a:t>
            </a:r>
            <a:endParaRPr lang="es-ES_tradnl" sz="2400" b="1" dirty="0"/>
          </a:p>
          <a:p>
            <a:pPr marL="342900" indent="-342900">
              <a:spcBef>
                <a:spcPct val="20000"/>
              </a:spcBef>
              <a:buFontTx/>
              <a:buChar char="•"/>
            </a:pPr>
            <a:r>
              <a:rPr lang="es-ES_tradnl" sz="2400" b="1" dirty="0"/>
              <a:t>No </a:t>
            </a:r>
            <a:r>
              <a:rPr lang="es-ES_tradnl" sz="2400" b="1" dirty="0" smtClean="0"/>
              <a:t>identifique su </a:t>
            </a:r>
            <a:r>
              <a:rPr lang="es-ES_tradnl" sz="2400" b="1" dirty="0"/>
              <a:t>organizaci</a:t>
            </a:r>
            <a:r>
              <a:rPr lang="es-ES_tradnl" altLang="ja-JP" sz="2400" b="1" dirty="0">
                <a:ea typeface="ＭＳ Ｐゴシック" charset="-128"/>
              </a:rPr>
              <a:t>ón</a:t>
            </a:r>
            <a:endParaRPr lang="es-ES_tradnl" sz="2400" b="1" dirty="0"/>
          </a:p>
          <a:p>
            <a:pPr marL="342900" indent="-342900">
              <a:spcBef>
                <a:spcPct val="20000"/>
              </a:spcBef>
              <a:buFontTx/>
              <a:buChar char="•"/>
            </a:pPr>
            <a:r>
              <a:rPr lang="es-ES_tradnl" sz="2400" b="1" dirty="0"/>
              <a:t>No deje informaci</a:t>
            </a:r>
            <a:r>
              <a:rPr lang="es-ES_tradnl" altLang="ja-JP" sz="2400" b="1" dirty="0">
                <a:ea typeface="ＭＳ Ｐゴシック" charset="-128"/>
              </a:rPr>
              <a:t>ón impresa en el</a:t>
            </a:r>
            <a:r>
              <a:rPr lang="es-ES_tradnl" sz="2400" b="1" dirty="0"/>
              <a:t> hotel</a:t>
            </a:r>
          </a:p>
          <a:p>
            <a:pPr marL="342900" indent="-342900">
              <a:spcBef>
                <a:spcPct val="20000"/>
              </a:spcBef>
              <a:buFontTx/>
              <a:buChar char="•"/>
            </a:pPr>
            <a:r>
              <a:rPr lang="es-ES_tradnl" sz="2400" b="1" dirty="0"/>
              <a:t>Tome en cuenta que otros lo escuchan</a:t>
            </a:r>
          </a:p>
          <a:p>
            <a:pPr marL="342900" indent="-342900">
              <a:spcBef>
                <a:spcPct val="20000"/>
              </a:spcBef>
              <a:buFontTx/>
              <a:buChar char="•"/>
            </a:pPr>
            <a:r>
              <a:rPr lang="es-ES_tradnl" sz="2400" b="1" dirty="0"/>
              <a:t>No critique al gobierno ni a la religi</a:t>
            </a:r>
            <a:r>
              <a:rPr lang="es-ES_tradnl" altLang="ja-JP" sz="2400" b="1" dirty="0">
                <a:ea typeface="ＭＳ Ｐゴシック" charset="-128"/>
              </a:rPr>
              <a:t>ón</a:t>
            </a:r>
            <a:endParaRPr lang="es-ES_tradnl" sz="2400" b="1" dirty="0"/>
          </a:p>
          <a:p>
            <a:pPr marL="342900" indent="-342900">
              <a:spcBef>
                <a:spcPct val="20000"/>
              </a:spcBef>
              <a:buFontTx/>
              <a:buChar char="•"/>
            </a:pPr>
            <a:r>
              <a:rPr lang="es-ES_tradnl" sz="2400" b="1" dirty="0"/>
              <a:t>Evite visitar a otros cristianos</a:t>
            </a:r>
          </a:p>
          <a:p>
            <a:pPr marL="342900" indent="-342900">
              <a:spcBef>
                <a:spcPct val="20000"/>
              </a:spcBef>
              <a:buFontTx/>
              <a:buChar char="•"/>
            </a:pPr>
            <a:r>
              <a:rPr lang="es-ES_tradnl" sz="2400" b="1" dirty="0"/>
              <a:t>Evite atenci</a:t>
            </a:r>
            <a:r>
              <a:rPr lang="es-ES_tradnl" altLang="ja-JP" sz="2400" b="1" dirty="0">
                <a:ea typeface="ＭＳ Ｐゴシック" charset="-128"/>
              </a:rPr>
              <a:t>ón de los medios de comunicación</a:t>
            </a:r>
            <a:endParaRPr lang="es-ES_tradnl" sz="2400" b="1" dirty="0"/>
          </a:p>
          <a:p>
            <a:pPr marL="342900" indent="-342900">
              <a:spcBef>
                <a:spcPct val="20000"/>
              </a:spcBef>
              <a:buFontTx/>
              <a:buChar char="•"/>
            </a:pPr>
            <a:r>
              <a:rPr lang="es-ES_tradnl" sz="2400" b="1" dirty="0"/>
              <a:t>Siga la gu</a:t>
            </a:r>
            <a:r>
              <a:rPr lang="es-ES_tradnl" altLang="ja-JP" sz="2400" b="1" dirty="0">
                <a:ea typeface="ＭＳ Ｐゴシック" charset="-128"/>
              </a:rPr>
              <a:t>ía del Espíritu Santo</a:t>
            </a:r>
            <a:endParaRPr lang="en-US" sz="2400" b="1" dirty="0"/>
          </a:p>
          <a:p>
            <a:pPr marL="342900" indent="-342900">
              <a:spcBef>
                <a:spcPct val="20000"/>
              </a:spcBef>
            </a:pP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delay="0"/>
                                  </p:end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66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66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66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66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66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36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Compartir el evangelio en </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zonas restringidas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15715"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15716" name="Rectangle 4"/>
          <p:cNvSpPr>
            <a:spLocks noChangeArrowheads="1"/>
          </p:cNvSpPr>
          <p:nvPr/>
        </p:nvSpPr>
        <p:spPr bwMode="auto">
          <a:xfrm>
            <a:off x="609600" y="1752600"/>
            <a:ext cx="79248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a:t>Ore por sabidur</a:t>
            </a:r>
            <a:r>
              <a:rPr lang="es-ES_tradnl" altLang="ja-JP" sz="2800" b="1">
                <a:ea typeface="ＭＳ Ｐゴシック" charset="-128"/>
              </a:rPr>
              <a:t>ía y sensibilidad</a:t>
            </a:r>
            <a:endParaRPr lang="es-ES_tradnl" sz="2800" b="1"/>
          </a:p>
          <a:p>
            <a:pPr marL="342900" indent="-342900">
              <a:spcBef>
                <a:spcPct val="20000"/>
              </a:spcBef>
              <a:buFontTx/>
              <a:buChar char="•"/>
            </a:pPr>
            <a:endParaRPr lang="es-ES_tradnl" sz="2800" b="1"/>
          </a:p>
          <a:p>
            <a:pPr marL="342900" indent="-342900">
              <a:spcBef>
                <a:spcPct val="20000"/>
              </a:spcBef>
              <a:buFontTx/>
              <a:buChar char="•"/>
            </a:pPr>
            <a:r>
              <a:rPr lang="es-ES_tradnl" sz="2800" b="1"/>
              <a:t>Recuerde el latido del coraz</a:t>
            </a:r>
            <a:r>
              <a:rPr lang="es-ES_tradnl" altLang="ja-JP" sz="2800" b="1">
                <a:ea typeface="ＭＳ Ｐゴシック" charset="-128"/>
              </a:rPr>
              <a:t>ón d</a:t>
            </a:r>
            <a:r>
              <a:rPr lang="es-ES_tradnl" sz="2800" b="1"/>
              <a:t>el cielo</a:t>
            </a:r>
          </a:p>
          <a:p>
            <a:pPr marL="342900" indent="-342900">
              <a:spcBef>
                <a:spcPct val="20000"/>
              </a:spcBef>
              <a:buFontTx/>
              <a:buChar char="•"/>
            </a:pPr>
            <a:endParaRPr lang="es-ES_tradnl" sz="2800" b="1"/>
          </a:p>
          <a:p>
            <a:pPr marL="342900" indent="-342900">
              <a:spcBef>
                <a:spcPct val="20000"/>
              </a:spcBef>
              <a:buFontTx/>
              <a:buChar char="•"/>
            </a:pPr>
            <a:r>
              <a:rPr lang="es-ES_tradnl" sz="2800" b="1"/>
              <a:t>Comparta prudentemente su testimonio</a:t>
            </a:r>
          </a:p>
          <a:p>
            <a:pPr marL="342900" indent="-342900">
              <a:spcBef>
                <a:spcPct val="20000"/>
              </a:spcBef>
              <a:buFontTx/>
              <a:buChar char="•"/>
            </a:pPr>
            <a:endParaRPr lang="es-ES_tradnl" sz="2800" b="1"/>
          </a:p>
          <a:p>
            <a:pPr marL="342900" indent="-342900">
              <a:spcBef>
                <a:spcPct val="20000"/>
              </a:spcBef>
              <a:buFontTx/>
              <a:buChar char="•"/>
            </a:pPr>
            <a:r>
              <a:rPr lang="es-ES_tradnl" sz="2800" b="1"/>
              <a:t>Busque el consejo del personal en el campo</a:t>
            </a:r>
            <a:endParaRPr lang="en-US" sz="2800" b="1"/>
          </a:p>
          <a:p>
            <a:pPr marL="342900" indent="-342900">
              <a:spcBef>
                <a:spcPct val="20000"/>
              </a:spcBef>
              <a:buFontTx/>
              <a:buChar char="•"/>
            </a:pP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74638"/>
            <a:ext cx="83058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Documentos de seguridad e inscripciones</a:t>
            </a:r>
            <a:endParaRPr lang="es-ES_tradnl" sz="4000" b="1" dirty="0">
              <a:solidFill>
                <a:srgbClr val="0070C0"/>
              </a:solidFill>
              <a:latin typeface="Calibri" pitchFamily="34" charset="0"/>
            </a:endParaRPr>
          </a:p>
        </p:txBody>
      </p:sp>
      <p:sp>
        <p:nvSpPr>
          <p:cNvPr id="117763"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17764" name="Rectangle 4"/>
          <p:cNvSpPr>
            <a:spLocks noChangeArrowheads="1"/>
          </p:cNvSpPr>
          <p:nvPr/>
        </p:nvSpPr>
        <p:spPr bwMode="auto">
          <a:xfrm>
            <a:off x="685800" y="1524000"/>
            <a:ext cx="7924800" cy="4419600"/>
          </a:xfrm>
          <a:prstGeom prst="rect">
            <a:avLst/>
          </a:prstGeom>
          <a:noFill/>
          <a:ln w="9525">
            <a:noFill/>
            <a:miter lim="800000"/>
            <a:headEnd/>
            <a:tailEnd/>
          </a:ln>
          <a:effectLst/>
        </p:spPr>
        <p:txBody>
          <a:bodyPr/>
          <a:lstStyle/>
          <a:p>
            <a:pPr marL="342900" indent="-342900">
              <a:spcBef>
                <a:spcPct val="20000"/>
              </a:spcBef>
              <a:buFontTx/>
              <a:buChar char="•"/>
            </a:pPr>
            <a:r>
              <a:rPr lang="en-US" sz="2800" b="1"/>
              <a:t>Convenio de liberaci</a:t>
            </a:r>
            <a:r>
              <a:rPr lang="en-US" altLang="ja-JP" sz="2800" b="1">
                <a:ea typeface="ＭＳ Ｐゴシック" charset="-128"/>
              </a:rPr>
              <a:t>ón de responsabilidad</a:t>
            </a:r>
            <a:endParaRPr lang="en-US" sz="2000" b="1"/>
          </a:p>
          <a:p>
            <a:pPr marL="342900" indent="-342900">
              <a:spcBef>
                <a:spcPct val="20000"/>
              </a:spcBef>
              <a:buFontTx/>
              <a:buChar char="•"/>
            </a:pPr>
            <a:endParaRPr lang="en-US" sz="2000" b="1"/>
          </a:p>
          <a:p>
            <a:pPr marL="342900" indent="-342900">
              <a:spcBef>
                <a:spcPct val="20000"/>
              </a:spcBef>
              <a:buFontTx/>
              <a:buChar char="•"/>
            </a:pPr>
            <a:r>
              <a:rPr lang="en-US" sz="2800" b="1"/>
              <a:t>Inscripci</a:t>
            </a:r>
            <a:r>
              <a:rPr lang="en-US" altLang="ja-JP" sz="2800" b="1">
                <a:ea typeface="ＭＳ Ｐゴシック" charset="-128"/>
              </a:rPr>
              <a:t>ón en la embajada de EE.UU.</a:t>
            </a:r>
            <a:r>
              <a:rPr lang="en-US" sz="2800" b="1"/>
              <a:t> </a:t>
            </a:r>
          </a:p>
          <a:p>
            <a:pPr marL="342900" indent="-342900">
              <a:spcBef>
                <a:spcPct val="20000"/>
              </a:spcBef>
            </a:pPr>
            <a:r>
              <a:rPr lang="en-US" sz="2800" b="1"/>
              <a:t>	</a:t>
            </a:r>
            <a:r>
              <a:rPr lang="en-US" sz="2000" b="1"/>
              <a:t>(</a:t>
            </a:r>
            <a:r>
              <a:rPr lang="en-US" sz="2000" b="1">
                <a:hlinkClick r:id="rId3"/>
              </a:rPr>
              <a:t>usembassy.state.gov</a:t>
            </a:r>
            <a:r>
              <a:rPr lang="en-US" sz="2000" b="1"/>
              <a:t>)</a:t>
            </a:r>
          </a:p>
          <a:p>
            <a:pPr marL="342900" indent="-342900">
              <a:spcBef>
                <a:spcPct val="20000"/>
              </a:spcBef>
            </a:pPr>
            <a:endParaRPr lang="en-US" sz="2000"/>
          </a:p>
          <a:p>
            <a:pPr marL="342900" indent="-342900">
              <a:spcBef>
                <a:spcPct val="20000"/>
              </a:spcBef>
              <a:buFontTx/>
              <a:buChar char="•"/>
            </a:pPr>
            <a:r>
              <a:rPr lang="en-US" sz="2800" b="1"/>
              <a:t>Informaci</a:t>
            </a:r>
            <a:r>
              <a:rPr lang="en-US" altLang="ja-JP" sz="2800" b="1">
                <a:ea typeface="ＭＳ Ｐゴシック" charset="-128"/>
              </a:rPr>
              <a:t>ón del Departamento de Estado</a:t>
            </a:r>
            <a:endParaRPr lang="en-US" sz="2800" b="1"/>
          </a:p>
          <a:p>
            <a:pPr marL="342900" indent="-342900">
              <a:spcBef>
                <a:spcPct val="20000"/>
              </a:spcBef>
            </a:pPr>
            <a:r>
              <a:rPr lang="en-US" sz="2800" b="1"/>
              <a:t>	</a:t>
            </a:r>
            <a:r>
              <a:rPr lang="en-US" sz="2000" b="1"/>
              <a:t>(</a:t>
            </a:r>
            <a:r>
              <a:rPr lang="en-US" sz="2000" b="1">
                <a:hlinkClick r:id="rId4"/>
              </a:rPr>
              <a:t>travel.state.gov/travel/cis_pa_tw/tw/tw_1764.html</a:t>
            </a:r>
            <a:r>
              <a:rPr lang="en-US" sz="2000" b="1"/>
              <a:t>)</a:t>
            </a:r>
          </a:p>
          <a:p>
            <a:pPr marL="342900" indent="-342900">
              <a:spcBef>
                <a:spcPct val="20000"/>
              </a:spcBef>
            </a:pPr>
            <a:endParaRPr lang="en-US" sz="2000" b="1"/>
          </a:p>
          <a:p>
            <a:pPr marL="342900" indent="-342900">
              <a:spcBef>
                <a:spcPct val="20000"/>
              </a:spcBef>
              <a:buFontTx/>
              <a:buChar char="•"/>
            </a:pPr>
            <a:r>
              <a:rPr lang="en-US" sz="2800" b="1"/>
              <a:t>Seguro m</a:t>
            </a:r>
            <a:r>
              <a:rPr lang="en-US" altLang="ja-JP" sz="2800" b="1">
                <a:ea typeface="ＭＳ Ｐゴシック" charset="-128"/>
              </a:rPr>
              <a:t>édico </a:t>
            </a:r>
            <a:r>
              <a:rPr lang="en-US" sz="2000"/>
              <a:t>(aantil.com</a:t>
            </a:r>
            <a:r>
              <a:rPr lang="en-US" sz="2000" b="1"/>
              <a:t>)</a:t>
            </a:r>
            <a:r>
              <a:rPr lang="en-US" sz="3200"/>
              <a:t> </a:t>
            </a:r>
            <a:endParaRPr lang="en-US" sz="2800"/>
          </a:p>
          <a:p>
            <a:pPr marL="342900" indent="-342900">
              <a:spcBef>
                <a:spcPct val="20000"/>
              </a:spcBef>
            </a:pPr>
            <a:endParaRPr lang="en-US" sz="2800"/>
          </a:p>
          <a:p>
            <a:pPr marL="342900" indent="-342900">
              <a:spcBef>
                <a:spcPct val="20000"/>
              </a:spcBef>
            </a:pPr>
            <a:endParaRPr lang="en-US" sz="32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delay="0"/>
                                  </p:end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76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776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776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7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Qu</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é hacer en una crisis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19811"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19812" name="Rectangle 4"/>
          <p:cNvSpPr>
            <a:spLocks noChangeArrowheads="1"/>
          </p:cNvSpPr>
          <p:nvPr/>
        </p:nvSpPr>
        <p:spPr bwMode="auto">
          <a:xfrm>
            <a:off x="990600" y="1676400"/>
            <a:ext cx="76200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a:t>Estabilizar</a:t>
            </a:r>
          </a:p>
          <a:p>
            <a:pPr marL="342900" indent="-342900">
              <a:spcBef>
                <a:spcPct val="20000"/>
              </a:spcBef>
              <a:buFontTx/>
              <a:buChar char="•"/>
            </a:pPr>
            <a:r>
              <a:rPr lang="es-ES_tradnl" sz="2800" b="1"/>
              <a:t>Tomar el liderazgo</a:t>
            </a:r>
          </a:p>
          <a:p>
            <a:pPr marL="342900" indent="-342900">
              <a:spcBef>
                <a:spcPct val="20000"/>
              </a:spcBef>
              <a:buFontTx/>
              <a:buChar char="•"/>
            </a:pPr>
            <a:r>
              <a:rPr lang="es-ES_tradnl" sz="2800" b="1"/>
              <a:t>Evaluar</a:t>
            </a:r>
          </a:p>
          <a:p>
            <a:pPr marL="342900" indent="-342900">
              <a:spcBef>
                <a:spcPct val="20000"/>
              </a:spcBef>
              <a:buFontTx/>
              <a:buChar char="•"/>
            </a:pPr>
            <a:r>
              <a:rPr lang="es-ES_tradnl" sz="2800" b="1"/>
              <a:t>Notificar</a:t>
            </a:r>
          </a:p>
          <a:p>
            <a:pPr marL="342900" indent="-342900">
              <a:spcBef>
                <a:spcPct val="20000"/>
              </a:spcBef>
              <a:buFontTx/>
              <a:buChar char="•"/>
            </a:pPr>
            <a:r>
              <a:rPr lang="es-ES_tradnl" sz="2800" b="1"/>
              <a:t>Documentar</a:t>
            </a:r>
          </a:p>
          <a:p>
            <a:pPr marL="342900" indent="-342900">
              <a:spcBef>
                <a:spcPct val="20000"/>
              </a:spcBef>
              <a:buFontTx/>
              <a:buChar char="•"/>
            </a:pPr>
            <a:r>
              <a:rPr lang="es-ES_tradnl" sz="2800" b="1"/>
              <a:t>Y ORAR</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8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8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Desalojo de emergencia</a:t>
            </a:r>
          </a:p>
        </p:txBody>
      </p:sp>
      <p:sp>
        <p:nvSpPr>
          <p:cNvPr id="121859"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21860" name="Rectangle 4"/>
          <p:cNvSpPr>
            <a:spLocks noChangeArrowheads="1"/>
          </p:cNvSpPr>
          <p:nvPr/>
        </p:nvSpPr>
        <p:spPr bwMode="auto">
          <a:xfrm>
            <a:off x="1066800" y="1905000"/>
            <a:ext cx="7315200" cy="28956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a:t>Decisi</a:t>
            </a:r>
            <a:r>
              <a:rPr lang="es-ES_tradnl" altLang="ja-JP" sz="2800" b="1">
                <a:ea typeface="ＭＳ Ｐゴシック" charset="-128"/>
              </a:rPr>
              <a:t>ó</a:t>
            </a:r>
            <a:r>
              <a:rPr lang="es-ES_tradnl" sz="2800" b="1"/>
              <a:t>n del personal en el campo, de la embajada de EE.UU., o del l</a:t>
            </a:r>
            <a:r>
              <a:rPr lang="es-ES_tradnl" altLang="ja-JP" sz="2800" b="1">
                <a:ea typeface="ＭＳ Ｐゴシック" charset="-128"/>
              </a:rPr>
              <a:t>íder del equipo.</a:t>
            </a:r>
            <a:endParaRPr lang="es-ES_tradnl" sz="2800" b="1"/>
          </a:p>
          <a:p>
            <a:pPr marL="342900" indent="-342900">
              <a:spcBef>
                <a:spcPct val="20000"/>
              </a:spcBef>
              <a:buFontTx/>
              <a:buChar char="•"/>
            </a:pPr>
            <a:endParaRPr lang="es-ES_tradnl" sz="2800" b="1"/>
          </a:p>
          <a:p>
            <a:pPr marL="342900" indent="-342900">
              <a:spcBef>
                <a:spcPct val="20000"/>
              </a:spcBef>
              <a:buFontTx/>
              <a:buChar char="•"/>
            </a:pPr>
            <a:r>
              <a:rPr lang="es-ES_tradnl" sz="2800" b="1"/>
              <a:t>Necesaria al no tener acceso a la comunicaci</a:t>
            </a:r>
            <a:r>
              <a:rPr lang="es-ES_tradnl" altLang="ja-JP" sz="2800" b="1">
                <a:ea typeface="ＭＳ Ｐゴシック" charset="-128"/>
              </a:rPr>
              <a:t>ón.</a:t>
            </a:r>
            <a:r>
              <a:rPr lang="en-US" altLang="ja-JP" sz="2800" b="1">
                <a:ea typeface="ＭＳ Ｐゴシック" charset="-128"/>
              </a:rPr>
              <a:t> </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LECCI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r>
              <a:rPr lang="es-ES_tradnl" sz="4000" b="1" dirty="0">
                <a:solidFill>
                  <a:srgbClr val="0070C0"/>
                </a:solidFill>
                <a:effectLst>
                  <a:outerShdw blurRad="38100" dist="38100" dir="2700000" algn="tl">
                    <a:srgbClr val="C0C0C0"/>
                  </a:outerShdw>
                </a:effectLst>
                <a:latin typeface="Calibri" pitchFamily="34" charset="0"/>
              </a:rPr>
              <a:t> NUEVE</a:t>
            </a:r>
          </a:p>
        </p:txBody>
      </p:sp>
      <p:sp>
        <p:nvSpPr>
          <p:cNvPr id="123907" name="Rectangle 3"/>
          <p:cNvSpPr>
            <a:spLocks noChangeArrowheads="1"/>
          </p:cNvSpPr>
          <p:nvPr/>
        </p:nvSpPr>
        <p:spPr bwMode="auto">
          <a:xfrm>
            <a:off x="838200" y="1676400"/>
            <a:ext cx="7772400" cy="4114800"/>
          </a:xfrm>
          <a:prstGeom prst="rect">
            <a:avLst/>
          </a:prstGeom>
          <a:noFill/>
          <a:ln w="9525">
            <a:noFill/>
            <a:miter lim="800000"/>
            <a:headEnd/>
            <a:tailEnd/>
          </a:ln>
          <a:effectLst/>
        </p:spPr>
        <p:txBody>
          <a:bodyPr/>
          <a:lstStyle/>
          <a:p>
            <a:pPr marL="342900" indent="-342900" algn="ctr">
              <a:spcBef>
                <a:spcPct val="20000"/>
              </a:spcBef>
            </a:pPr>
            <a:r>
              <a:rPr lang="es-ES_tradnl" sz="3200"/>
              <a:t>							</a:t>
            </a:r>
          </a:p>
          <a:p>
            <a:pPr marL="342900" indent="-342900" algn="ctr">
              <a:spcBef>
                <a:spcPct val="20000"/>
              </a:spcBef>
            </a:pPr>
            <a:r>
              <a:rPr lang="es-ES_tradnl" sz="3200" b="1"/>
              <a:t>Fondos para el viaje misionero</a:t>
            </a:r>
          </a:p>
          <a:p>
            <a:pPr marL="342900" indent="-342900" algn="ctr">
              <a:spcBef>
                <a:spcPct val="20000"/>
              </a:spcBef>
            </a:pPr>
            <a:endParaRPr lang="es-ES_tradnl" sz="3200"/>
          </a:p>
          <a:p>
            <a:pPr marL="342900" indent="-342900" algn="ctr">
              <a:spcBef>
                <a:spcPct val="20000"/>
              </a:spcBef>
            </a:pPr>
            <a:endParaRPr lang="es-ES_tradnl"/>
          </a:p>
          <a:p>
            <a:pPr marL="342900" indent="-342900" algn="ctr">
              <a:spcBef>
                <a:spcPct val="20000"/>
              </a:spcBef>
            </a:pPr>
            <a:r>
              <a:rPr lang="es-ES_tradnl" b="1" i="1"/>
              <a:t>“</a:t>
            </a:r>
            <a:r>
              <a:rPr lang="es-ES_tradnl" b="1" i="1">
                <a:solidFill>
                  <a:schemeClr val="tx2"/>
                </a:solidFill>
              </a:rPr>
              <a:t>Mi Dios, pues, suplirá todo lo que os falta conforme a sus riquezas en gloria en Cristo Jesús</a:t>
            </a:r>
            <a:r>
              <a:rPr lang="es-ES_tradnl" b="1" i="1"/>
              <a:t>”.    </a:t>
            </a:r>
          </a:p>
          <a:p>
            <a:pPr marL="342900" indent="-342900" algn="ctr">
              <a:spcBef>
                <a:spcPct val="20000"/>
              </a:spcBef>
            </a:pPr>
            <a:r>
              <a:rPr lang="es-ES_tradnl" b="1" i="1"/>
              <a:t>				                   Filipenses 4:19</a:t>
            </a:r>
            <a:endParaRPr lang="en-US" b="1" i="1"/>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3810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Ofrendar para las </a:t>
            </a:r>
            <a:r>
              <a:rPr lang="es-ES_tradnl" sz="4000" b="1" dirty="0" smtClean="0">
                <a:solidFill>
                  <a:srgbClr val="0070C0"/>
                </a:solidFill>
                <a:effectLst>
                  <a:outerShdw blurRad="38100" dist="38100" dir="2700000" algn="tl">
                    <a:srgbClr val="C0C0C0"/>
                  </a:outerShdw>
                </a:effectLst>
                <a:latin typeface="Calibri" pitchFamily="34" charset="0"/>
              </a:rPr>
              <a:t>misiones 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25955" name="Rectangle 3"/>
          <p:cNvSpPr>
            <a:spLocks noGrp="1" noChangeArrowheads="1"/>
          </p:cNvSpPr>
          <p:nvPr>
            <p:ph type="body" idx="1"/>
          </p:nvPr>
        </p:nvSpPr>
        <p:spPr/>
        <p:txBody>
          <a:bodyPr/>
          <a:lstStyle/>
          <a:p>
            <a:endParaRPr lang="es-ES_tradnl" b="1" dirty="0">
              <a:solidFill>
                <a:schemeClr val="bg1"/>
              </a:solidFill>
            </a:endParaRPr>
          </a:p>
          <a:p>
            <a:pPr>
              <a:buFontTx/>
              <a:buNone/>
            </a:pPr>
            <a:endParaRPr lang="es-ES_tradnl" b="1" dirty="0">
              <a:solidFill>
                <a:schemeClr val="bg1"/>
              </a:solidFill>
            </a:endParaRPr>
          </a:p>
        </p:txBody>
      </p:sp>
      <p:sp>
        <p:nvSpPr>
          <p:cNvPr id="125956" name="Rectangle 4"/>
          <p:cNvSpPr>
            <a:spLocks noChangeArrowheads="1"/>
          </p:cNvSpPr>
          <p:nvPr/>
        </p:nvSpPr>
        <p:spPr bwMode="auto">
          <a:xfrm>
            <a:off x="990600" y="1828800"/>
            <a:ext cx="7315200" cy="4114800"/>
          </a:xfrm>
          <a:prstGeom prst="rect">
            <a:avLst/>
          </a:prstGeom>
          <a:noFill/>
          <a:ln w="9525">
            <a:noFill/>
            <a:miter lim="800000"/>
            <a:headEnd/>
            <a:tailEnd/>
          </a:ln>
          <a:effectLst/>
        </p:spPr>
        <p:txBody>
          <a:bodyPr/>
          <a:lstStyle/>
          <a:p>
            <a:pPr marL="342900" indent="-342900">
              <a:spcBef>
                <a:spcPct val="20000"/>
              </a:spcBef>
              <a:buFontTx/>
              <a:buChar char="•"/>
            </a:pPr>
            <a:r>
              <a:rPr lang="en-US" sz="2800" b="1"/>
              <a:t>B</a:t>
            </a:r>
            <a:r>
              <a:rPr lang="en-US" altLang="ja-JP" sz="2800" b="1">
                <a:ea typeface="ＭＳ Ｐゴシック" charset="-128"/>
              </a:rPr>
              <a:t>íblico</a:t>
            </a:r>
            <a:r>
              <a:rPr lang="en-US" sz="2800" b="1"/>
              <a:t> (2 Corintios 8:1-5)</a:t>
            </a:r>
          </a:p>
          <a:p>
            <a:pPr marL="342900" indent="-342900">
              <a:spcBef>
                <a:spcPct val="20000"/>
              </a:spcBef>
              <a:buFontTx/>
              <a:buChar char="•"/>
            </a:pPr>
            <a:endParaRPr lang="en-US" sz="2800" b="1"/>
          </a:p>
          <a:p>
            <a:pPr marL="342900" indent="-342900">
              <a:spcBef>
                <a:spcPct val="20000"/>
              </a:spcBef>
              <a:buFontTx/>
              <a:buChar char="•"/>
            </a:pPr>
            <a:r>
              <a:rPr lang="en-US" sz="2800" b="1"/>
              <a:t>Pr</a:t>
            </a:r>
            <a:r>
              <a:rPr lang="en-US" altLang="ja-JP" sz="2800" b="1">
                <a:ea typeface="ＭＳ Ｐゴシック" charset="-128"/>
              </a:rPr>
              <a:t>áctico</a:t>
            </a:r>
            <a:endParaRPr lang="en-US" sz="2800" b="1"/>
          </a:p>
          <a:p>
            <a:pPr marL="342900" indent="-342900">
              <a:spcBef>
                <a:spcPct val="20000"/>
              </a:spcBef>
              <a:buFontTx/>
              <a:buChar char="•"/>
            </a:pPr>
            <a:endParaRPr lang="en-US" sz="2800" b="1"/>
          </a:p>
          <a:p>
            <a:pPr marL="342900" indent="-342900">
              <a:spcBef>
                <a:spcPct val="20000"/>
              </a:spcBef>
              <a:buFontTx/>
              <a:buChar char="•"/>
            </a:pPr>
            <a:r>
              <a:rPr lang="en-US" sz="2800" b="1"/>
              <a:t>Espiritual (2 Corintios 9:7)</a:t>
            </a:r>
          </a:p>
          <a:p>
            <a:pPr marL="342900" indent="-342900">
              <a:spcBef>
                <a:spcPct val="20000"/>
              </a:spcBef>
              <a:buFontTx/>
              <a:buChar char="•"/>
            </a:pPr>
            <a:endParaRPr lang="en-US" sz="2800" b="1"/>
          </a:p>
          <a:p>
            <a:pPr marL="342900" indent="-342900">
              <a:spcBef>
                <a:spcPct val="20000"/>
              </a:spcBef>
              <a:buFontTx/>
              <a:buChar char="•"/>
            </a:pPr>
            <a:r>
              <a:rPr lang="en-US" sz="2800" b="1"/>
              <a:t>Inspirador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533400"/>
            <a:ext cx="8229600" cy="1143000"/>
          </a:xfrm>
        </p:spPr>
        <p:txBody>
          <a:bodyPr/>
          <a:lstStyle/>
          <a:p>
            <a:r>
              <a:rPr lang="es-ES_tradnl" sz="3200" b="1" dirty="0">
                <a:solidFill>
                  <a:srgbClr val="0070C0"/>
                </a:solidFill>
                <a:effectLst>
                  <a:outerShdw blurRad="38100" dist="38100" dir="2700000" algn="tl">
                    <a:srgbClr val="C0C0C0"/>
                  </a:outerShdw>
                </a:effectLst>
                <a:latin typeface="Calibri" pitchFamily="34" charset="0"/>
              </a:rPr>
              <a:t>Los Bautistas del Sur cooperan para sostener las misiones internacionales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28003" name="Rectangle 3"/>
          <p:cNvSpPr>
            <a:spLocks noGrp="1" noChangeArrowheads="1"/>
          </p:cNvSpPr>
          <p:nvPr>
            <p:ph type="body" idx="1"/>
          </p:nvPr>
        </p:nvSpPr>
        <p:spPr>
          <a:xfrm>
            <a:off x="838200" y="2027238"/>
            <a:ext cx="7848600" cy="4525962"/>
          </a:xfrm>
        </p:spPr>
        <p:txBody>
          <a:bodyPr/>
          <a:lstStyle/>
          <a:p>
            <a:pPr>
              <a:lnSpc>
                <a:spcPct val="90000"/>
              </a:lnSpc>
            </a:pPr>
            <a:r>
              <a:rPr lang="es-ES_tradnl" sz="2800" b="1" dirty="0">
                <a:solidFill>
                  <a:schemeClr val="tx1"/>
                </a:solidFill>
              </a:rPr>
              <a:t>Programa cooperativo</a:t>
            </a:r>
          </a:p>
          <a:p>
            <a:pPr>
              <a:lnSpc>
                <a:spcPct val="90000"/>
              </a:lnSpc>
              <a:buFontTx/>
              <a:buNone/>
            </a:pPr>
            <a:r>
              <a:rPr lang="es-ES_tradnl" sz="2400" b="1" dirty="0">
                <a:solidFill>
                  <a:schemeClr val="tx1"/>
                </a:solidFill>
              </a:rPr>
              <a:t>	(Sostiene esfuerzos misioneros internacionales, nacionales, estatales y locales; y </a:t>
            </a:r>
            <a:r>
              <a:rPr lang="es-ES_tradnl" sz="2400" b="1" dirty="0" smtClean="0">
                <a:solidFill>
                  <a:schemeClr val="tx1"/>
                </a:solidFill>
              </a:rPr>
              <a:t>seis </a:t>
            </a:r>
            <a:r>
              <a:rPr lang="es-ES_tradnl" sz="2400" b="1" dirty="0">
                <a:solidFill>
                  <a:schemeClr val="tx1"/>
                </a:solidFill>
              </a:rPr>
              <a:t>seminarios)</a:t>
            </a:r>
          </a:p>
          <a:p>
            <a:pPr>
              <a:lnSpc>
                <a:spcPct val="90000"/>
              </a:lnSpc>
              <a:buFontTx/>
              <a:buNone/>
            </a:pPr>
            <a:endParaRPr lang="es-ES_tradnl" sz="2800" b="1" dirty="0">
              <a:solidFill>
                <a:schemeClr val="tx1"/>
              </a:solidFill>
            </a:endParaRPr>
          </a:p>
          <a:p>
            <a:pPr>
              <a:lnSpc>
                <a:spcPct val="90000"/>
              </a:lnSpc>
            </a:pPr>
            <a:r>
              <a:rPr lang="es-ES_tradnl" sz="2800" b="1" dirty="0">
                <a:solidFill>
                  <a:schemeClr val="tx1"/>
                </a:solidFill>
              </a:rPr>
              <a:t>Ofrenda de Navidad </a:t>
            </a:r>
            <a:r>
              <a:rPr lang="es-ES_tradnl" sz="2800" b="1" dirty="0" err="1">
                <a:solidFill>
                  <a:schemeClr val="tx1"/>
                </a:solidFill>
              </a:rPr>
              <a:t>Lottie</a:t>
            </a:r>
            <a:r>
              <a:rPr lang="es-ES_tradnl" sz="2800" b="1" dirty="0">
                <a:solidFill>
                  <a:schemeClr val="tx1"/>
                </a:solidFill>
              </a:rPr>
              <a:t> </a:t>
            </a:r>
            <a:r>
              <a:rPr lang="es-ES_tradnl" sz="2800" b="1" dirty="0" err="1">
                <a:solidFill>
                  <a:schemeClr val="tx1"/>
                </a:solidFill>
              </a:rPr>
              <a:t>Moon</a:t>
            </a:r>
            <a:endParaRPr lang="es-ES_tradnl" sz="2800" b="1" dirty="0">
              <a:solidFill>
                <a:schemeClr val="tx1"/>
              </a:solidFill>
            </a:endParaRPr>
          </a:p>
          <a:p>
            <a:pPr>
              <a:lnSpc>
                <a:spcPct val="90000"/>
              </a:lnSpc>
              <a:buFontTx/>
              <a:buNone/>
            </a:pPr>
            <a:r>
              <a:rPr lang="es-ES_tradnl" sz="2800" b="1" dirty="0">
                <a:solidFill>
                  <a:schemeClr val="tx1"/>
                </a:solidFill>
              </a:rPr>
              <a:t>	</a:t>
            </a:r>
            <a:r>
              <a:rPr lang="es-ES_tradnl" sz="2400" b="1" dirty="0">
                <a:solidFill>
                  <a:schemeClr val="tx1"/>
                </a:solidFill>
              </a:rPr>
              <a:t>(Espec</a:t>
            </a:r>
            <a:r>
              <a:rPr lang="es-ES_tradnl" altLang="ja-JP" sz="2400" b="1" dirty="0">
                <a:solidFill>
                  <a:schemeClr val="tx1"/>
                </a:solidFill>
                <a:ea typeface="ＭＳ Ｐゴシック" charset="-128"/>
              </a:rPr>
              <a:t>íficamente para sostener las misiones internacionales</a:t>
            </a:r>
            <a:r>
              <a:rPr lang="es-ES_tradnl" sz="2400" b="1" dirty="0">
                <a:solidFill>
                  <a:schemeClr val="tx1"/>
                </a:solidFill>
              </a:rPr>
              <a:t>)</a:t>
            </a:r>
          </a:p>
          <a:p>
            <a:pPr>
              <a:lnSpc>
                <a:spcPct val="90000"/>
              </a:lnSpc>
              <a:buFontTx/>
              <a:buNone/>
            </a:pPr>
            <a:endParaRPr lang="es-ES_tradnl" b="1" dirty="0">
              <a:solidFill>
                <a:schemeClr val="tx1"/>
              </a:solidFill>
            </a:endParaRPr>
          </a:p>
          <a:p>
            <a:pPr>
              <a:lnSpc>
                <a:spcPct val="90000"/>
              </a:lnSpc>
              <a:buFontTx/>
              <a:buNone/>
            </a:pPr>
            <a:endParaRPr lang="es-ES_tradnl" b="1" dirty="0">
              <a:solidFill>
                <a:schemeClr val="tx1"/>
              </a:solidFill>
            </a:endParaRPr>
          </a:p>
        </p:txBody>
      </p:sp>
      <p:sp>
        <p:nvSpPr>
          <p:cNvPr id="128004" name="Rectangle 4"/>
          <p:cNvSpPr>
            <a:spLocks noChangeArrowheads="1"/>
          </p:cNvSpPr>
          <p:nvPr/>
        </p:nvSpPr>
        <p:spPr bwMode="auto">
          <a:xfrm>
            <a:off x="609600" y="1905000"/>
            <a:ext cx="7772400" cy="4114800"/>
          </a:xfrm>
          <a:prstGeom prst="rect">
            <a:avLst/>
          </a:prstGeom>
          <a:noFill/>
          <a:ln w="9525">
            <a:noFill/>
            <a:miter lim="800000"/>
            <a:headEnd/>
            <a:tailEnd/>
          </a:ln>
          <a:effectLst/>
        </p:spPr>
        <p:txBody>
          <a:bodyPr/>
          <a:lstStyle/>
          <a:p>
            <a:pPr marL="342900" indent="-342900">
              <a:spcBef>
                <a:spcPct val="20000"/>
              </a:spcBef>
              <a:buFontTx/>
              <a:buChar char="•"/>
            </a:pP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3810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Costos y sostenimiento</a:t>
            </a:r>
          </a:p>
        </p:txBody>
      </p:sp>
      <p:sp>
        <p:nvSpPr>
          <p:cNvPr id="132099"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32100" name="Rectangle 4"/>
          <p:cNvSpPr>
            <a:spLocks noChangeArrowheads="1"/>
          </p:cNvSpPr>
          <p:nvPr/>
        </p:nvSpPr>
        <p:spPr bwMode="auto">
          <a:xfrm>
            <a:off x="990600" y="1828800"/>
            <a:ext cx="76962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a:t>Considere los costos</a:t>
            </a:r>
          </a:p>
          <a:p>
            <a:pPr marL="342900" indent="-342900">
              <a:spcBef>
                <a:spcPct val="20000"/>
              </a:spcBef>
            </a:pPr>
            <a:endParaRPr lang="es-ES_tradnl" sz="2800" b="1"/>
          </a:p>
          <a:p>
            <a:pPr marL="342900" indent="-342900">
              <a:spcBef>
                <a:spcPct val="20000"/>
              </a:spcBef>
              <a:buFontTx/>
              <a:buChar char="•"/>
            </a:pPr>
            <a:r>
              <a:rPr lang="es-ES_tradnl" sz="2800" b="1"/>
              <a:t>Considere v</a:t>
            </a:r>
            <a:r>
              <a:rPr lang="es-ES_tradnl" altLang="ja-JP" sz="2800" b="1">
                <a:ea typeface="ＭＳ Ｐゴシック" charset="-128"/>
              </a:rPr>
              <a:t>ías de sostenimiento tales como miembros del equipo, iglesia, otros donantes</a:t>
            </a:r>
            <a:endParaRPr lang="en-US" sz="2800" b="1"/>
          </a:p>
          <a:p>
            <a:pPr marL="342900" indent="-342900">
              <a:spcBef>
                <a:spcPct val="20000"/>
              </a:spcBef>
            </a:pPr>
            <a:r>
              <a:rPr lang="en-US" sz="2800" b="1"/>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127125" y="1704975"/>
            <a:ext cx="6711950" cy="1098550"/>
          </a:xfrm>
          <a:prstGeom prst="rect">
            <a:avLst/>
          </a:prstGeom>
          <a:noFill/>
          <a:ln w="9525">
            <a:noFill/>
            <a:miter lim="800000"/>
            <a:headEnd/>
            <a:tailEnd/>
          </a:ln>
          <a:effectLst/>
        </p:spPr>
        <p:txBody>
          <a:bodyPr>
            <a:spAutoFit/>
          </a:bodyPr>
          <a:lstStyle/>
          <a:p>
            <a:pPr algn="ctr" eaLnBrk="0" hangingPunct="0"/>
            <a:endParaRPr lang="en-US" sz="6600"/>
          </a:p>
        </p:txBody>
      </p:sp>
      <p:sp>
        <p:nvSpPr>
          <p:cNvPr id="17411" name="Rectangle 3"/>
          <p:cNvSpPr>
            <a:spLocks noGrp="1" noChangeArrowheads="1"/>
          </p:cNvSpPr>
          <p:nvPr>
            <p:ph type="title"/>
          </p:nvPr>
        </p:nvSpPr>
        <p:spPr>
          <a:xfrm>
            <a:off x="838200" y="685800"/>
            <a:ext cx="77724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Cualidades de un buen l</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íder </a:t>
            </a:r>
            <a:r>
              <a:rPr lang="es-ES_tradnl" sz="4000" b="1" dirty="0">
                <a:effectLst>
                  <a:outerShdw blurRad="38100" dist="38100" dir="2700000" algn="tl">
                    <a:srgbClr val="C0C0C0"/>
                  </a:outerShdw>
                </a:effectLst>
                <a:latin typeface="Bradley Hand ITC" pitchFamily="66" charset="0"/>
              </a:rPr>
              <a:t/>
            </a:r>
            <a:br>
              <a:rPr lang="es-ES_tradnl" sz="4000" b="1" dirty="0">
                <a:effectLst>
                  <a:outerShdw blurRad="38100" dist="38100" dir="2700000" algn="tl">
                    <a:srgbClr val="C0C0C0"/>
                  </a:outerShdw>
                </a:effectLst>
                <a:latin typeface="Bradley Hand ITC" pitchFamily="66" charset="0"/>
              </a:rPr>
            </a:br>
            <a:endParaRPr lang="es-ES_tradnl" sz="4000" b="1" dirty="0">
              <a:latin typeface="Bradley Hand ITC" pitchFamily="66" charset="0"/>
            </a:endParaRPr>
          </a:p>
        </p:txBody>
      </p:sp>
      <p:sp>
        <p:nvSpPr>
          <p:cNvPr id="17412" name="Rectangle 4"/>
          <p:cNvSpPr>
            <a:spLocks noGrp="1" noChangeArrowheads="1"/>
          </p:cNvSpPr>
          <p:nvPr>
            <p:ph type="body" idx="1"/>
          </p:nvPr>
        </p:nvSpPr>
        <p:spPr>
          <a:xfrm>
            <a:off x="914400" y="1874838"/>
            <a:ext cx="7543800" cy="4221162"/>
          </a:xfrm>
        </p:spPr>
        <p:txBody>
          <a:bodyPr/>
          <a:lstStyle/>
          <a:p>
            <a:r>
              <a:rPr lang="es-ES_tradnl" b="1" dirty="0"/>
              <a:t>Madurez espiritual</a:t>
            </a:r>
          </a:p>
          <a:p>
            <a:r>
              <a:rPr lang="es-ES_tradnl" b="1" dirty="0"/>
              <a:t>Estabilidad emocional</a:t>
            </a:r>
          </a:p>
          <a:p>
            <a:r>
              <a:rPr lang="es-ES_tradnl" b="1" dirty="0"/>
              <a:t>Sensibilidad relacional</a:t>
            </a:r>
          </a:p>
          <a:p>
            <a:r>
              <a:rPr lang="es-ES_tradnl" b="1" dirty="0"/>
              <a:t>Capacidad organizacional</a:t>
            </a:r>
          </a:p>
          <a:p>
            <a:r>
              <a:rPr lang="es-ES_tradnl" b="1" dirty="0"/>
              <a:t>Integridad personal</a:t>
            </a:r>
          </a:p>
          <a:p>
            <a:r>
              <a:rPr lang="es-ES_tradnl" b="1" dirty="0"/>
              <a:t>Flexibilidad pr</a:t>
            </a:r>
            <a:r>
              <a:rPr lang="es-ES_tradnl" altLang="ja-JP" b="1" dirty="0">
                <a:ea typeface="ＭＳ Ｐゴシック" charset="-128"/>
              </a:rPr>
              <a:t>á</a:t>
            </a:r>
            <a:r>
              <a:rPr lang="es-ES_tradnl" b="1" dirty="0"/>
              <a:t>ctica</a:t>
            </a:r>
          </a:p>
          <a:p>
            <a:endParaRPr lang="es-ES_tradnl" b="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Cuotas de pago</a:t>
            </a:r>
          </a:p>
        </p:txBody>
      </p:sp>
      <p:sp>
        <p:nvSpPr>
          <p:cNvPr id="136195"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36196" name="Rectangle 4"/>
          <p:cNvSpPr>
            <a:spLocks noChangeArrowheads="1"/>
          </p:cNvSpPr>
          <p:nvPr/>
        </p:nvSpPr>
        <p:spPr bwMode="auto">
          <a:xfrm>
            <a:off x="990600" y="1828800"/>
            <a:ext cx="73152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a:t>Primer pago: dep</a:t>
            </a:r>
            <a:r>
              <a:rPr lang="es-ES_tradnl" altLang="ja-JP" sz="2800" b="1">
                <a:ea typeface="ＭＳ Ｐゴシック" charset="-128"/>
              </a:rPr>
              <a:t>ósito no reembolsable</a:t>
            </a:r>
            <a:endParaRPr lang="es-ES_tradnl" sz="2800" b="1"/>
          </a:p>
          <a:p>
            <a:pPr marL="342900" indent="-342900">
              <a:spcBef>
                <a:spcPct val="20000"/>
              </a:spcBef>
              <a:buFontTx/>
              <a:buChar char="•"/>
            </a:pPr>
            <a:endParaRPr lang="es-ES_tradnl" sz="2800" b="1"/>
          </a:p>
          <a:p>
            <a:pPr marL="342900" indent="-342900">
              <a:spcBef>
                <a:spcPct val="20000"/>
              </a:spcBef>
              <a:buFontTx/>
              <a:buChar char="•"/>
            </a:pPr>
            <a:r>
              <a:rPr lang="es-ES_tradnl" sz="2800" b="1"/>
              <a:t>Segundo pago: la mitad restante del costo del boleto </a:t>
            </a:r>
          </a:p>
          <a:p>
            <a:pPr marL="342900" indent="-342900">
              <a:spcBef>
                <a:spcPct val="20000"/>
              </a:spcBef>
              <a:buFontTx/>
              <a:buChar char="•"/>
            </a:pPr>
            <a:endParaRPr lang="es-ES_tradnl" sz="2800" b="1"/>
          </a:p>
          <a:p>
            <a:pPr marL="342900" indent="-342900">
              <a:spcBef>
                <a:spcPct val="20000"/>
              </a:spcBef>
              <a:buFontTx/>
              <a:buChar char="•"/>
            </a:pPr>
            <a:r>
              <a:rPr lang="es-ES_tradnl" sz="2800" b="1"/>
              <a:t>Pago final: balance restante del costo total del viaje</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304800"/>
            <a:ext cx="8229600" cy="12954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LECCI</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ÓN</a:t>
            </a:r>
            <a:r>
              <a:rPr lang="es-ES_tradnl" sz="4000" b="1" dirty="0">
                <a:solidFill>
                  <a:srgbClr val="0070C0"/>
                </a:solidFill>
                <a:effectLst>
                  <a:outerShdw blurRad="38100" dist="38100" dir="2700000" algn="tl">
                    <a:srgbClr val="C0C0C0"/>
                  </a:outerShdw>
                </a:effectLst>
                <a:latin typeface="Calibri" pitchFamily="34" charset="0"/>
              </a:rPr>
              <a:t> DIEZ</a:t>
            </a:r>
          </a:p>
        </p:txBody>
      </p:sp>
      <p:sp>
        <p:nvSpPr>
          <p:cNvPr id="138243" name="Rectangle 3"/>
          <p:cNvSpPr>
            <a:spLocks noChangeArrowheads="1"/>
          </p:cNvSpPr>
          <p:nvPr/>
        </p:nvSpPr>
        <p:spPr bwMode="auto">
          <a:xfrm>
            <a:off x="762000" y="1600200"/>
            <a:ext cx="7543800" cy="4114800"/>
          </a:xfrm>
          <a:prstGeom prst="rect">
            <a:avLst/>
          </a:prstGeom>
          <a:noFill/>
          <a:ln w="9525">
            <a:noFill/>
            <a:miter lim="800000"/>
            <a:headEnd/>
            <a:tailEnd/>
          </a:ln>
          <a:effectLst/>
        </p:spPr>
        <p:txBody>
          <a:bodyPr/>
          <a:lstStyle/>
          <a:p>
            <a:pPr marL="342900" indent="-342900" algn="ctr">
              <a:spcBef>
                <a:spcPct val="20000"/>
              </a:spcBef>
            </a:pPr>
            <a:r>
              <a:rPr lang="es-ES_tradnl" sz="3200" dirty="0"/>
              <a:t>							</a:t>
            </a:r>
          </a:p>
          <a:p>
            <a:pPr marL="342900" indent="-342900" algn="ctr">
              <a:spcBef>
                <a:spcPct val="20000"/>
              </a:spcBef>
            </a:pPr>
            <a:r>
              <a:rPr lang="es-ES_tradnl" sz="3200" b="1" dirty="0"/>
              <a:t>Planificar el viaje paso a paso</a:t>
            </a:r>
          </a:p>
          <a:p>
            <a:pPr marL="342900" indent="-342900" algn="ctr">
              <a:spcBef>
                <a:spcPct val="20000"/>
              </a:spcBef>
            </a:pPr>
            <a:endParaRPr lang="es-ES_tradnl" sz="3200" dirty="0"/>
          </a:p>
          <a:p>
            <a:pPr marL="342900" indent="-342900" algn="ctr">
              <a:spcBef>
                <a:spcPct val="20000"/>
              </a:spcBef>
            </a:pPr>
            <a:endParaRPr lang="es-ES_tradnl" dirty="0"/>
          </a:p>
          <a:p>
            <a:pPr marL="342900" indent="-342900" algn="ctr">
              <a:spcBef>
                <a:spcPct val="20000"/>
              </a:spcBef>
            </a:pPr>
            <a:r>
              <a:rPr lang="es-ES_tradnl" b="1" i="1" dirty="0"/>
              <a:t>“</a:t>
            </a:r>
            <a:r>
              <a:rPr lang="es-ES_tradnl" b="1" i="1" dirty="0">
                <a:solidFill>
                  <a:schemeClr val="tx2"/>
                </a:solidFill>
              </a:rPr>
              <a:t>Así que, hermanos míos amados, estad firmes y constantes, creciendo en la obra del Señor siempre, sabiendo que vuestro trabajo en el Señor no es en vano</a:t>
            </a:r>
            <a:r>
              <a:rPr lang="es-ES_tradnl" b="1" i="1" dirty="0"/>
              <a:t>”. 				               1 Corintios 15:58</a:t>
            </a:r>
            <a:endParaRPr lang="en-US" b="1" i="1"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4572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Paso 1: Encontrar la tarea</a:t>
            </a:r>
            <a:br>
              <a:rPr lang="es-ES_tradnl" sz="4000" b="1" dirty="0">
                <a:solidFill>
                  <a:srgbClr val="0070C0"/>
                </a:solidFill>
                <a:effectLst>
                  <a:outerShdw blurRad="38100" dist="38100" dir="2700000" algn="tl">
                    <a:srgbClr val="C0C0C0"/>
                  </a:outerShdw>
                </a:effectLst>
                <a:latin typeface="Calibri" pitchFamily="34" charset="0"/>
              </a:rPr>
            </a:br>
            <a:r>
              <a:rPr lang="es-ES_tradnl" sz="2800" b="1" dirty="0">
                <a:solidFill>
                  <a:srgbClr val="0070C0"/>
                </a:solidFill>
                <a:effectLst>
                  <a:outerShdw blurRad="38100" dist="38100" dir="2700000" algn="tl">
                    <a:srgbClr val="C0C0C0"/>
                  </a:outerShdw>
                </a:effectLst>
                <a:latin typeface="Calibri" pitchFamily="34" charset="0"/>
              </a:rPr>
              <a:t>Cronograma – 10-12 meses antes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40291" name="Rectangle 3"/>
          <p:cNvSpPr>
            <a:spLocks noGrp="1" noChangeArrowheads="1"/>
          </p:cNvSpPr>
          <p:nvPr>
            <p:ph type="body" idx="1"/>
          </p:nvPr>
        </p:nvSpPr>
        <p:spPr/>
        <p:txBody>
          <a:bodyPr/>
          <a:lstStyle/>
          <a:p>
            <a:endParaRPr lang="es-ES_tradnl" b="1">
              <a:solidFill>
                <a:schemeClr val="bg1"/>
              </a:solidFill>
            </a:endParaRPr>
          </a:p>
          <a:p>
            <a:endParaRPr lang="en-US" i="1"/>
          </a:p>
          <a:p>
            <a:pPr>
              <a:buFontTx/>
              <a:buNone/>
            </a:pPr>
            <a:endParaRPr lang="es-ES_tradnl" b="1">
              <a:solidFill>
                <a:schemeClr val="bg1"/>
              </a:solidFill>
            </a:endParaRPr>
          </a:p>
        </p:txBody>
      </p:sp>
      <p:sp>
        <p:nvSpPr>
          <p:cNvPr id="140292" name="Rectangle 4"/>
          <p:cNvSpPr>
            <a:spLocks noChangeArrowheads="1"/>
          </p:cNvSpPr>
          <p:nvPr/>
        </p:nvSpPr>
        <p:spPr bwMode="auto">
          <a:xfrm>
            <a:off x="914400" y="2057400"/>
            <a:ext cx="7315200" cy="35052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dirty="0"/>
              <a:t>Ore</a:t>
            </a:r>
          </a:p>
          <a:p>
            <a:pPr marL="342900" indent="-342900">
              <a:spcBef>
                <a:spcPct val="20000"/>
              </a:spcBef>
              <a:buFontTx/>
              <a:buChar char="•"/>
            </a:pPr>
            <a:r>
              <a:rPr lang="es-ES_tradnl" sz="2800" b="1" dirty="0"/>
              <a:t>Determine intereses del equipo/iglesia</a:t>
            </a:r>
          </a:p>
          <a:p>
            <a:pPr marL="342900" indent="-342900">
              <a:spcBef>
                <a:spcPct val="20000"/>
              </a:spcBef>
              <a:buFontTx/>
              <a:buChar char="•"/>
            </a:pPr>
            <a:r>
              <a:rPr lang="es-ES_tradnl" sz="2800" b="1" dirty="0"/>
              <a:t>Busque una tarea (</a:t>
            </a:r>
            <a:r>
              <a:rPr lang="es-ES_tradnl" sz="2800" b="1" dirty="0" smtClean="0"/>
              <a:t>imb.org/</a:t>
            </a:r>
            <a:r>
              <a:rPr lang="es-ES_tradnl" sz="2800" b="1" dirty="0" err="1" smtClean="0"/>
              <a:t>volunteers</a:t>
            </a:r>
            <a:r>
              <a:rPr lang="es-ES_tradnl" sz="2800" b="1" dirty="0" smtClean="0"/>
              <a:t>)</a:t>
            </a:r>
            <a:endParaRPr lang="es-ES_tradnl" sz="2800" b="1" dirty="0"/>
          </a:p>
          <a:p>
            <a:pPr marL="342900" indent="-342900">
              <a:spcBef>
                <a:spcPct val="20000"/>
              </a:spcBef>
              <a:buFontTx/>
              <a:buChar char="•"/>
            </a:pPr>
            <a:r>
              <a:rPr lang="es-ES_tradnl" sz="2800" b="1" dirty="0"/>
              <a:t>Acepte la tarea misionera</a:t>
            </a:r>
          </a:p>
          <a:p>
            <a:pPr marL="342900" indent="-342900">
              <a:spcBef>
                <a:spcPct val="20000"/>
              </a:spcBef>
              <a:buFontTx/>
              <a:buChar char="•"/>
            </a:pPr>
            <a:r>
              <a:rPr lang="es-ES_tradnl" sz="2800" b="1" dirty="0"/>
              <a:t>Llene el formulario “Solicitud </a:t>
            </a:r>
            <a:r>
              <a:rPr lang="es-ES_tradnl" altLang="ja-JP" sz="2800" b="1" dirty="0">
                <a:ea typeface="ＭＳ Ｐゴシック" charset="-128"/>
              </a:rPr>
              <a:t>para voluntarios</a:t>
            </a:r>
            <a:r>
              <a:rPr lang="es-ES_tradnl" sz="2800" b="1" dirty="0"/>
              <a:t>, </a:t>
            </a:r>
            <a:r>
              <a:rPr lang="es-ES_tradnl" sz="2800" b="1" dirty="0" smtClean="0"/>
              <a:t>parte </a:t>
            </a:r>
            <a:r>
              <a:rPr lang="es-ES_tradnl" sz="2800" b="1" dirty="0"/>
              <a:t>1</a:t>
            </a:r>
            <a:r>
              <a:rPr lang="es-ES_tradnl" sz="2800" b="1" dirty="0" smtClean="0"/>
              <a:t>”</a:t>
            </a:r>
            <a:endParaRPr lang="es-ES_tradnl"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5334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Paso 2: Seleccionar el equipo</a:t>
            </a:r>
            <a:br>
              <a:rPr lang="es-ES_tradnl" sz="4000" b="1" dirty="0">
                <a:solidFill>
                  <a:srgbClr val="0070C0"/>
                </a:solidFill>
                <a:effectLst>
                  <a:outerShdw blurRad="38100" dist="38100" dir="2700000" algn="tl">
                    <a:srgbClr val="C0C0C0"/>
                  </a:outerShdw>
                </a:effectLst>
                <a:latin typeface="Calibri" pitchFamily="34" charset="0"/>
              </a:rPr>
            </a:br>
            <a:r>
              <a:rPr lang="es-ES_tradnl" sz="2800" b="1" dirty="0">
                <a:solidFill>
                  <a:srgbClr val="0070C0"/>
                </a:solidFill>
                <a:effectLst>
                  <a:outerShdw blurRad="38100" dist="38100" dir="2700000" algn="tl">
                    <a:srgbClr val="C0C0C0"/>
                  </a:outerShdw>
                </a:effectLst>
                <a:latin typeface="Calibri" pitchFamily="34" charset="0"/>
              </a:rPr>
              <a:t>Cronograma – 6 meses antes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42339"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42340" name="Rectangle 4"/>
          <p:cNvSpPr>
            <a:spLocks noChangeArrowheads="1"/>
          </p:cNvSpPr>
          <p:nvPr/>
        </p:nvSpPr>
        <p:spPr bwMode="auto">
          <a:xfrm>
            <a:off x="990600" y="2286000"/>
            <a:ext cx="7315200" cy="35814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dirty="0"/>
              <a:t>Escoja al equipo de selecci</a:t>
            </a:r>
            <a:r>
              <a:rPr lang="es-ES_tradnl" altLang="ja-JP" sz="2800" b="1" dirty="0">
                <a:ea typeface="ＭＳ Ｐゴシック" charset="-128"/>
              </a:rPr>
              <a:t>ón</a:t>
            </a:r>
            <a:endParaRPr lang="es-ES_tradnl" sz="2800" b="1" dirty="0"/>
          </a:p>
          <a:p>
            <a:pPr marL="342900" indent="-342900">
              <a:spcBef>
                <a:spcPct val="20000"/>
              </a:spcBef>
              <a:buFontTx/>
              <a:buChar char="•"/>
            </a:pPr>
            <a:r>
              <a:rPr lang="es-ES_tradnl" sz="2800" b="1" dirty="0"/>
              <a:t>Promueva el viaje misionero</a:t>
            </a:r>
          </a:p>
          <a:p>
            <a:pPr marL="342900" indent="-342900">
              <a:spcBef>
                <a:spcPct val="20000"/>
              </a:spcBef>
              <a:buFontTx/>
              <a:buChar char="•"/>
            </a:pPr>
            <a:r>
              <a:rPr lang="es-ES_tradnl" sz="2800" b="1" dirty="0"/>
              <a:t>Ore a lo largo de  proceso</a:t>
            </a:r>
          </a:p>
          <a:p>
            <a:pPr marL="342900" indent="-342900">
              <a:spcBef>
                <a:spcPct val="20000"/>
              </a:spcBef>
              <a:buFontTx/>
              <a:buChar char="•"/>
            </a:pPr>
            <a:r>
              <a:rPr lang="es-ES_tradnl" sz="2800" b="1" dirty="0"/>
              <a:t>Comience el proceso de </a:t>
            </a:r>
            <a:r>
              <a:rPr lang="es-ES_tradnl" sz="2800" b="1" dirty="0" smtClean="0"/>
              <a:t>solicitudes y entrevistas</a:t>
            </a:r>
            <a:endParaRPr lang="es-ES_tradnl" sz="2800" b="1" dirty="0"/>
          </a:p>
          <a:p>
            <a:pPr marL="342900" indent="-342900">
              <a:spcBef>
                <a:spcPct val="20000"/>
              </a:spcBef>
              <a:buFontTx/>
              <a:buChar char="•"/>
            </a:pPr>
            <a:r>
              <a:rPr lang="es-ES_tradnl" sz="2800" b="1" dirty="0"/>
              <a:t>Tenga planeado </a:t>
            </a:r>
            <a:r>
              <a:rPr lang="es-ES_tradnl" sz="2800" b="1" dirty="0" smtClean="0"/>
              <a:t>c</a:t>
            </a:r>
            <a:r>
              <a:rPr lang="es-ES_tradnl" altLang="ja-JP" sz="2800" b="1" dirty="0" smtClean="0">
                <a:ea typeface="ＭＳ Ｐゴシック" charset="-128"/>
              </a:rPr>
              <a:t>ómo </a:t>
            </a:r>
            <a:r>
              <a:rPr lang="es-ES_tradnl" sz="2800" b="1" dirty="0" smtClean="0"/>
              <a:t>decir </a:t>
            </a:r>
            <a:r>
              <a:rPr lang="es-ES_tradnl" sz="2800" b="1" dirty="0"/>
              <a:t>“no”</a:t>
            </a: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457200"/>
            <a:ext cx="91440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Paso 3: Viaje, comida</a:t>
            </a:r>
            <a:r>
              <a:rPr lang="es-ES_tradnl" altLang="ja-JP" sz="3600" b="1" dirty="0">
                <a:solidFill>
                  <a:srgbClr val="0070C0"/>
                </a:solidFill>
                <a:effectLst>
                  <a:outerShdw blurRad="38100" dist="38100" dir="2700000" algn="tl">
                    <a:srgbClr val="C0C0C0"/>
                  </a:outerShdw>
                </a:effectLst>
                <a:latin typeface="Calibri" pitchFamily="34" charset="0"/>
                <a:ea typeface="ＭＳ Ｐゴシック" charset="-128"/>
              </a:rPr>
              <a:t>, alojamiento</a:t>
            </a:r>
            <a:r>
              <a:rPr lang="es-ES_tradnl" sz="4000" b="1" dirty="0">
                <a:solidFill>
                  <a:srgbClr val="0070C0"/>
                </a:solidFill>
                <a:effectLst>
                  <a:outerShdw blurRad="38100" dist="38100" dir="2700000" algn="tl">
                    <a:srgbClr val="C0C0C0"/>
                  </a:outerShdw>
                </a:effectLst>
                <a:latin typeface="Calibri" pitchFamily="34" charset="0"/>
              </a:rPr>
              <a:t/>
            </a:r>
            <a:br>
              <a:rPr lang="es-ES_tradnl" sz="4000" b="1" dirty="0">
                <a:solidFill>
                  <a:srgbClr val="0070C0"/>
                </a:solidFill>
                <a:effectLst>
                  <a:outerShdw blurRad="38100" dist="38100" dir="2700000" algn="tl">
                    <a:srgbClr val="C0C0C0"/>
                  </a:outerShdw>
                </a:effectLst>
                <a:latin typeface="Calibri" pitchFamily="34" charset="0"/>
              </a:rPr>
            </a:br>
            <a:r>
              <a:rPr lang="es-ES_tradnl" sz="2800" b="1" dirty="0">
                <a:solidFill>
                  <a:srgbClr val="0070C0"/>
                </a:solidFill>
                <a:effectLst>
                  <a:outerShdw blurRad="38100" dist="38100" dir="2700000" algn="tl">
                    <a:srgbClr val="C0C0C0"/>
                  </a:outerShdw>
                </a:effectLst>
                <a:latin typeface="Calibri" pitchFamily="34" charset="0"/>
              </a:rPr>
              <a:t>Cronograma – 6 meses antes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44387"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44388" name="Rectangle 4"/>
          <p:cNvSpPr>
            <a:spLocks noChangeArrowheads="1"/>
          </p:cNvSpPr>
          <p:nvPr/>
        </p:nvSpPr>
        <p:spPr bwMode="auto">
          <a:xfrm>
            <a:off x="1066800" y="1752600"/>
            <a:ext cx="73152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a:t>Investigue sobre pasaportes, visas, vacunas, etc., y fije fechas l</a:t>
            </a:r>
            <a:r>
              <a:rPr lang="es-ES_tradnl" altLang="ja-JP" sz="2800" b="1">
                <a:ea typeface="ＭＳ Ｐゴシック" charset="-128"/>
              </a:rPr>
              <a:t>ímite</a:t>
            </a:r>
            <a:endParaRPr lang="es-ES_tradnl" sz="2800" b="1"/>
          </a:p>
          <a:p>
            <a:pPr marL="342900" indent="-342900">
              <a:spcBef>
                <a:spcPct val="20000"/>
              </a:spcBef>
              <a:buFontTx/>
              <a:buChar char="•"/>
            </a:pPr>
            <a:r>
              <a:rPr lang="es-ES_tradnl" sz="2800" b="1"/>
              <a:t>Trabaje con agente de viajes y personal en el campo</a:t>
            </a:r>
          </a:p>
          <a:p>
            <a:pPr marL="342900" indent="-342900">
              <a:spcBef>
                <a:spcPct val="20000"/>
              </a:spcBef>
              <a:buFontTx/>
              <a:buChar char="•"/>
            </a:pPr>
            <a:r>
              <a:rPr lang="es-ES_tradnl" sz="2800" b="1"/>
              <a:t>Analice los costos y cuotas de pago</a:t>
            </a:r>
          </a:p>
          <a:p>
            <a:pPr marL="342900" indent="-342900">
              <a:spcBef>
                <a:spcPct val="20000"/>
              </a:spcBef>
              <a:buFontTx/>
              <a:buChar char="•"/>
            </a:pPr>
            <a:r>
              <a:rPr lang="es-ES_tradnl" sz="2800" b="1"/>
              <a:t>Haga reservaciones</a:t>
            </a:r>
          </a:p>
          <a:p>
            <a:pPr marL="342900" indent="-342900">
              <a:spcBef>
                <a:spcPct val="20000"/>
              </a:spcBef>
              <a:buFontTx/>
              <a:buChar char="•"/>
            </a:pPr>
            <a:r>
              <a:rPr lang="es-ES_tradnl" sz="2800" b="1"/>
              <a:t>Incentive la responsabilidad en los miembros del equipo</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3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3810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Paso 4: Entrenar al equipo</a:t>
            </a:r>
            <a:br>
              <a:rPr lang="es-ES_tradnl" sz="4000" b="1" dirty="0">
                <a:solidFill>
                  <a:srgbClr val="0070C0"/>
                </a:solidFill>
                <a:effectLst>
                  <a:outerShdw blurRad="38100" dist="38100" dir="2700000" algn="tl">
                    <a:srgbClr val="C0C0C0"/>
                  </a:outerShdw>
                </a:effectLst>
                <a:latin typeface="Calibri" pitchFamily="34" charset="0"/>
              </a:rPr>
            </a:br>
            <a:r>
              <a:rPr lang="es-ES_tradnl" sz="2800" b="1" dirty="0">
                <a:solidFill>
                  <a:srgbClr val="0070C0"/>
                </a:solidFill>
                <a:effectLst>
                  <a:outerShdw blurRad="38100" dist="38100" dir="2700000" algn="tl">
                    <a:srgbClr val="C0C0C0"/>
                  </a:outerShdw>
                </a:effectLst>
                <a:latin typeface="Calibri" pitchFamily="34" charset="0"/>
              </a:rPr>
              <a:t>Cronograma – Comience 4 meses antes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46435" name="Rectangle 3"/>
          <p:cNvSpPr>
            <a:spLocks noGrp="1" noChangeArrowheads="1"/>
          </p:cNvSpPr>
          <p:nvPr>
            <p:ph type="body" idx="1"/>
          </p:nvPr>
        </p:nvSpPr>
        <p:spPr/>
        <p:txBody>
          <a:bodyPr/>
          <a:lstStyle/>
          <a:p>
            <a:endParaRPr lang="es-ES_tradnl" b="1" dirty="0">
              <a:solidFill>
                <a:schemeClr val="bg1"/>
              </a:solidFill>
            </a:endParaRPr>
          </a:p>
          <a:p>
            <a:pPr>
              <a:buFontTx/>
              <a:buNone/>
            </a:pPr>
            <a:endParaRPr lang="es-ES_tradnl" b="1" dirty="0">
              <a:solidFill>
                <a:schemeClr val="bg1"/>
              </a:solidFill>
            </a:endParaRPr>
          </a:p>
        </p:txBody>
      </p:sp>
      <p:sp>
        <p:nvSpPr>
          <p:cNvPr id="146436" name="Rectangle 4"/>
          <p:cNvSpPr>
            <a:spLocks noChangeArrowheads="1"/>
          </p:cNvSpPr>
          <p:nvPr/>
        </p:nvSpPr>
        <p:spPr bwMode="auto">
          <a:xfrm>
            <a:off x="990600" y="1828800"/>
            <a:ext cx="73152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400" b="1" dirty="0"/>
              <a:t>Reserve el local y el equipo para las reuniones</a:t>
            </a:r>
          </a:p>
          <a:p>
            <a:pPr marL="342900" indent="-342900">
              <a:spcBef>
                <a:spcPct val="20000"/>
              </a:spcBef>
              <a:buFontTx/>
              <a:buChar char="•"/>
            </a:pPr>
            <a:r>
              <a:rPr lang="es-ES_tradnl" sz="2400" b="1" dirty="0" smtClean="0"/>
              <a:t>Familiarícese </a:t>
            </a:r>
            <a:r>
              <a:rPr lang="es-ES_tradnl" sz="2400" b="1" dirty="0"/>
              <a:t>con el material </a:t>
            </a:r>
            <a:r>
              <a:rPr lang="es-ES_tradnl" sz="2400" b="1" i="1" dirty="0" smtClean="0"/>
              <a:t>Primeros pasos: Adiestramiento para equipos misioneros</a:t>
            </a:r>
            <a:endParaRPr lang="es-ES_tradnl" sz="2400" b="1" i="1" dirty="0"/>
          </a:p>
          <a:p>
            <a:pPr marL="342900" indent="-342900">
              <a:spcBef>
                <a:spcPct val="20000"/>
              </a:spcBef>
              <a:buFontTx/>
              <a:buChar char="•"/>
            </a:pPr>
            <a:r>
              <a:rPr lang="es-ES_tradnl" sz="2400" b="1" dirty="0"/>
              <a:t>Recopile datos de miembros del equipo</a:t>
            </a:r>
          </a:p>
          <a:p>
            <a:pPr marL="342900" indent="-342900">
              <a:spcBef>
                <a:spcPct val="20000"/>
              </a:spcBef>
              <a:buFontTx/>
              <a:buChar char="•"/>
            </a:pPr>
            <a:r>
              <a:rPr lang="es-ES_tradnl" sz="2400" b="1" dirty="0" smtClean="0"/>
              <a:t>Programa </a:t>
            </a:r>
            <a:r>
              <a:rPr lang="es-ES_tradnl" sz="2400" b="1" dirty="0"/>
              <a:t>las reuniones del equipo</a:t>
            </a:r>
          </a:p>
          <a:p>
            <a:pPr marL="342900" indent="-342900">
              <a:spcBef>
                <a:spcPct val="20000"/>
              </a:spcBef>
              <a:buFontTx/>
              <a:buChar char="•"/>
            </a:pPr>
            <a:r>
              <a:rPr lang="es-ES_tradnl" sz="2400" b="1" dirty="0" smtClean="0"/>
              <a:t>Prepare las actividades para el entrenamiento</a:t>
            </a:r>
            <a:endParaRPr lang="es-ES_tradnl" sz="2400" b="1" dirty="0"/>
          </a:p>
          <a:p>
            <a:pPr marL="342900" indent="-342900">
              <a:spcBef>
                <a:spcPct val="20000"/>
              </a:spcBef>
              <a:buFontTx/>
              <a:buChar char="•"/>
            </a:pPr>
            <a:r>
              <a:rPr lang="es-ES_tradnl" sz="2400" b="1" dirty="0"/>
              <a:t>Delegue responsabilidades</a:t>
            </a:r>
            <a:endParaRPr lang="en-US" sz="2400" b="1" dirty="0"/>
          </a:p>
          <a:p>
            <a:pPr marL="342900" indent="-342900">
              <a:spcBef>
                <a:spcPct val="20000"/>
              </a:spcBef>
              <a:buFontTx/>
              <a:buChar char="•"/>
            </a:pPr>
            <a:endParaRPr lang="en-US"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4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4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4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4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4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810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Paso 5: Planifique el horario</a:t>
            </a:r>
            <a:br>
              <a:rPr lang="es-ES_tradnl" sz="4000" b="1" dirty="0">
                <a:solidFill>
                  <a:srgbClr val="0070C0"/>
                </a:solidFill>
                <a:effectLst>
                  <a:outerShdw blurRad="38100" dist="38100" dir="2700000" algn="tl">
                    <a:srgbClr val="C0C0C0"/>
                  </a:outerShdw>
                </a:effectLst>
                <a:latin typeface="Calibri" pitchFamily="34" charset="0"/>
              </a:rPr>
            </a:br>
            <a:r>
              <a:rPr lang="es-ES_tradnl" sz="2800" b="1" dirty="0">
                <a:solidFill>
                  <a:srgbClr val="0070C0"/>
                </a:solidFill>
                <a:effectLst>
                  <a:outerShdw blurRad="38100" dist="38100" dir="2700000" algn="tl">
                    <a:srgbClr val="C0C0C0"/>
                  </a:outerShdw>
                </a:effectLst>
                <a:latin typeface="Calibri" pitchFamily="34" charset="0"/>
              </a:rPr>
              <a:t>Cronograma – 8 semanas antes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48483" name="Rectangle 3"/>
          <p:cNvSpPr>
            <a:spLocks noGrp="1" noChangeArrowheads="1"/>
          </p:cNvSpPr>
          <p:nvPr>
            <p:ph type="body" idx="1"/>
          </p:nvPr>
        </p:nvSpPr>
        <p:spPr/>
        <p:txBody>
          <a:bodyPr/>
          <a:lstStyle/>
          <a:p>
            <a:endParaRPr lang="es-ES_tradnl" b="1" dirty="0">
              <a:solidFill>
                <a:schemeClr val="bg1"/>
              </a:solidFill>
            </a:endParaRPr>
          </a:p>
          <a:p>
            <a:pPr>
              <a:buFontTx/>
              <a:buNone/>
            </a:pPr>
            <a:endParaRPr lang="es-ES_tradnl" b="1" dirty="0">
              <a:solidFill>
                <a:schemeClr val="bg1"/>
              </a:solidFill>
            </a:endParaRPr>
          </a:p>
        </p:txBody>
      </p:sp>
      <p:sp>
        <p:nvSpPr>
          <p:cNvPr id="148484" name="Rectangle 4"/>
          <p:cNvSpPr>
            <a:spLocks noChangeArrowheads="1"/>
          </p:cNvSpPr>
          <p:nvPr/>
        </p:nvSpPr>
        <p:spPr bwMode="auto">
          <a:xfrm>
            <a:off x="1066800" y="1828800"/>
            <a:ext cx="72390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dirty="0"/>
              <a:t>Orientaci</a:t>
            </a:r>
            <a:r>
              <a:rPr lang="es-ES_tradnl" altLang="ja-JP" sz="2800" b="1" dirty="0">
                <a:ea typeface="ＭＳ Ｐゴシック" charset="-128"/>
              </a:rPr>
              <a:t>ón del equipo</a:t>
            </a:r>
            <a:endParaRPr lang="es-ES_tradnl" sz="2800" b="1" dirty="0"/>
          </a:p>
          <a:p>
            <a:pPr marL="342900" indent="-342900">
              <a:spcBef>
                <a:spcPct val="20000"/>
              </a:spcBef>
              <a:buFontTx/>
              <a:buChar char="•"/>
            </a:pPr>
            <a:r>
              <a:rPr lang="es-ES_tradnl" sz="2800" b="1" dirty="0"/>
              <a:t>Actividades diarias</a:t>
            </a:r>
          </a:p>
          <a:p>
            <a:pPr marL="342900" indent="-342900">
              <a:spcBef>
                <a:spcPct val="20000"/>
              </a:spcBef>
              <a:buFontTx/>
              <a:buChar char="•"/>
            </a:pPr>
            <a:r>
              <a:rPr lang="es-ES_tradnl" sz="2800" b="1" dirty="0"/>
              <a:t>Tiempo devocional del equipo</a:t>
            </a:r>
          </a:p>
          <a:p>
            <a:pPr marL="342900" indent="-342900">
              <a:spcBef>
                <a:spcPct val="20000"/>
              </a:spcBef>
              <a:buFontTx/>
              <a:buChar char="•"/>
            </a:pPr>
            <a:r>
              <a:rPr lang="es-ES_tradnl" sz="2800" b="1" dirty="0"/>
              <a:t>Reuni</a:t>
            </a:r>
            <a:r>
              <a:rPr lang="es-ES_tradnl" altLang="ja-JP" sz="2800" b="1" dirty="0">
                <a:ea typeface="ＭＳ Ｐゴシック" charset="-128"/>
              </a:rPr>
              <a:t>ones y hora de regreso </a:t>
            </a:r>
          </a:p>
          <a:p>
            <a:pPr marL="342900" indent="-342900">
              <a:spcBef>
                <a:spcPct val="20000"/>
              </a:spcBef>
              <a:buFontTx/>
              <a:buChar char="•"/>
            </a:pPr>
            <a:r>
              <a:rPr lang="es-ES_tradnl" altLang="ja-JP" sz="2800" b="1" dirty="0">
                <a:ea typeface="ＭＳ Ｐゴシック" charset="-128"/>
              </a:rPr>
              <a:t>Comidas</a:t>
            </a:r>
            <a:endParaRPr lang="es-ES_tradnl" sz="2800" b="1" dirty="0"/>
          </a:p>
          <a:p>
            <a:pPr marL="342900" indent="-342900">
              <a:spcBef>
                <a:spcPct val="20000"/>
              </a:spcBef>
              <a:buFontTx/>
              <a:buChar char="•"/>
            </a:pPr>
            <a:r>
              <a:rPr lang="es-ES_tradnl" sz="2800" b="1" dirty="0"/>
              <a:t>Descanso</a:t>
            </a:r>
          </a:p>
          <a:p>
            <a:pPr marL="342900" indent="-342900">
              <a:spcBef>
                <a:spcPct val="20000"/>
              </a:spcBef>
              <a:buFontTx/>
              <a:buChar char="•"/>
            </a:pPr>
            <a:r>
              <a:rPr lang="es-ES_tradnl" sz="2800" b="1" dirty="0" smtClean="0"/>
              <a:t>Tiempo de retrospección</a:t>
            </a:r>
            <a:endParaRPr lang="es-ES_tradnl" sz="2800" b="1" dirty="0"/>
          </a:p>
          <a:p>
            <a:pPr marL="342900" indent="-342900">
              <a:spcBef>
                <a:spcPct val="20000"/>
              </a:spcBef>
              <a:buFontTx/>
              <a:buChar char="•"/>
            </a:pPr>
            <a:r>
              <a:rPr lang="es-ES_tradnl" sz="2800" b="1" dirty="0"/>
              <a:t>Recreaci</a:t>
            </a:r>
            <a:r>
              <a:rPr lang="es-ES_tradnl" altLang="ja-JP" sz="2800" b="1" dirty="0">
                <a:ea typeface="ＭＳ Ｐゴシック" charset="-128"/>
              </a:rPr>
              <a:t>ón</a:t>
            </a: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4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4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4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84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3810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Paso 6: Plan para el dinero</a:t>
            </a:r>
            <a:br>
              <a:rPr lang="es-ES_tradnl" sz="4000" b="1" dirty="0">
                <a:solidFill>
                  <a:srgbClr val="0070C0"/>
                </a:solidFill>
                <a:effectLst>
                  <a:outerShdw blurRad="38100" dist="38100" dir="2700000" algn="tl">
                    <a:srgbClr val="C0C0C0"/>
                  </a:outerShdw>
                </a:effectLst>
                <a:latin typeface="Calibri" pitchFamily="34" charset="0"/>
              </a:rPr>
            </a:br>
            <a:r>
              <a:rPr lang="es-ES_tradnl" sz="2800" b="1" dirty="0">
                <a:solidFill>
                  <a:srgbClr val="0070C0"/>
                </a:solidFill>
                <a:effectLst>
                  <a:outerShdw blurRad="38100" dist="38100" dir="2700000" algn="tl">
                    <a:srgbClr val="C0C0C0"/>
                  </a:outerShdw>
                </a:effectLst>
                <a:latin typeface="Calibri" pitchFamily="34" charset="0"/>
              </a:rPr>
              <a:t>Cronograma – 8 semanas antes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50531" name="Rectangle 3"/>
          <p:cNvSpPr>
            <a:spLocks noGrp="1" noChangeArrowheads="1"/>
          </p:cNvSpPr>
          <p:nvPr>
            <p:ph type="body" idx="1"/>
          </p:nvPr>
        </p:nvSpPr>
        <p:spPr>
          <a:xfrm>
            <a:off x="914400" y="1600200"/>
            <a:ext cx="7772400" cy="4525963"/>
          </a:xfrm>
        </p:spPr>
        <p:txBody>
          <a:bodyPr/>
          <a:lstStyle/>
          <a:p>
            <a:r>
              <a:rPr lang="es-ES_tradnl" b="1">
                <a:solidFill>
                  <a:schemeClr val="tx1"/>
                </a:solidFill>
              </a:rPr>
              <a:t>Consulte con el personal en el campo</a:t>
            </a:r>
          </a:p>
          <a:p>
            <a:r>
              <a:rPr lang="es-ES_tradnl" b="1">
                <a:solidFill>
                  <a:schemeClr val="tx1"/>
                </a:solidFill>
              </a:rPr>
              <a:t>Asigne un tesorero en el equipo</a:t>
            </a:r>
          </a:p>
          <a:p>
            <a:r>
              <a:rPr lang="es-ES_tradnl" b="1">
                <a:solidFill>
                  <a:schemeClr val="tx1"/>
                </a:solidFill>
              </a:rPr>
              <a:t>No muestre grandes cantidades de efectivo</a:t>
            </a:r>
          </a:p>
          <a:p>
            <a:r>
              <a:rPr lang="es-ES_tradnl" b="1">
                <a:solidFill>
                  <a:schemeClr val="tx1"/>
                </a:solidFill>
              </a:rPr>
              <a:t>Tenga fondos para emergencias</a:t>
            </a:r>
          </a:p>
          <a:p>
            <a:r>
              <a:rPr lang="es-ES_tradnl" b="1">
                <a:solidFill>
                  <a:schemeClr val="tx1"/>
                </a:solidFill>
              </a:rPr>
              <a:t>Mantenga dinero consigo</a:t>
            </a:r>
          </a:p>
          <a:p>
            <a:pPr>
              <a:buFontTx/>
              <a:buNone/>
            </a:pPr>
            <a:endParaRPr lang="es-ES_tradnl" b="1">
              <a:solidFill>
                <a:schemeClr val="tx1"/>
              </a:solidFill>
            </a:endParaRPr>
          </a:p>
        </p:txBody>
      </p:sp>
      <p:sp>
        <p:nvSpPr>
          <p:cNvPr id="150532" name="Rectangle 4"/>
          <p:cNvSpPr>
            <a:spLocks noChangeArrowheads="1"/>
          </p:cNvSpPr>
          <p:nvPr/>
        </p:nvSpPr>
        <p:spPr bwMode="auto">
          <a:xfrm>
            <a:off x="533400" y="1676400"/>
            <a:ext cx="7772400" cy="4267200"/>
          </a:xfrm>
          <a:prstGeom prst="rect">
            <a:avLst/>
          </a:prstGeom>
          <a:noFill/>
          <a:ln w="9525">
            <a:noFill/>
            <a:miter lim="800000"/>
            <a:headEnd/>
            <a:tailEnd/>
          </a:ln>
          <a:effectLst/>
        </p:spPr>
        <p:txBody>
          <a:bodyPr/>
          <a:lstStyle/>
          <a:p>
            <a:pPr marL="342900" indent="-342900">
              <a:spcBef>
                <a:spcPct val="20000"/>
              </a:spcBef>
              <a:buFontTx/>
              <a:buChar char="•"/>
            </a:pPr>
            <a:endParaRPr lang="en-US" sz="2800" b="1">
              <a:solidFill>
                <a:schemeClr val="bg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609600"/>
            <a:ext cx="9144000" cy="1524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Paso 7: </a:t>
            </a:r>
            <a:r>
              <a:rPr lang="es-ES_tradnl" sz="4000" b="1" dirty="0" smtClean="0">
                <a:solidFill>
                  <a:srgbClr val="0070C0"/>
                </a:solidFill>
                <a:effectLst>
                  <a:outerShdw blurRad="38100" dist="38100" dir="2700000" algn="tl">
                    <a:srgbClr val="C0C0C0"/>
                  </a:outerShdw>
                </a:effectLst>
                <a:latin typeface="Calibri" pitchFamily="34" charset="0"/>
              </a:rPr>
              <a:t>Socios </a:t>
            </a:r>
            <a:r>
              <a:rPr lang="es-ES_tradnl" sz="4000" b="1" dirty="0">
                <a:solidFill>
                  <a:srgbClr val="0070C0"/>
                </a:solidFill>
                <a:effectLst>
                  <a:outerShdw blurRad="38100" dist="38100" dir="2700000" algn="tl">
                    <a:srgbClr val="C0C0C0"/>
                  </a:outerShdw>
                </a:effectLst>
                <a:latin typeface="Calibri" pitchFamily="34" charset="0"/>
              </a:rPr>
              <a:t>de  </a:t>
            </a:r>
            <a:r>
              <a:rPr lang="es-ES_tradnl" sz="4000" b="1" dirty="0" smtClean="0">
                <a:solidFill>
                  <a:srgbClr val="0070C0"/>
                </a:solidFill>
                <a:effectLst>
                  <a:outerShdw blurRad="38100" dist="38100" dir="2700000" algn="tl">
                    <a:srgbClr val="C0C0C0"/>
                  </a:outerShdw>
                </a:effectLst>
                <a:latin typeface="Calibri" pitchFamily="34" charset="0"/>
              </a:rPr>
              <a:t>oraci</a:t>
            </a:r>
            <a:r>
              <a:rPr lang="es-ES_tradnl" altLang="ja-JP" sz="4000" b="1" dirty="0" smtClean="0">
                <a:solidFill>
                  <a:srgbClr val="0070C0"/>
                </a:solidFill>
                <a:effectLst>
                  <a:outerShdw blurRad="38100" dist="38100" dir="2700000" algn="tl">
                    <a:srgbClr val="C0C0C0"/>
                  </a:outerShdw>
                </a:effectLst>
                <a:latin typeface="Calibri" pitchFamily="34" charset="0"/>
                <a:ea typeface="ＭＳ Ｐゴシック" charset="-128"/>
              </a:rPr>
              <a:t>ón</a:t>
            </a:r>
            <a:r>
              <a:rPr lang="es-ES_tradnl" sz="4000" b="1" dirty="0" smtClean="0">
                <a:solidFill>
                  <a:srgbClr val="0070C0"/>
                </a:solidFill>
                <a:effectLst>
                  <a:outerShdw blurRad="38100" dist="38100" dir="2700000" algn="tl">
                    <a:srgbClr val="C0C0C0"/>
                  </a:outerShdw>
                </a:effectLst>
                <a:latin typeface="Calibri" pitchFamily="34" charset="0"/>
              </a:rPr>
              <a:t> </a:t>
            </a:r>
            <a:br>
              <a:rPr lang="es-ES_tradnl" sz="4000" b="1" dirty="0" smtClean="0">
                <a:solidFill>
                  <a:srgbClr val="0070C0"/>
                </a:solidFill>
                <a:effectLst>
                  <a:outerShdw blurRad="38100" dist="38100" dir="2700000" algn="tl">
                    <a:srgbClr val="C0C0C0"/>
                  </a:outerShdw>
                </a:effectLst>
                <a:latin typeface="Calibri" pitchFamily="34" charset="0"/>
              </a:rPr>
            </a:br>
            <a:r>
              <a:rPr lang="es-ES_tradnl" sz="4000" b="1" dirty="0" smtClean="0">
                <a:solidFill>
                  <a:srgbClr val="0070C0"/>
                </a:solidFill>
                <a:effectLst>
                  <a:outerShdw blurRad="38100" dist="38100" dir="2700000" algn="tl">
                    <a:srgbClr val="C0C0C0"/>
                  </a:outerShdw>
                </a:effectLst>
                <a:latin typeface="Calibri" pitchFamily="34" charset="0"/>
              </a:rPr>
              <a:t>y el servicio de </a:t>
            </a:r>
            <a:r>
              <a:rPr lang="es-ES_tradnl" sz="4000" b="1" dirty="0">
                <a:solidFill>
                  <a:srgbClr val="0070C0"/>
                </a:solidFill>
                <a:effectLst>
                  <a:outerShdw blurRad="38100" dist="38100" dir="2700000" algn="tl">
                    <a:srgbClr val="C0C0C0"/>
                  </a:outerShdw>
                </a:effectLst>
                <a:latin typeface="Calibri" pitchFamily="34" charset="0"/>
              </a:rPr>
              <a:t>nombramiento</a:t>
            </a:r>
            <a:br>
              <a:rPr lang="es-ES_tradnl" sz="4000" b="1" dirty="0">
                <a:solidFill>
                  <a:srgbClr val="0070C0"/>
                </a:solidFill>
                <a:effectLst>
                  <a:outerShdw blurRad="38100" dist="38100" dir="2700000" algn="tl">
                    <a:srgbClr val="C0C0C0"/>
                  </a:outerShdw>
                </a:effectLst>
                <a:latin typeface="Calibri" pitchFamily="34" charset="0"/>
              </a:rPr>
            </a:br>
            <a:r>
              <a:rPr lang="es-ES_tradnl" sz="2800" b="1" dirty="0">
                <a:solidFill>
                  <a:srgbClr val="0070C0"/>
                </a:solidFill>
                <a:effectLst>
                  <a:outerShdw blurRad="38100" dist="38100" dir="2700000" algn="tl">
                    <a:srgbClr val="C0C0C0"/>
                  </a:outerShdw>
                </a:effectLst>
                <a:latin typeface="Calibri" pitchFamily="34" charset="0"/>
              </a:rPr>
              <a:t>Cronograma – Al menos 6 semanas antes</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52579" name="Rectangle 3"/>
          <p:cNvSpPr>
            <a:spLocks noGrp="1" noChangeArrowheads="1"/>
          </p:cNvSpPr>
          <p:nvPr>
            <p:ph type="body" idx="1"/>
          </p:nvPr>
        </p:nvSpPr>
        <p:spPr/>
        <p:txBody>
          <a:bodyPr/>
          <a:lstStyle/>
          <a:p>
            <a:endParaRPr lang="es-ES_tradnl" b="1">
              <a:solidFill>
                <a:schemeClr val="bg1"/>
              </a:solidFill>
            </a:endParaRPr>
          </a:p>
          <a:p>
            <a:pPr>
              <a:buFontTx/>
              <a:buNone/>
            </a:pPr>
            <a:endParaRPr lang="es-ES_tradnl" b="1">
              <a:solidFill>
                <a:schemeClr val="bg1"/>
              </a:solidFill>
            </a:endParaRPr>
          </a:p>
        </p:txBody>
      </p:sp>
      <p:sp>
        <p:nvSpPr>
          <p:cNvPr id="152580" name="Rectangle 4"/>
          <p:cNvSpPr>
            <a:spLocks noChangeArrowheads="1"/>
          </p:cNvSpPr>
          <p:nvPr/>
        </p:nvSpPr>
        <p:spPr bwMode="auto">
          <a:xfrm>
            <a:off x="914400" y="2514600"/>
            <a:ext cx="7315200" cy="3276600"/>
          </a:xfrm>
          <a:prstGeom prst="rect">
            <a:avLst/>
          </a:prstGeom>
          <a:noFill/>
          <a:ln w="9525">
            <a:noFill/>
            <a:miter lim="800000"/>
            <a:headEnd/>
            <a:tailEnd/>
          </a:ln>
          <a:effectLst/>
        </p:spPr>
        <p:txBody>
          <a:bodyPr/>
          <a:lstStyle/>
          <a:p>
            <a:pPr marL="342900" indent="-342900">
              <a:spcBef>
                <a:spcPct val="20000"/>
              </a:spcBef>
              <a:buFontTx/>
              <a:buChar char="•"/>
            </a:pPr>
            <a:r>
              <a:rPr lang="es-ES_tradnl" sz="2600" b="1" dirty="0"/>
              <a:t>Socios de oraci</a:t>
            </a:r>
            <a:r>
              <a:rPr lang="es-ES_tradnl" altLang="ja-JP" sz="2600" b="1" dirty="0">
                <a:ea typeface="ＭＳ Ｐゴシック" charset="-128"/>
              </a:rPr>
              <a:t>ón</a:t>
            </a:r>
            <a:endParaRPr lang="es-ES_tradnl" sz="2600" b="1" dirty="0"/>
          </a:p>
          <a:p>
            <a:pPr marL="342900" indent="-342900">
              <a:spcBef>
                <a:spcPct val="20000"/>
              </a:spcBef>
            </a:pPr>
            <a:r>
              <a:rPr lang="es-ES_tradnl" sz="2600" b="1" dirty="0"/>
              <a:t>	(Seleccione, comunique, ore por </a:t>
            </a:r>
            <a:r>
              <a:rPr lang="es-ES_tradnl" sz="2600" b="1" dirty="0" smtClean="0"/>
              <a:t>socios </a:t>
            </a:r>
            <a:r>
              <a:rPr lang="es-ES_tradnl" sz="2600" b="1" dirty="0"/>
              <a:t>de oraci</a:t>
            </a:r>
            <a:r>
              <a:rPr lang="es-ES_tradnl" altLang="ja-JP" sz="2600" b="1" dirty="0">
                <a:ea typeface="ＭＳ Ｐゴシック" charset="-128"/>
              </a:rPr>
              <a:t>ón</a:t>
            </a:r>
            <a:r>
              <a:rPr lang="es-ES_tradnl" sz="2600" b="1" dirty="0"/>
              <a:t>, </a:t>
            </a:r>
            <a:r>
              <a:rPr lang="es-ES_tradnl" sz="2600" b="1" dirty="0" smtClean="0"/>
              <a:t>participe en </a:t>
            </a:r>
            <a:r>
              <a:rPr lang="es-ES_tradnl" sz="2600" b="1" dirty="0"/>
              <a:t>caminatas de oraci</a:t>
            </a:r>
            <a:r>
              <a:rPr lang="es-ES_tradnl" altLang="ja-JP" sz="2600" b="1" dirty="0">
                <a:ea typeface="ＭＳ Ｐゴシック" charset="-128"/>
              </a:rPr>
              <a:t>ón</a:t>
            </a:r>
            <a:r>
              <a:rPr lang="es-ES_tradnl" sz="2600" b="1" dirty="0"/>
              <a:t>)</a:t>
            </a:r>
          </a:p>
          <a:p>
            <a:pPr marL="342900" indent="-342900">
              <a:spcBef>
                <a:spcPct val="20000"/>
              </a:spcBef>
              <a:buFontTx/>
              <a:buChar char="•"/>
            </a:pPr>
            <a:r>
              <a:rPr lang="es-ES_tradnl" sz="2600" b="1" dirty="0"/>
              <a:t>Servicio de nombramiento</a:t>
            </a:r>
          </a:p>
          <a:p>
            <a:pPr marL="342900" indent="-342900">
              <a:spcBef>
                <a:spcPct val="20000"/>
              </a:spcBef>
            </a:pPr>
            <a:r>
              <a:rPr lang="es-ES_tradnl" sz="2600" b="1" dirty="0"/>
              <a:t>	(programe, invite, comparta, </a:t>
            </a:r>
            <a:r>
              <a:rPr lang="es-ES_tradnl" sz="2600" b="1" dirty="0" smtClean="0"/>
              <a:t>obtenga </a:t>
            </a:r>
            <a:r>
              <a:rPr lang="es-ES_tradnl" sz="2600" b="1" dirty="0"/>
              <a:t>apoyo de la iglesia)</a:t>
            </a:r>
          </a:p>
          <a:p>
            <a:pPr marL="342900" indent="-342900">
              <a:spcBef>
                <a:spcPct val="20000"/>
              </a:spcBef>
              <a:buFontTx/>
              <a:buChar char="•"/>
            </a:pPr>
            <a:r>
              <a:rPr lang="es-ES_tradnl" sz="2600" b="1" dirty="0"/>
              <a:t>Servicio para compartir</a:t>
            </a:r>
            <a:endParaRPr lang="es-ES_tradnl" sz="2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5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Paso 8: Dar el pr</a:t>
            </a:r>
            <a:r>
              <a:rPr lang="es-ES_tradnl" altLang="ja-JP" sz="3600" b="1" dirty="0">
                <a:solidFill>
                  <a:srgbClr val="0070C0"/>
                </a:solidFill>
                <a:effectLst>
                  <a:outerShdw blurRad="38100" dist="38100" dir="2700000" algn="tl">
                    <a:srgbClr val="C0C0C0"/>
                  </a:outerShdw>
                </a:effectLst>
                <a:latin typeface="Calibri" pitchFamily="34" charset="0"/>
                <a:ea typeface="ＭＳ Ｐゴシック" charset="-128"/>
              </a:rPr>
              <a:t>óximo paso</a:t>
            </a:r>
            <a:r>
              <a:rPr lang="es-ES_tradnl" sz="4000" b="1" dirty="0">
                <a:solidFill>
                  <a:srgbClr val="0070C0"/>
                </a:solidFill>
                <a:effectLst>
                  <a:outerShdw blurRad="38100" dist="38100" dir="2700000" algn="tl">
                    <a:srgbClr val="C0C0C0"/>
                  </a:outerShdw>
                </a:effectLst>
                <a:latin typeface="Calibri" pitchFamily="34" charset="0"/>
              </a:rPr>
              <a:t/>
            </a:r>
            <a:br>
              <a:rPr lang="es-ES_tradnl" sz="4000" b="1" dirty="0">
                <a:solidFill>
                  <a:srgbClr val="0070C0"/>
                </a:solidFill>
                <a:effectLst>
                  <a:outerShdw blurRad="38100" dist="38100" dir="2700000" algn="tl">
                    <a:srgbClr val="C0C0C0"/>
                  </a:outerShdw>
                </a:effectLst>
                <a:latin typeface="Calibri" pitchFamily="34" charset="0"/>
              </a:rPr>
            </a:br>
            <a:r>
              <a:rPr lang="es-ES_tradnl" sz="2800" b="1" dirty="0">
                <a:solidFill>
                  <a:srgbClr val="0070C0"/>
                </a:solidFill>
                <a:effectLst>
                  <a:outerShdw blurRad="38100" dist="38100" dir="2700000" algn="tl">
                    <a:srgbClr val="C0C0C0"/>
                  </a:outerShdw>
                </a:effectLst>
                <a:latin typeface="Calibri" pitchFamily="34" charset="0"/>
              </a:rPr>
              <a:t>Cronograma – Despu</a:t>
            </a:r>
            <a:r>
              <a:rPr lang="es-ES_tradnl" altLang="ja-JP" sz="2800" b="1" dirty="0">
                <a:solidFill>
                  <a:srgbClr val="0070C0"/>
                </a:solidFill>
                <a:effectLst>
                  <a:outerShdw blurRad="38100" dist="38100" dir="2700000" algn="tl">
                    <a:srgbClr val="C0C0C0"/>
                  </a:outerShdw>
                </a:effectLst>
                <a:latin typeface="Calibri" pitchFamily="34" charset="0"/>
                <a:ea typeface="ＭＳ Ｐゴシック" charset="-128"/>
              </a:rPr>
              <a:t>és del viaje misionero</a:t>
            </a:r>
            <a:endParaRPr lang="es-ES_tradnl" sz="4000" b="1" dirty="0">
              <a:solidFill>
                <a:srgbClr val="0070C0"/>
              </a:solidFill>
              <a:effectLst>
                <a:outerShdw blurRad="38100" dist="38100" dir="2700000" algn="tl">
                  <a:srgbClr val="C0C0C0"/>
                </a:outerShdw>
              </a:effectLst>
              <a:latin typeface="Calibri" pitchFamily="34" charset="0"/>
            </a:endParaRPr>
          </a:p>
        </p:txBody>
      </p:sp>
      <p:sp>
        <p:nvSpPr>
          <p:cNvPr id="154627" name="Rectangle 3"/>
          <p:cNvSpPr>
            <a:spLocks noGrp="1" noChangeArrowheads="1"/>
          </p:cNvSpPr>
          <p:nvPr>
            <p:ph type="body" idx="1"/>
          </p:nvPr>
        </p:nvSpPr>
        <p:spPr/>
        <p:txBody>
          <a:bodyPr/>
          <a:lstStyle/>
          <a:p>
            <a:pPr>
              <a:buFontTx/>
              <a:buNone/>
            </a:pPr>
            <a:endParaRPr lang="es-ES_tradnl" b="1" dirty="0">
              <a:solidFill>
                <a:schemeClr val="bg1"/>
              </a:solidFill>
            </a:endParaRPr>
          </a:p>
        </p:txBody>
      </p:sp>
      <p:sp>
        <p:nvSpPr>
          <p:cNvPr id="154628" name="Rectangle 4"/>
          <p:cNvSpPr>
            <a:spLocks noChangeArrowheads="1"/>
          </p:cNvSpPr>
          <p:nvPr/>
        </p:nvSpPr>
        <p:spPr bwMode="auto">
          <a:xfrm>
            <a:off x="990600" y="1828800"/>
            <a:ext cx="7315200" cy="4114800"/>
          </a:xfrm>
          <a:prstGeom prst="rect">
            <a:avLst/>
          </a:prstGeom>
          <a:noFill/>
          <a:ln w="9525">
            <a:noFill/>
            <a:miter lim="800000"/>
            <a:headEnd/>
            <a:tailEnd/>
          </a:ln>
          <a:effectLst/>
        </p:spPr>
        <p:txBody>
          <a:bodyPr/>
          <a:lstStyle/>
          <a:p>
            <a:pPr marL="342900" indent="-342900">
              <a:spcBef>
                <a:spcPct val="20000"/>
              </a:spcBef>
              <a:buFontTx/>
              <a:buChar char="•"/>
            </a:pPr>
            <a:r>
              <a:rPr lang="es-ES_tradnl" sz="2800" b="1" dirty="0" smtClean="0"/>
              <a:t>Conexiones </a:t>
            </a:r>
            <a:r>
              <a:rPr lang="es-ES_tradnl" sz="2800" b="1" dirty="0"/>
              <a:t>misioneras </a:t>
            </a:r>
          </a:p>
          <a:p>
            <a:pPr marL="342900" indent="-342900">
              <a:spcBef>
                <a:spcPct val="20000"/>
              </a:spcBef>
              <a:buFontTx/>
              <a:buChar char="•"/>
            </a:pPr>
            <a:r>
              <a:rPr lang="es-ES_tradnl" sz="2800" b="1" dirty="0"/>
              <a:t>Adoptar una </a:t>
            </a:r>
            <a:r>
              <a:rPr lang="es-ES_tradnl" sz="2800" b="1" dirty="0" smtClean="0"/>
              <a:t>etnia</a:t>
            </a:r>
          </a:p>
          <a:p>
            <a:pPr marL="342900" indent="-342900">
              <a:spcBef>
                <a:spcPct val="20000"/>
              </a:spcBef>
              <a:buFontTx/>
              <a:buChar char="•"/>
            </a:pPr>
            <a:r>
              <a:rPr lang="es-ES_tradnl" sz="2800" b="1" dirty="0" smtClean="0"/>
              <a:t>Ofrendar </a:t>
            </a:r>
            <a:r>
              <a:rPr lang="es-ES_tradnl" sz="2800" b="1" dirty="0" err="1" smtClean="0"/>
              <a:t>sacrificadamente</a:t>
            </a:r>
            <a:endParaRPr lang="es-ES_tradnl" sz="2800" b="1" dirty="0"/>
          </a:p>
          <a:p>
            <a:pPr marL="342900" indent="-342900">
              <a:spcBef>
                <a:spcPct val="20000"/>
              </a:spcBef>
              <a:buFontTx/>
              <a:buChar char="•"/>
            </a:pPr>
            <a:r>
              <a:rPr lang="es-ES_tradnl" sz="2800" b="1" dirty="0"/>
              <a:t>Movilizaci</a:t>
            </a:r>
            <a:r>
              <a:rPr lang="es-ES_tradnl" altLang="ja-JP" sz="2800" b="1" dirty="0">
                <a:ea typeface="ＭＳ Ｐゴシック" charset="-128"/>
              </a:rPr>
              <a:t>ón </a:t>
            </a:r>
            <a:r>
              <a:rPr lang="es-ES_tradnl" altLang="ja-JP" sz="2800" b="1" dirty="0" smtClean="0">
                <a:ea typeface="ＭＳ Ｐゴシック" charset="-128"/>
              </a:rPr>
              <a:t>de otras iglesias</a:t>
            </a:r>
            <a:endParaRPr lang="es-ES_tradnl" sz="2800" b="1" dirty="0"/>
          </a:p>
          <a:p>
            <a:pPr marL="342900" indent="-342900">
              <a:spcBef>
                <a:spcPct val="20000"/>
              </a:spcBef>
              <a:buFontTx/>
              <a:buChar char="•"/>
            </a:pPr>
            <a:r>
              <a:rPr lang="es-ES_tradnl" sz="2800" b="1" dirty="0"/>
              <a:t>Evento </a:t>
            </a:r>
            <a:r>
              <a:rPr lang="es-ES_tradnl" sz="2800" b="1" dirty="0" smtClean="0"/>
              <a:t>misioneros</a:t>
            </a:r>
            <a:endParaRPr lang="es-ES_tradnl" sz="2800" b="1" dirty="0"/>
          </a:p>
          <a:p>
            <a:pPr marL="342900" indent="-342900">
              <a:spcBef>
                <a:spcPct val="20000"/>
              </a:spcBef>
              <a:buFontTx/>
              <a:buChar char="•"/>
            </a:pPr>
            <a:r>
              <a:rPr lang="es-ES_tradnl" sz="2800" b="1" dirty="0"/>
              <a:t>Si necesita ayuda, contacte a </a:t>
            </a:r>
            <a:r>
              <a:rPr lang="es-ES_tradnl" sz="2800" b="1" dirty="0" smtClean="0"/>
              <a:t>Movilización Hispana </a:t>
            </a:r>
            <a:r>
              <a:rPr lang="es-ES_tradnl" sz="2800" b="1" dirty="0"/>
              <a:t>al </a:t>
            </a:r>
            <a:r>
              <a:rPr lang="es-ES_tradnl" sz="2800" b="1" dirty="0" smtClean="0"/>
              <a:t>866-407-9597</a:t>
            </a: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6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6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27125" y="1704975"/>
            <a:ext cx="6711950" cy="1098550"/>
          </a:xfrm>
          <a:prstGeom prst="rect">
            <a:avLst/>
          </a:prstGeom>
          <a:noFill/>
          <a:ln w="9525">
            <a:noFill/>
            <a:miter lim="800000"/>
            <a:headEnd/>
            <a:tailEnd/>
          </a:ln>
          <a:effectLst/>
        </p:spPr>
        <p:txBody>
          <a:bodyPr>
            <a:spAutoFit/>
          </a:bodyPr>
          <a:lstStyle/>
          <a:p>
            <a:pPr algn="ctr" eaLnBrk="0" hangingPunct="0"/>
            <a:endParaRPr lang="en-US" sz="6600"/>
          </a:p>
        </p:txBody>
      </p:sp>
      <p:sp>
        <p:nvSpPr>
          <p:cNvPr id="19459" name="Rectangle 3"/>
          <p:cNvSpPr>
            <a:spLocks noGrp="1" noChangeArrowheads="1"/>
          </p:cNvSpPr>
          <p:nvPr>
            <p:ph type="title"/>
          </p:nvPr>
        </p:nvSpPr>
        <p:spPr>
          <a:xfrm>
            <a:off x="838200" y="609600"/>
            <a:ext cx="77724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Crecimiento como l</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íder</a:t>
            </a:r>
            <a:r>
              <a:rPr lang="es-ES_tradnl" sz="4000" b="1" dirty="0">
                <a:latin typeface="Bradley Hand ITC" pitchFamily="66" charset="0"/>
              </a:rPr>
              <a:t/>
            </a:r>
            <a:br>
              <a:rPr lang="es-ES_tradnl" sz="4000" b="1" dirty="0">
                <a:latin typeface="Bradley Hand ITC" pitchFamily="66" charset="0"/>
              </a:rPr>
            </a:br>
            <a:endParaRPr lang="es-ES_tradnl" sz="4000" b="1" dirty="0">
              <a:latin typeface="Bradley Hand ITC" pitchFamily="66" charset="0"/>
            </a:endParaRPr>
          </a:p>
        </p:txBody>
      </p:sp>
      <p:sp>
        <p:nvSpPr>
          <p:cNvPr id="19460" name="Rectangle 4"/>
          <p:cNvSpPr>
            <a:spLocks noGrp="1" noChangeArrowheads="1"/>
          </p:cNvSpPr>
          <p:nvPr>
            <p:ph type="body" idx="1"/>
          </p:nvPr>
        </p:nvSpPr>
        <p:spPr>
          <a:xfrm>
            <a:off x="990600" y="1600200"/>
            <a:ext cx="7696200" cy="4525963"/>
          </a:xfrm>
        </p:spPr>
        <p:txBody>
          <a:bodyPr/>
          <a:lstStyle/>
          <a:p>
            <a:r>
              <a:rPr lang="es-ES_tradnl" b="1"/>
              <a:t>Depender de Dios</a:t>
            </a:r>
          </a:p>
          <a:p>
            <a:r>
              <a:rPr lang="es-ES_tradnl" b="1"/>
              <a:t>Encontrar informaci</a:t>
            </a:r>
            <a:r>
              <a:rPr lang="es-ES_tradnl" altLang="ja-JP" b="1">
                <a:ea typeface="ＭＳ Ｐゴシック" charset="-128"/>
              </a:rPr>
              <a:t>ó</a:t>
            </a:r>
            <a:r>
              <a:rPr lang="es-ES_tradnl" b="1"/>
              <a:t>n (preparaci</a:t>
            </a:r>
            <a:r>
              <a:rPr lang="es-ES_tradnl" altLang="ja-JP" b="1">
                <a:ea typeface="ＭＳ Ｐゴシック" charset="-128"/>
              </a:rPr>
              <a:t>ón</a:t>
            </a:r>
            <a:r>
              <a:rPr lang="es-ES_tradnl" b="1"/>
              <a:t>)</a:t>
            </a:r>
          </a:p>
          <a:p>
            <a:r>
              <a:rPr lang="es-ES_tradnl" b="1"/>
              <a:t>Escuchar</a:t>
            </a:r>
          </a:p>
          <a:p>
            <a:r>
              <a:rPr lang="es-ES_tradnl" b="1"/>
              <a:t>Identificar a otros l</a:t>
            </a:r>
            <a:r>
              <a:rPr lang="es-ES_tradnl" altLang="ja-JP" b="1">
                <a:ea typeface="ＭＳ Ｐゴシック" charset="-128"/>
              </a:rPr>
              <a:t>íderes</a:t>
            </a:r>
            <a:endParaRPr lang="es-ES_tradnl" b="1"/>
          </a:p>
          <a:p>
            <a:r>
              <a:rPr lang="es-ES_tradnl" b="1"/>
              <a:t>Ser positivo y sensible</a:t>
            </a:r>
          </a:p>
          <a:p>
            <a:endParaRPr lang="es-ES_tradnl"/>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1143000"/>
          </a:xfrm>
        </p:spPr>
        <p:txBody>
          <a:bodyPr/>
          <a:lstStyle/>
          <a:p>
            <a:r>
              <a:rPr lang="es-ES_tradnl" sz="3600" b="1" dirty="0">
                <a:solidFill>
                  <a:srgbClr val="0070C0"/>
                </a:solidFill>
                <a:effectLst>
                  <a:outerShdw blurRad="38100" dist="38100" dir="2700000" algn="tl">
                    <a:srgbClr val="C0C0C0"/>
                  </a:outerShdw>
                </a:effectLst>
                <a:latin typeface="Calibri" pitchFamily="34" charset="0"/>
              </a:rPr>
              <a:t>LECCI</a:t>
            </a:r>
            <a:r>
              <a:rPr lang="es-ES_tradnl" altLang="ja-JP" sz="3600" b="1" dirty="0">
                <a:solidFill>
                  <a:srgbClr val="0070C0"/>
                </a:solidFill>
                <a:effectLst>
                  <a:outerShdw blurRad="38100" dist="38100" dir="2700000" algn="tl">
                    <a:srgbClr val="C0C0C0"/>
                  </a:outerShdw>
                </a:effectLst>
                <a:latin typeface="Calibri" pitchFamily="34" charset="0"/>
                <a:ea typeface="ＭＳ Ｐゴシック" charset="-128"/>
              </a:rPr>
              <a:t>ÓN DOS</a:t>
            </a:r>
            <a:endParaRPr lang="es-ES_tradnl" sz="3600" b="1" dirty="0">
              <a:solidFill>
                <a:srgbClr val="0070C0"/>
              </a:solidFill>
              <a:effectLst>
                <a:outerShdw blurRad="38100" dist="38100" dir="2700000" algn="tl">
                  <a:srgbClr val="C0C0C0"/>
                </a:outerShdw>
              </a:effectLst>
              <a:latin typeface="Calibri" pitchFamily="34" charset="0"/>
            </a:endParaRPr>
          </a:p>
        </p:txBody>
      </p:sp>
      <p:sp>
        <p:nvSpPr>
          <p:cNvPr id="21507" name="Rectangle 3"/>
          <p:cNvSpPr>
            <a:spLocks noGrp="1" noChangeArrowheads="1"/>
          </p:cNvSpPr>
          <p:nvPr>
            <p:ph type="body" idx="1"/>
          </p:nvPr>
        </p:nvSpPr>
        <p:spPr>
          <a:xfrm>
            <a:off x="533400" y="1371600"/>
            <a:ext cx="8077200" cy="4754563"/>
          </a:xfrm>
        </p:spPr>
        <p:txBody>
          <a:bodyPr/>
          <a:lstStyle/>
          <a:p>
            <a:pPr algn="ctr">
              <a:lnSpc>
                <a:spcPct val="90000"/>
              </a:lnSpc>
              <a:buFontTx/>
              <a:buNone/>
            </a:pPr>
            <a:r>
              <a:rPr lang="es-ES_tradnl" b="1"/>
              <a:t>Fundamentos del liderazgo</a:t>
            </a:r>
          </a:p>
          <a:p>
            <a:pPr algn="ctr">
              <a:lnSpc>
                <a:spcPct val="90000"/>
              </a:lnSpc>
              <a:buFontTx/>
              <a:buNone/>
            </a:pPr>
            <a:r>
              <a:rPr lang="es-ES_tradnl" b="1"/>
              <a:t>de equipo</a:t>
            </a:r>
          </a:p>
          <a:p>
            <a:pPr algn="ctr">
              <a:lnSpc>
                <a:spcPct val="90000"/>
              </a:lnSpc>
              <a:buFontTx/>
              <a:buNone/>
            </a:pPr>
            <a:endParaRPr lang="es-ES_tradnl"/>
          </a:p>
          <a:p>
            <a:pPr algn="ctr">
              <a:lnSpc>
                <a:spcPct val="90000"/>
              </a:lnSpc>
              <a:buFontTx/>
              <a:buNone/>
            </a:pPr>
            <a:endParaRPr lang="es-ES_tradnl" sz="1800"/>
          </a:p>
          <a:p>
            <a:pPr algn="ctr">
              <a:lnSpc>
                <a:spcPct val="90000"/>
              </a:lnSpc>
              <a:buFontTx/>
              <a:buNone/>
            </a:pPr>
            <a:endParaRPr lang="es-ES_tradnl" sz="1800"/>
          </a:p>
          <a:p>
            <a:pPr algn="ctr">
              <a:lnSpc>
                <a:spcPct val="90000"/>
              </a:lnSpc>
              <a:buFontTx/>
              <a:buNone/>
            </a:pPr>
            <a:endParaRPr lang="es-ES_tradnl" sz="1800"/>
          </a:p>
          <a:p>
            <a:pPr algn="ctr">
              <a:lnSpc>
                <a:spcPct val="90000"/>
              </a:lnSpc>
              <a:buFontTx/>
              <a:buNone/>
            </a:pPr>
            <a:r>
              <a:rPr lang="es-ES_tradnl" sz="1800" i="1"/>
              <a:t>“</a:t>
            </a:r>
            <a:r>
              <a:rPr lang="es-ES_tradnl" sz="1800" b="1" i="1"/>
              <a:t>Entonces dijo a sus disc</a:t>
            </a:r>
            <a:r>
              <a:rPr lang="es-ES_tradnl" altLang="ja-JP" sz="1800" b="1" i="1">
                <a:ea typeface="ＭＳ Ｐゴシック" charset="-128"/>
              </a:rPr>
              <a:t>ípulos</a:t>
            </a:r>
            <a:r>
              <a:rPr lang="es-ES_tradnl" sz="1800" b="1" i="1"/>
              <a:t>, </a:t>
            </a:r>
            <a:r>
              <a:rPr lang="es-ES_tradnl" altLang="ja-JP" sz="1800" b="1" i="1">
                <a:ea typeface="ＭＳ Ｐゴシック" charset="-128"/>
              </a:rPr>
              <a:t>‘A la verdad la mies es mucha, </a:t>
            </a:r>
          </a:p>
          <a:p>
            <a:pPr algn="ctr">
              <a:lnSpc>
                <a:spcPct val="90000"/>
              </a:lnSpc>
              <a:buFontTx/>
              <a:buNone/>
            </a:pPr>
            <a:r>
              <a:rPr lang="es-ES_tradnl" altLang="ja-JP" sz="1800" b="1" i="1">
                <a:ea typeface="ＭＳ Ｐゴシック" charset="-128"/>
              </a:rPr>
              <a:t>pero los obreros pocos. Rogad, pues, al Señor de la mies, </a:t>
            </a:r>
          </a:p>
          <a:p>
            <a:pPr algn="ctr">
              <a:lnSpc>
                <a:spcPct val="90000"/>
              </a:lnSpc>
              <a:buFontTx/>
              <a:buNone/>
            </a:pPr>
            <a:r>
              <a:rPr lang="es-ES_tradnl" altLang="ja-JP" sz="1800" b="1" i="1">
                <a:ea typeface="ＭＳ Ｐゴシック" charset="-128"/>
              </a:rPr>
              <a:t>que envíe obreros a su mies’ ”. </a:t>
            </a:r>
            <a:endParaRPr lang="es-ES_tradnl" sz="1800" b="1" i="1"/>
          </a:p>
          <a:p>
            <a:pPr algn="ctr">
              <a:lnSpc>
                <a:spcPct val="90000"/>
              </a:lnSpc>
              <a:buFontTx/>
              <a:buNone/>
            </a:pPr>
            <a:r>
              <a:rPr lang="es-ES_tradnl" sz="1800" b="1" i="1"/>
              <a:t>                                                                 Mateo 9:37-38</a:t>
            </a:r>
          </a:p>
          <a:p>
            <a:pPr algn="ctr">
              <a:lnSpc>
                <a:spcPct val="90000"/>
              </a:lnSpc>
              <a:buFontTx/>
              <a:buNone/>
            </a:pPr>
            <a:endParaRPr lang="es-ES_tradnl" sz="1400" b="1"/>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85800"/>
            <a:ext cx="8229600" cy="884238"/>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Caracter</a:t>
            </a:r>
            <a:r>
              <a:rPr lang="es-ES_tradnl" altLang="ja-JP" sz="4000" b="1" dirty="0">
                <a:solidFill>
                  <a:srgbClr val="0070C0"/>
                </a:solidFill>
                <a:effectLst>
                  <a:outerShdw blurRad="38100" dist="38100" dir="2700000" algn="tl">
                    <a:srgbClr val="C0C0C0"/>
                  </a:outerShdw>
                </a:effectLst>
                <a:latin typeface="Calibri" pitchFamily="34" charset="0"/>
                <a:ea typeface="ＭＳ Ｐゴシック" charset="-128"/>
              </a:rPr>
              <a:t>ísticas de un buen</a:t>
            </a:r>
            <a:r>
              <a:rPr lang="es-ES_tradnl" sz="4000" b="1" dirty="0">
                <a:solidFill>
                  <a:srgbClr val="0070C0"/>
                </a:solidFill>
                <a:effectLst>
                  <a:outerShdw blurRad="38100" dist="38100" dir="2700000" algn="tl">
                    <a:srgbClr val="C0C0C0"/>
                  </a:outerShdw>
                </a:effectLst>
                <a:latin typeface="Calibri" pitchFamily="34" charset="0"/>
              </a:rPr>
              <a:t> </a:t>
            </a:r>
            <a:br>
              <a:rPr lang="es-ES_tradnl" sz="4000" b="1" dirty="0">
                <a:solidFill>
                  <a:srgbClr val="0070C0"/>
                </a:solidFill>
                <a:effectLst>
                  <a:outerShdw blurRad="38100" dist="38100" dir="2700000" algn="tl">
                    <a:srgbClr val="C0C0C0"/>
                  </a:outerShdw>
                </a:effectLst>
                <a:latin typeface="Calibri" pitchFamily="34" charset="0"/>
              </a:rPr>
            </a:br>
            <a:r>
              <a:rPr lang="es-ES_tradnl" sz="4000" b="1" dirty="0">
                <a:solidFill>
                  <a:srgbClr val="0070C0"/>
                </a:solidFill>
                <a:effectLst>
                  <a:outerShdw blurRad="38100" dist="38100" dir="2700000" algn="tl">
                    <a:srgbClr val="C0C0C0"/>
                  </a:outerShdw>
                </a:effectLst>
                <a:latin typeface="Calibri" pitchFamily="34" charset="0"/>
              </a:rPr>
              <a:t>miembro de equipo</a:t>
            </a:r>
            <a:endParaRPr lang="es-ES_tradnl" b="1" dirty="0">
              <a:solidFill>
                <a:srgbClr val="0070C0"/>
              </a:solidFill>
              <a:latin typeface="Calibri" pitchFamily="34" charset="0"/>
            </a:endParaRPr>
          </a:p>
        </p:txBody>
      </p:sp>
      <p:sp>
        <p:nvSpPr>
          <p:cNvPr id="23555" name="Rectangle 3"/>
          <p:cNvSpPr>
            <a:spLocks noGrp="1" noChangeArrowheads="1"/>
          </p:cNvSpPr>
          <p:nvPr>
            <p:ph type="body" idx="1"/>
          </p:nvPr>
        </p:nvSpPr>
        <p:spPr>
          <a:xfrm>
            <a:off x="914400" y="2133600"/>
            <a:ext cx="7696200" cy="3505200"/>
          </a:xfrm>
        </p:spPr>
        <p:txBody>
          <a:bodyPr/>
          <a:lstStyle/>
          <a:p>
            <a:r>
              <a:rPr lang="es-ES_tradnl" b="1"/>
              <a:t>Cristiano renacido</a:t>
            </a:r>
          </a:p>
          <a:p>
            <a:endParaRPr lang="es-ES_tradnl" b="1"/>
          </a:p>
          <a:p>
            <a:r>
              <a:rPr lang="es-ES_tradnl" b="1"/>
              <a:t>Desea testificar</a:t>
            </a:r>
          </a:p>
          <a:p>
            <a:endParaRPr lang="es-ES_tradnl" b="1"/>
          </a:p>
          <a:p>
            <a:r>
              <a:rPr lang="es-ES_tradnl" b="1"/>
              <a:t>Lleno del Esp</a:t>
            </a:r>
            <a:r>
              <a:rPr lang="es-ES_tradnl" altLang="ja-JP" b="1">
                <a:ea typeface="ＭＳ Ｐゴシック" charset="-128"/>
              </a:rPr>
              <a:t>íritu Santo</a:t>
            </a:r>
            <a:endParaRPr lang="es-ES_tradnl" b="1"/>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1143000"/>
          </a:xfrm>
        </p:spPr>
        <p:txBody>
          <a:bodyPr/>
          <a:lstStyle/>
          <a:p>
            <a:r>
              <a:rPr lang="es-ES_tradnl" sz="4000" b="1" dirty="0">
                <a:solidFill>
                  <a:srgbClr val="0070C0"/>
                </a:solidFill>
                <a:effectLst>
                  <a:outerShdw blurRad="38100" dist="38100" dir="2700000" algn="tl">
                    <a:srgbClr val="C0C0C0"/>
                  </a:outerShdw>
                </a:effectLst>
                <a:latin typeface="Calibri" pitchFamily="34" charset="0"/>
              </a:rPr>
              <a:t>Reclute a su equipo</a:t>
            </a:r>
          </a:p>
        </p:txBody>
      </p:sp>
      <p:sp>
        <p:nvSpPr>
          <p:cNvPr id="25603" name="Rectangle 3"/>
          <p:cNvSpPr>
            <a:spLocks noGrp="1" noChangeArrowheads="1"/>
          </p:cNvSpPr>
          <p:nvPr>
            <p:ph type="body" idx="1"/>
          </p:nvPr>
        </p:nvSpPr>
        <p:spPr>
          <a:xfrm>
            <a:off x="990600" y="1600200"/>
            <a:ext cx="7696200" cy="4525963"/>
          </a:xfrm>
        </p:spPr>
        <p:txBody>
          <a:bodyPr/>
          <a:lstStyle/>
          <a:p>
            <a:pPr>
              <a:lnSpc>
                <a:spcPct val="90000"/>
              </a:lnSpc>
            </a:pPr>
            <a:r>
              <a:rPr lang="es-ES_tradnl" b="1" dirty="0"/>
              <a:t>Oraci</a:t>
            </a:r>
            <a:r>
              <a:rPr lang="es-ES_tradnl" altLang="ja-JP" b="1" dirty="0">
                <a:ea typeface="ＭＳ Ｐゴシック" charset="-128"/>
              </a:rPr>
              <a:t>ón</a:t>
            </a:r>
            <a:endParaRPr lang="es-ES_tradnl" dirty="0"/>
          </a:p>
          <a:p>
            <a:pPr>
              <a:lnSpc>
                <a:spcPct val="90000"/>
              </a:lnSpc>
            </a:pPr>
            <a:r>
              <a:rPr lang="es-ES_tradnl" b="1" dirty="0" smtClean="0"/>
              <a:t>Recomendaciones</a:t>
            </a:r>
            <a:endParaRPr lang="es-ES_tradnl" b="1" dirty="0"/>
          </a:p>
          <a:p>
            <a:pPr>
              <a:lnSpc>
                <a:spcPct val="90000"/>
              </a:lnSpc>
            </a:pPr>
            <a:r>
              <a:rPr lang="es-ES_tradnl" b="1" dirty="0"/>
              <a:t>Promoc</a:t>
            </a:r>
            <a:r>
              <a:rPr lang="es-ES_tradnl" altLang="ja-JP" b="1" dirty="0">
                <a:ea typeface="ＭＳ Ｐゴシック" charset="-128"/>
              </a:rPr>
              <a:t>ión</a:t>
            </a:r>
            <a:endParaRPr lang="es-ES_tradnl" b="1" dirty="0"/>
          </a:p>
          <a:p>
            <a:pPr>
              <a:lnSpc>
                <a:spcPct val="90000"/>
              </a:lnSpc>
            </a:pPr>
            <a:r>
              <a:rPr lang="es-ES_tradnl" b="1" dirty="0"/>
              <a:t>Reuni</a:t>
            </a:r>
            <a:r>
              <a:rPr lang="es-ES_tradnl" altLang="ja-JP" b="1" dirty="0">
                <a:ea typeface="ＭＳ Ｐゴシック" charset="-128"/>
              </a:rPr>
              <a:t>ón i</a:t>
            </a:r>
            <a:r>
              <a:rPr lang="es-ES_tradnl" b="1" dirty="0"/>
              <a:t>nformativa</a:t>
            </a:r>
          </a:p>
          <a:p>
            <a:pPr>
              <a:lnSpc>
                <a:spcPct val="90000"/>
              </a:lnSpc>
            </a:pPr>
            <a:r>
              <a:rPr lang="es-ES_tradnl" b="1" dirty="0"/>
              <a:t>Cualidades de un miembro de equipo</a:t>
            </a:r>
          </a:p>
          <a:p>
            <a:pPr>
              <a:lnSpc>
                <a:spcPct val="90000"/>
              </a:lnSpc>
            </a:pPr>
            <a:r>
              <a:rPr lang="es-ES_tradnl" b="1" dirty="0"/>
              <a:t>Saber decir “no”</a:t>
            </a:r>
          </a:p>
          <a:p>
            <a:pPr>
              <a:lnSpc>
                <a:spcPct val="90000"/>
              </a:lnSpc>
            </a:pPr>
            <a:endParaRPr lang="es-ES_tradnl"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Machintosh HD:Applications:Microsoft Office 2004:Templates:Presentations:Designs:Blends</Template>
  <TotalTime>8775</TotalTime>
  <Words>10866</Words>
  <Application>Microsoft Office PowerPoint</Application>
  <PresentationFormat>On-screen Show (4:3)</PresentationFormat>
  <Paragraphs>885</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Design</vt:lpstr>
      <vt:lpstr>Slide 1</vt:lpstr>
      <vt:lpstr>BOSQUEJO DEL CONTENIDO</vt:lpstr>
      <vt:lpstr>Slide 3</vt:lpstr>
      <vt:lpstr>El llamado de Dios</vt:lpstr>
      <vt:lpstr>Cualidades de un buen líder  </vt:lpstr>
      <vt:lpstr>Crecimiento como líder </vt:lpstr>
      <vt:lpstr>LECCIÓN DOS</vt:lpstr>
      <vt:lpstr>Características de un buen  miembro de equipo</vt:lpstr>
      <vt:lpstr>Reclute a su equipo</vt:lpstr>
      <vt:lpstr>Responsabilidades del líder</vt:lpstr>
      <vt:lpstr>Forme su equipo</vt:lpstr>
      <vt:lpstr>LECCIÓN TRES</vt:lpstr>
      <vt:lpstr>Razones para el   entrenamiento</vt:lpstr>
      <vt:lpstr>Temas del entrenamiento </vt:lpstr>
      <vt:lpstr>LECCIÓN CUATRO</vt:lpstr>
      <vt:lpstr>Base de apoyo en oración</vt:lpstr>
      <vt:lpstr>Caminatas de oración</vt:lpstr>
      <vt:lpstr>Slide 18</vt:lpstr>
      <vt:lpstr>Enfrente la guerra espiritual</vt:lpstr>
      <vt:lpstr>Fomente la espiritualidad del equipo</vt:lpstr>
      <vt:lpstr>LECCIÓN CINCO</vt:lpstr>
      <vt:lpstr>Información específica del campo</vt:lpstr>
      <vt:lpstr>Sugerencias de salud antes del viaje</vt:lpstr>
      <vt:lpstr>Sugerencias de salud durante el viaje</vt:lpstr>
      <vt:lpstr>Consejos para la seguridad personal</vt:lpstr>
      <vt:lpstr>LECCIÓN SEIS</vt:lpstr>
      <vt:lpstr>Movimiento de plantación de iglesias</vt:lpstr>
      <vt:lpstr>Características de un movimiento de plantación de iglesias</vt:lpstr>
      <vt:lpstr>¿Por qué se necesitan voluntarios?</vt:lpstr>
      <vt:lpstr>El evangelio y el principio autóctono</vt:lpstr>
      <vt:lpstr>Niveles de asociación voluntario</vt:lpstr>
      <vt:lpstr>La dependencia causa daños </vt:lpstr>
      <vt:lpstr>Requisitos para los voluntarios</vt:lpstr>
      <vt:lpstr>LECCIÓN SIETE</vt:lpstr>
      <vt:lpstr>Iniciar el contacto con el campo</vt:lpstr>
      <vt:lpstr>Consejos para superar las  barreras del idioma</vt:lpstr>
      <vt:lpstr>En cuanto a los intérpretes:</vt:lpstr>
      <vt:lpstr>Comunicarse por medio de un intérprete</vt:lpstr>
      <vt:lpstr>LECCIÓN OCHO</vt:lpstr>
      <vt:lpstr>Niveles de seguridad </vt:lpstr>
      <vt:lpstr>Medidas de seguridad</vt:lpstr>
      <vt:lpstr>Compartir el evangelio en zonas restringidas</vt:lpstr>
      <vt:lpstr>Documentos de seguridad e inscripciones</vt:lpstr>
      <vt:lpstr>Qué hacer en una crisis</vt:lpstr>
      <vt:lpstr>Desalojo de emergencia</vt:lpstr>
      <vt:lpstr>LECCIÓN NUEVE</vt:lpstr>
      <vt:lpstr>Ofrendar para las misiones es…</vt:lpstr>
      <vt:lpstr>Los Bautistas del Sur cooperan para sostener las misiones internacionales</vt:lpstr>
      <vt:lpstr>Costos y sostenimiento</vt:lpstr>
      <vt:lpstr>Cuotas de pago</vt:lpstr>
      <vt:lpstr>LECCIÓN DIEZ</vt:lpstr>
      <vt:lpstr>Paso 1: Encontrar la tarea Cronograma – 10-12 meses antes</vt:lpstr>
      <vt:lpstr>Paso 2: Seleccionar el equipo Cronograma – 6 meses antes</vt:lpstr>
      <vt:lpstr>Paso 3: Viaje, comida, alojamiento Cronograma – 6 meses antes</vt:lpstr>
      <vt:lpstr>Paso 4: Entrenar al equipo Cronograma – Comience 4 meses antes</vt:lpstr>
      <vt:lpstr>Paso 5: Planifique el horario Cronograma – 8 semanas antes</vt:lpstr>
      <vt:lpstr>Paso 6: Plan para el dinero Cronograma – 8 semanas antes</vt:lpstr>
      <vt:lpstr>Paso 7: Socios de  oración  y el servicio de nombramiento Cronograma – Al menos 6 semanas antes</vt:lpstr>
      <vt:lpstr>Paso 8: Dar el próximo paso Cronograma – Después del viaje misionero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DAllen</dc:creator>
  <cp:lastModifiedBy>crodgers</cp:lastModifiedBy>
  <cp:revision>258</cp:revision>
  <dcterms:created xsi:type="dcterms:W3CDTF">2008-02-15T14:40:27Z</dcterms:created>
  <dcterms:modified xsi:type="dcterms:W3CDTF">2009-11-30T20:22:43Z</dcterms:modified>
</cp:coreProperties>
</file>